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7" r:id="rId2"/>
    <p:sldMasterId id="2147483710" r:id="rId3"/>
    <p:sldMasterId id="2147483766" r:id="rId4"/>
  </p:sldMasterIdLst>
  <p:notesMasterIdLst>
    <p:notesMasterId r:id="rId45"/>
  </p:notesMasterIdLst>
  <p:sldIdLst>
    <p:sldId id="500" r:id="rId5"/>
    <p:sldId id="501" r:id="rId6"/>
    <p:sldId id="502" r:id="rId7"/>
    <p:sldId id="505" r:id="rId8"/>
    <p:sldId id="506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74" r:id="rId18"/>
    <p:sldId id="484" r:id="rId19"/>
    <p:sldId id="478" r:id="rId20"/>
    <p:sldId id="479" r:id="rId21"/>
    <p:sldId id="480" r:id="rId22"/>
    <p:sldId id="481" r:id="rId23"/>
    <p:sldId id="483" r:id="rId24"/>
    <p:sldId id="485" r:id="rId25"/>
    <p:sldId id="486" r:id="rId26"/>
    <p:sldId id="482" r:id="rId27"/>
    <p:sldId id="475" r:id="rId28"/>
    <p:sldId id="490" r:id="rId29"/>
    <p:sldId id="476" r:id="rId30"/>
    <p:sldId id="487" r:id="rId31"/>
    <p:sldId id="503" r:id="rId32"/>
    <p:sldId id="504" r:id="rId33"/>
    <p:sldId id="489" r:id="rId34"/>
    <p:sldId id="492" r:id="rId35"/>
    <p:sldId id="495" r:id="rId36"/>
    <p:sldId id="497" r:id="rId37"/>
    <p:sldId id="496" r:id="rId38"/>
    <p:sldId id="449" r:id="rId39"/>
    <p:sldId id="450" r:id="rId40"/>
    <p:sldId id="451" r:id="rId41"/>
    <p:sldId id="452" r:id="rId42"/>
    <p:sldId id="498" r:id="rId43"/>
    <p:sldId id="499" r:id="rId44"/>
  </p:sldIdLst>
  <p:sldSz cx="9144000" cy="6858000" type="screen4x3"/>
  <p:notesSz cx="6810375" cy="9942513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34" autoAdjust="0"/>
    <p:restoredTop sz="94660"/>
  </p:normalViewPr>
  <p:slideViewPr>
    <p:cSldViewPr>
      <p:cViewPr varScale="1">
        <p:scale>
          <a:sx n="70" d="100"/>
          <a:sy n="70" d="100"/>
        </p:scale>
        <p:origin x="1278" y="72"/>
      </p:cViewPr>
      <p:guideLst>
        <p:guide orient="horz" pos="2160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C609C-0C7C-4FD9-B107-0613071C10B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48B01-7964-4980-A047-5B5107D204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5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High-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Accuracy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Experiments on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Spectrometers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B01-7964-4980-A047-5B5107D204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7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64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152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223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28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1047750"/>
            <a:ext cx="8710613" cy="6492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1925" y="1970088"/>
            <a:ext cx="4270375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84700" y="1970088"/>
            <a:ext cx="42719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346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1047750"/>
            <a:ext cx="8710613" cy="6492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61925" y="1970088"/>
            <a:ext cx="4270375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161925" y="4170363"/>
            <a:ext cx="4270375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584700" y="1970088"/>
            <a:ext cx="42719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10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1047750"/>
            <a:ext cx="8710613" cy="6492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1925" y="1970088"/>
            <a:ext cx="4270375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84700" y="1970088"/>
            <a:ext cx="4271963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84700" y="4170363"/>
            <a:ext cx="4271963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567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3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241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9997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03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362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129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575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074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553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73008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6409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97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965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1047750"/>
            <a:ext cx="8710613" cy="6492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1925" y="1970088"/>
            <a:ext cx="4270375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4700" y="1970088"/>
            <a:ext cx="42719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115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1047750"/>
            <a:ext cx="8710613" cy="6492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1925" y="1970088"/>
            <a:ext cx="4270375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84700" y="1970088"/>
            <a:ext cx="42719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01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79979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1047750"/>
            <a:ext cx="8710613" cy="6492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61925" y="1970088"/>
            <a:ext cx="4270375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161925" y="4170363"/>
            <a:ext cx="4270375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584700" y="1970088"/>
            <a:ext cx="42719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329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291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85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06137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810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381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730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731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763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176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2423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116453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06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21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61925" y="1047750"/>
            <a:ext cx="8720138" cy="5170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8485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1047750"/>
            <a:ext cx="8710613" cy="6492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1925" y="1970088"/>
            <a:ext cx="4270375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84700" y="1970088"/>
            <a:ext cx="42719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885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1047750"/>
            <a:ext cx="8710613" cy="6492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61925" y="1970088"/>
            <a:ext cx="4270375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161925" y="4170363"/>
            <a:ext cx="4270375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584700" y="1970088"/>
            <a:ext cx="42719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568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1047750"/>
            <a:ext cx="8710613" cy="6492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1925" y="1970088"/>
            <a:ext cx="4270375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4700" y="1970088"/>
            <a:ext cx="42719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888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283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102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6939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6018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38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62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36671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311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342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133871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105635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0283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1310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61925" y="1047750"/>
            <a:ext cx="8720138" cy="5170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26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3381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1047750"/>
            <a:ext cx="8710613" cy="6492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1925" y="1970088"/>
            <a:ext cx="4270375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84700" y="1970088"/>
            <a:ext cx="42719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94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1047750"/>
            <a:ext cx="8710613" cy="6492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61925" y="1970088"/>
            <a:ext cx="4270375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161925" y="4170363"/>
            <a:ext cx="4270375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584700" y="1970088"/>
            <a:ext cx="42719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9859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1047750"/>
            <a:ext cx="8710613" cy="6492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1925" y="1970088"/>
            <a:ext cx="4270375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84700" y="1970088"/>
            <a:ext cx="4271963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84700" y="4170363"/>
            <a:ext cx="4271963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2437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1047750"/>
            <a:ext cx="8710613" cy="6492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1925" y="1970088"/>
            <a:ext cx="4270375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4700" y="1970088"/>
            <a:ext cx="42719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86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40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173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3216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0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3090" name="Picture 18" descr="FZD-Bildmarke_Preussel_wtransparen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32813" y="44450"/>
            <a:ext cx="325437" cy="360363"/>
          </a:xfrm>
          <a:prstGeom prst="rect">
            <a:avLst/>
          </a:prstGeom>
          <a:noFill/>
        </p:spPr>
      </p:pic>
      <p:pic>
        <p:nvPicPr>
          <p:cNvPr id="3092" name="Picture 20" descr="Folgefoli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287338" y="6619875"/>
            <a:ext cx="2438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800">
                <a:solidFill>
                  <a:srgbClr val="FFFFFF"/>
                </a:solidFill>
              </a:rPr>
              <a:t>Seite </a:t>
            </a:r>
            <a:fld id="{0ED0472E-AFF3-485C-B0F7-9CBC07696F46}" type="slidenum">
              <a:rPr lang="de-DE" sz="8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de-DE" sz="800">
              <a:solidFill>
                <a:srgbClr val="FFFFFF"/>
              </a:solidFill>
            </a:endParaRPr>
          </a:p>
        </p:txBody>
      </p:sp>
      <p:pic>
        <p:nvPicPr>
          <p:cNvPr id="3102" name="Bild 5" descr="DDC_Logo_110x50_4C.eps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89713" y="6124575"/>
            <a:ext cx="7191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842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76" r:id="rId14"/>
    <p:sldLayoutId id="2147483784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0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3090" name="Picture 18" descr="FZD-Bildmarke_Preussel_wtransparen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32813" y="44450"/>
            <a:ext cx="325437" cy="360363"/>
          </a:xfrm>
          <a:prstGeom prst="rect">
            <a:avLst/>
          </a:prstGeom>
          <a:noFill/>
        </p:spPr>
      </p:pic>
      <p:pic>
        <p:nvPicPr>
          <p:cNvPr id="3092" name="Picture 20" descr="Folgefoli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287338" y="6619875"/>
            <a:ext cx="2438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800">
                <a:solidFill>
                  <a:srgbClr val="FFFFFF"/>
                </a:solidFill>
              </a:rPr>
              <a:t>Seite </a:t>
            </a:r>
            <a:fld id="{0ED0472E-AFF3-485C-B0F7-9CBC07696F46}" type="slidenum">
              <a:rPr lang="de-DE" sz="8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de-DE" sz="800">
              <a:solidFill>
                <a:srgbClr val="FFFFFF"/>
              </a:solidFill>
            </a:endParaRPr>
          </a:p>
        </p:txBody>
      </p:sp>
      <p:pic>
        <p:nvPicPr>
          <p:cNvPr id="3102" name="Bild 5" descr="DDC_Logo_110x50_4C.eps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89713" y="6124575"/>
            <a:ext cx="7191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193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2" r:id="rId14"/>
    <p:sldLayoutId id="2147483693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0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3090" name="Picture 18" descr="FZD-Bildmarke_Preussel_wtransparent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32813" y="44450"/>
            <a:ext cx="325437" cy="360363"/>
          </a:xfrm>
          <a:prstGeom prst="rect">
            <a:avLst/>
          </a:prstGeom>
          <a:noFill/>
        </p:spPr>
      </p:pic>
      <p:pic>
        <p:nvPicPr>
          <p:cNvPr id="3092" name="Picture 20" descr="Folgefolie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287338" y="6619875"/>
            <a:ext cx="2438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800">
                <a:solidFill>
                  <a:srgbClr val="FFFFFF"/>
                </a:solidFill>
              </a:rPr>
              <a:t>Seite </a:t>
            </a:r>
            <a:fld id="{0ED0472E-AFF3-485C-B0F7-9CBC07696F46}" type="slidenum">
              <a:rPr lang="de-DE" sz="8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de-DE" sz="800">
              <a:solidFill>
                <a:srgbClr val="FFFFFF"/>
              </a:solidFill>
            </a:endParaRPr>
          </a:p>
        </p:txBody>
      </p:sp>
      <p:pic>
        <p:nvPicPr>
          <p:cNvPr id="3102" name="Bild 5" descr="DDC_Logo_110x50_4C.eps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89713" y="6124575"/>
            <a:ext cx="7191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722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0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3090" name="Picture 18" descr="FZD-Bildmarke_Preussel_wtransparent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532813" y="44450"/>
            <a:ext cx="325437" cy="360363"/>
          </a:xfrm>
          <a:prstGeom prst="rect">
            <a:avLst/>
          </a:prstGeom>
          <a:noFill/>
        </p:spPr>
      </p:pic>
      <p:pic>
        <p:nvPicPr>
          <p:cNvPr id="3092" name="Picture 20" descr="Folgefolie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287338" y="6619875"/>
            <a:ext cx="2438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800">
                <a:solidFill>
                  <a:srgbClr val="FFFFFF"/>
                </a:solidFill>
              </a:rPr>
              <a:t>Seite </a:t>
            </a:r>
            <a:fld id="{0ED0472E-AFF3-485C-B0F7-9CBC07696F46}" type="slidenum">
              <a:rPr lang="de-DE" sz="8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de-DE" sz="800">
              <a:solidFill>
                <a:srgbClr val="FFFFFF"/>
              </a:solidFill>
            </a:endParaRPr>
          </a:p>
        </p:txBody>
      </p:sp>
      <p:pic>
        <p:nvPicPr>
          <p:cNvPr id="3102" name="Bild 5" descr="DDC_Logo_110x50_4C.eps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589713" y="6124575"/>
            <a:ext cx="7191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0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dr.de/db/Cms?pOid=11220&amp;pNid=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-nds.iaea.org/publications/indc/indc-nds-0114/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figaro.fr/cinema/2013/07/23/03002-20130723ARTFIG00184--jour-de-fete-le-facteur-francois-roule-toujours.php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0.png"/><Relationship Id="rId9" Type="http://schemas.openxmlformats.org/officeDocument/2006/relationships/image" Target="../media/image2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sciencedirect.com/science/article/pii/0092640X7590004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nl.duke.edu/nucldata/index.s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hyperlink" Target="http://www.sciencedirect.com/science/article/pii/S0168900213010735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opscience.iop.org/0026-1394/48/6/S04/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opscience.iop.org/0026-1394/48/6/S04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opscience.iop.org/0026-1394/48/6/S04/" TargetMode="Externa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eutron_generator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ndc.bnl.gov/exfor/exfor00.ht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hyperlink" Target="http://pntpm3.ulb.ac.be/Nacre/nacre.htm" TargetMode="Externa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tunl.duke.edu/nucldata/index.shtml" TargetMode="External"/><Relationship Id="rId5" Type="http://schemas.openxmlformats.org/officeDocument/2006/relationships/hyperlink" Target="http://link.aps.org/doi/10.1103/PhysRevC.56.2646" TargetMode="External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ktp.tu-dresden.de/IKTP/pub/10/Vortrag_DPG-II-END.pdf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opscience.iop.org/0026-1394/48/6/S04/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ualreviews.org/doi/pdf/10.1146/annurev.ns.45.120195.00255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eeexplore.ieee.org/xpl/articleDetails.jsp?arnumber=136950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x.doi.org/10.1016/0020-708X(73)90127-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5696" y="1700808"/>
            <a:ext cx="7772400" cy="1470025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Neutron </a:t>
            </a:r>
            <a:r>
              <a:rPr lang="de-DE" dirty="0" err="1" smtClean="0">
                <a:solidFill>
                  <a:schemeClr val="bg1"/>
                </a:solidFill>
              </a:rPr>
              <a:t>beams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err="1" smtClean="0">
                <a:solidFill>
                  <a:schemeClr val="bg1"/>
                </a:solidFill>
              </a:rPr>
              <a:t>nuclear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data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measurements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54811" y="4653136"/>
            <a:ext cx="6400800" cy="1752600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bg1"/>
                </a:solidFill>
                <a:hlinkClick r:id="rId3"/>
              </a:rPr>
              <a:t>Arnd Junghans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Helmholtz-Zentrum Dresden-</a:t>
            </a:r>
            <a:r>
              <a:rPr lang="de-DE" dirty="0" err="1" smtClean="0">
                <a:solidFill>
                  <a:schemeClr val="bg1"/>
                </a:solidFill>
              </a:rPr>
              <a:t>Rossendorf</a:t>
            </a:r>
            <a:r>
              <a:rPr lang="de-DE" dirty="0" smtClean="0">
                <a:solidFill>
                  <a:schemeClr val="bg1"/>
                </a:solidFill>
              </a:rPr>
              <a:t>  Germany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303" y="332656"/>
            <a:ext cx="8710613" cy="649288"/>
          </a:xfrm>
        </p:spPr>
        <p:txBody>
          <a:bodyPr/>
          <a:lstStyle/>
          <a:p>
            <a:pPr eaLnBrk="1" hangingPunct="1"/>
            <a:r>
              <a:rPr lang="de-DE" smtClean="0"/>
              <a:t>Neutron source: </a:t>
            </a:r>
            <a:r>
              <a:rPr lang="de-DE" baseline="30000" smtClean="0"/>
              <a:t>241</a:t>
            </a:r>
            <a:r>
              <a:rPr lang="de-DE" smtClean="0"/>
              <a:t>Am: </a:t>
            </a:r>
            <a:r>
              <a:rPr lang="de-DE" baseline="30000" smtClean="0"/>
              <a:t>9</a:t>
            </a:r>
            <a:r>
              <a:rPr lang="de-DE" smtClean="0"/>
              <a:t>Be(</a:t>
            </a:r>
            <a:r>
              <a:rPr lang="de-DE" smtClean="0">
                <a:sym typeface="Symbol" pitchFamily="18" charset="2"/>
              </a:rPr>
              <a:t>,n)</a:t>
            </a:r>
            <a:r>
              <a:rPr lang="de-DE" baseline="30000" smtClean="0">
                <a:sym typeface="Symbol" pitchFamily="18" charset="2"/>
              </a:rPr>
              <a:t>12</a:t>
            </a:r>
            <a:r>
              <a:rPr lang="de-DE" smtClean="0">
                <a:sym typeface="Symbol" pitchFamily="18" charset="2"/>
              </a:rPr>
              <a:t>C</a:t>
            </a:r>
          </a:p>
        </p:txBody>
      </p:sp>
      <p:pic>
        <p:nvPicPr>
          <p:cNvPr id="11267" name="Picture 7" descr="Be9an-level-schem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520" y="1052736"/>
            <a:ext cx="4270375" cy="3903662"/>
          </a:xfrm>
          <a:noFill/>
        </p:spPr>
      </p:pic>
      <p:pic>
        <p:nvPicPr>
          <p:cNvPr id="11268" name="Picture 8" descr="Be9an-thin-target-spe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57"/>
          <a:stretch>
            <a:fillRect/>
          </a:stretch>
        </p:blipFill>
        <p:spPr>
          <a:xfrm>
            <a:off x="3759514" y="923925"/>
            <a:ext cx="5364162" cy="4386263"/>
          </a:xfrm>
          <a:noFill/>
        </p:spPr>
      </p:pic>
      <p:pic>
        <p:nvPicPr>
          <p:cNvPr id="11269" name="Picture 9" descr="Be9an-thin-target-sp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3" t="71805"/>
          <a:stretch>
            <a:fillRect/>
          </a:stretch>
        </p:blipFill>
        <p:spPr bwMode="auto">
          <a:xfrm>
            <a:off x="7209939" y="5308445"/>
            <a:ext cx="19081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107950" y="5157788"/>
            <a:ext cx="180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198437" y="4869317"/>
            <a:ext cx="5319383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err="1" smtClean="0"/>
              <a:t>Transitions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discrete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CN </a:t>
            </a:r>
            <a:r>
              <a:rPr lang="de-DE" dirty="0" err="1" smtClean="0"/>
              <a:t>decay</a:t>
            </a:r>
            <a:endParaRPr lang="de-DE" dirty="0"/>
          </a:p>
          <a:p>
            <a:pPr eaLnBrk="1" hangingPunct="1"/>
            <a:r>
              <a:rPr lang="de-DE" dirty="0" smtClean="0"/>
              <a:t> </a:t>
            </a:r>
            <a:r>
              <a:rPr lang="de-DE" baseline="30000" dirty="0" smtClean="0"/>
              <a:t>13</a:t>
            </a:r>
            <a:r>
              <a:rPr lang="de-DE" dirty="0" smtClean="0"/>
              <a:t>C</a:t>
            </a:r>
            <a:r>
              <a:rPr lang="de-DE" dirty="0"/>
              <a:t>*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baseline="30000" dirty="0">
                <a:sym typeface="Wingdings" pitchFamily="2" charset="2"/>
              </a:rPr>
              <a:t>12</a:t>
            </a:r>
            <a:r>
              <a:rPr lang="de-DE" dirty="0">
                <a:sym typeface="Wingdings" pitchFamily="2" charset="2"/>
              </a:rPr>
              <a:t>C*</a:t>
            </a:r>
          </a:p>
          <a:p>
            <a:pPr eaLnBrk="1" hangingPunct="1"/>
            <a:r>
              <a:rPr lang="de-DE" dirty="0" err="1">
                <a:sym typeface="Wingdings" pitchFamily="2" charset="2"/>
              </a:rPr>
              <a:t>n</a:t>
            </a:r>
            <a:r>
              <a:rPr lang="de-DE" dirty="0" err="1" smtClean="0">
                <a:sym typeface="Wingdings" pitchFamily="2" charset="2"/>
              </a:rPr>
              <a:t>eutron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spectrum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from</a:t>
            </a:r>
            <a:r>
              <a:rPr lang="de-DE" dirty="0" smtClean="0">
                <a:sym typeface="Wingdings" pitchFamily="2" charset="2"/>
              </a:rPr>
              <a:t> a </a:t>
            </a:r>
            <a:r>
              <a:rPr lang="de-DE" dirty="0" err="1" smtClean="0">
                <a:sym typeface="Wingdings" pitchFamily="2" charset="2"/>
              </a:rPr>
              <a:t>thin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target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shows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these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transitions</a:t>
            </a:r>
            <a:endParaRPr lang="de-DE" dirty="0">
              <a:sym typeface="Wingdings" pitchFamily="2" charset="2"/>
            </a:endParaRPr>
          </a:p>
          <a:p>
            <a:pPr eaLnBrk="1" hangingPunct="1"/>
            <a:r>
              <a:rPr lang="de-DE" dirty="0" err="1" smtClean="0">
                <a:sym typeface="Wingdings" pitchFamily="2" charset="2"/>
              </a:rPr>
              <a:t>e.g.transition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to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4.44 </a:t>
            </a:r>
            <a:r>
              <a:rPr lang="de-DE" dirty="0" err="1" smtClean="0">
                <a:sym typeface="Wingdings" pitchFamily="2" charset="2"/>
              </a:rPr>
              <a:t>MeV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state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>
                <a:sym typeface="Wingdings" pitchFamily="2" charset="2"/>
              </a:rPr>
              <a:t>in </a:t>
            </a:r>
            <a:r>
              <a:rPr lang="de-DE" baseline="30000" dirty="0">
                <a:sym typeface="Wingdings" pitchFamily="2" charset="2"/>
              </a:rPr>
              <a:t>12</a:t>
            </a:r>
            <a:r>
              <a:rPr lang="de-DE" dirty="0">
                <a:sym typeface="Wingdings" pitchFamily="2" charset="2"/>
              </a:rPr>
              <a:t>C: </a:t>
            </a:r>
          </a:p>
          <a:p>
            <a:pPr eaLnBrk="1" hangingPunct="1"/>
            <a:r>
              <a:rPr lang="de-DE" dirty="0">
                <a:sym typeface="Wingdings" pitchFamily="2" charset="2"/>
              </a:rPr>
              <a:t>E</a:t>
            </a:r>
            <a:r>
              <a:rPr lang="de-DE" baseline="-25000" dirty="0">
                <a:sym typeface="Wingdings" pitchFamily="2" charset="2"/>
              </a:rPr>
              <a:t>n</a:t>
            </a:r>
            <a:r>
              <a:rPr lang="de-DE" dirty="0">
                <a:sym typeface="Wingdings" pitchFamily="2" charset="2"/>
              </a:rPr>
              <a:t> = E</a:t>
            </a:r>
            <a:r>
              <a:rPr lang="de-DE" baseline="-25000" dirty="0">
                <a:sym typeface="Symbol" pitchFamily="18" charset="2"/>
              </a:rPr>
              <a:t></a:t>
            </a:r>
            <a:r>
              <a:rPr lang="de-DE" dirty="0">
                <a:sym typeface="Wingdings" pitchFamily="2" charset="2"/>
              </a:rPr>
              <a:t> + Q – E*(</a:t>
            </a:r>
            <a:r>
              <a:rPr lang="de-DE" baseline="30000" dirty="0">
                <a:sym typeface="Wingdings" pitchFamily="2" charset="2"/>
              </a:rPr>
              <a:t>12</a:t>
            </a:r>
            <a:r>
              <a:rPr lang="de-DE" dirty="0">
                <a:sym typeface="Wingdings" pitchFamily="2" charset="2"/>
              </a:rPr>
              <a:t>C) – </a:t>
            </a:r>
            <a:r>
              <a:rPr lang="de-DE" dirty="0" err="1">
                <a:sym typeface="Wingdings" pitchFamily="2" charset="2"/>
              </a:rPr>
              <a:t>E</a:t>
            </a:r>
            <a:r>
              <a:rPr lang="de-DE" baseline="-25000" dirty="0" err="1">
                <a:sym typeface="Wingdings" pitchFamily="2" charset="2"/>
              </a:rPr>
              <a:t>recoil</a:t>
            </a:r>
            <a:r>
              <a:rPr lang="de-DE" dirty="0">
                <a:sym typeface="Wingdings" pitchFamily="2" charset="2"/>
              </a:rPr>
              <a:t>(</a:t>
            </a:r>
            <a:r>
              <a:rPr lang="de-DE" baseline="30000" dirty="0">
                <a:sym typeface="Wingdings" pitchFamily="2" charset="2"/>
              </a:rPr>
              <a:t>12</a:t>
            </a:r>
            <a:r>
              <a:rPr lang="de-DE" dirty="0">
                <a:sym typeface="Wingdings" pitchFamily="2" charset="2"/>
              </a:rPr>
              <a:t>C</a:t>
            </a:r>
            <a:r>
              <a:rPr lang="de-DE" dirty="0" smtClean="0">
                <a:sym typeface="Wingdings" pitchFamily="2" charset="2"/>
              </a:rPr>
              <a:t>)</a:t>
            </a:r>
          </a:p>
          <a:p>
            <a:pPr eaLnBrk="1" hangingPunct="1"/>
            <a:r>
              <a:rPr lang="de-DE" dirty="0">
                <a:sym typeface="Wingdings" pitchFamily="2" charset="2"/>
              </a:rPr>
              <a:t> </a:t>
            </a:r>
            <a:r>
              <a:rPr lang="de-DE" dirty="0" smtClean="0">
                <a:sym typeface="Wingdings" pitchFamily="2" charset="2"/>
              </a:rPr>
              <a:t>   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>
                <a:sym typeface="Wingdings" pitchFamily="2" charset="2"/>
              </a:rPr>
              <a:t>= 7.78 </a:t>
            </a:r>
            <a:r>
              <a:rPr lang="de-DE" dirty="0" err="1">
                <a:sym typeface="Wingdings" pitchFamily="2" charset="2"/>
              </a:rPr>
              <a:t>MeV</a:t>
            </a:r>
            <a:r>
              <a:rPr lang="de-DE" dirty="0">
                <a:sym typeface="Wingdings" pitchFamily="2" charset="2"/>
              </a:rPr>
              <a:t> + 5.7 </a:t>
            </a:r>
            <a:r>
              <a:rPr lang="de-DE" dirty="0" err="1">
                <a:sym typeface="Wingdings" pitchFamily="2" charset="2"/>
              </a:rPr>
              <a:t>MeV</a:t>
            </a:r>
            <a:r>
              <a:rPr lang="de-DE" dirty="0">
                <a:sym typeface="Wingdings" pitchFamily="2" charset="2"/>
              </a:rPr>
              <a:t> – 4.44 </a:t>
            </a:r>
            <a:r>
              <a:rPr lang="de-DE" dirty="0" err="1">
                <a:sym typeface="Wingdings" pitchFamily="2" charset="2"/>
              </a:rPr>
              <a:t>MeV</a:t>
            </a:r>
            <a:r>
              <a:rPr lang="de-DE" dirty="0">
                <a:sym typeface="Wingdings" pitchFamily="2" charset="2"/>
              </a:rPr>
              <a:t> – 0.588 </a:t>
            </a:r>
            <a:r>
              <a:rPr lang="de-DE" dirty="0" err="1">
                <a:sym typeface="Wingdings" pitchFamily="2" charset="2"/>
              </a:rPr>
              <a:t>MeV</a:t>
            </a:r>
            <a:r>
              <a:rPr lang="de-DE" dirty="0">
                <a:sym typeface="Wingdings" pitchFamily="2" charset="2"/>
              </a:rPr>
              <a:t> = 8.453 </a:t>
            </a:r>
            <a:r>
              <a:rPr lang="de-DE" dirty="0" err="1">
                <a:sym typeface="Wingdings" pitchFamily="2" charset="2"/>
              </a:rPr>
              <a:t>MeV</a:t>
            </a:r>
            <a:endParaRPr lang="de-DE" dirty="0"/>
          </a:p>
        </p:txBody>
      </p:sp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4932040" y="6328344"/>
            <a:ext cx="201989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hlinkClick r:id="rId5"/>
              </a:rPr>
              <a:t>INDC-NDS-0114(1980)</a:t>
            </a: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156724" y="5229444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Proton </a:t>
            </a:r>
            <a:r>
              <a:rPr lang="de-DE" sz="1200" dirty="0" err="1" smtClean="0"/>
              <a:t>recoils</a:t>
            </a:r>
            <a:r>
              <a:rPr lang="de-DE" sz="1200" dirty="0" smtClean="0"/>
              <a:t> in </a:t>
            </a:r>
            <a:r>
              <a:rPr lang="de-DE" sz="1200" dirty="0" err="1" smtClean="0"/>
              <a:t>stilbene</a:t>
            </a:r>
            <a:endParaRPr lang="de-DE" sz="1200" dirty="0" smtClean="0"/>
          </a:p>
          <a:p>
            <a:r>
              <a:rPr lang="de-DE" sz="1200" dirty="0" err="1" smtClean="0"/>
              <a:t>scintillators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90663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7" descr="Be9an-angle-integrat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8801"/>
            <a:ext cx="8402760" cy="6369199"/>
          </a:xfrm>
          <a:noFill/>
        </p:spPr>
      </p:pic>
      <p:sp>
        <p:nvSpPr>
          <p:cNvPr id="12290" name="Rectangle 8"/>
          <p:cNvSpPr>
            <a:spLocks noGrp="1" noChangeArrowheads="1"/>
          </p:cNvSpPr>
          <p:nvPr>
            <p:ph type="title"/>
          </p:nvPr>
        </p:nvSpPr>
        <p:spPr>
          <a:xfrm>
            <a:off x="441712" y="59825"/>
            <a:ext cx="8710613" cy="649288"/>
          </a:xfrm>
        </p:spPr>
        <p:txBody>
          <a:bodyPr/>
          <a:lstStyle/>
          <a:p>
            <a:pPr eaLnBrk="1" hangingPunct="1"/>
            <a:r>
              <a:rPr lang="de-DE" dirty="0" smtClean="0"/>
              <a:t>Am-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r>
              <a:rPr lang="de-DE" dirty="0" smtClean="0"/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4509120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Non </a:t>
            </a:r>
            <a:r>
              <a:rPr lang="de-DE" dirty="0" err="1" smtClean="0"/>
              <a:t>g.s</a:t>
            </a:r>
            <a:r>
              <a:rPr lang="de-DE" dirty="0" smtClean="0"/>
              <a:t>. </a:t>
            </a:r>
            <a:r>
              <a:rPr lang="de-DE" dirty="0" err="1" smtClean="0"/>
              <a:t>neutron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 also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endParaRPr lang="de-DE" dirty="0" smtClean="0"/>
          </a:p>
          <a:p>
            <a:r>
              <a:rPr lang="de-DE" dirty="0"/>
              <a:t>h</a:t>
            </a:r>
            <a:r>
              <a:rPr lang="de-DE" dirty="0" smtClean="0"/>
              <a:t>igh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smtClean="0">
                <a:sym typeface="Symbol" panose="05050102010706020507" pitchFamily="18" charset="2"/>
              </a:rPr>
              <a:t>-</a:t>
            </a:r>
            <a:r>
              <a:rPr lang="de-DE" dirty="0" err="1" smtClean="0">
                <a:sym typeface="Symbol" panose="05050102010706020507" pitchFamily="18" charset="2"/>
              </a:rPr>
              <a:t>ray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dirty="0" err="1" smtClean="0">
                <a:sym typeface="Symbol" panose="05050102010706020507" pitchFamily="18" charset="2"/>
              </a:rPr>
              <a:t>emission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05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710613" cy="649288"/>
          </a:xfrm>
        </p:spPr>
        <p:txBody>
          <a:bodyPr/>
          <a:lstStyle/>
          <a:p>
            <a:pPr eaLnBrk="1" hangingPunct="1"/>
            <a:r>
              <a:rPr lang="de-DE" baseline="30000" smtClean="0"/>
              <a:t>252</a:t>
            </a:r>
            <a:r>
              <a:rPr lang="de-DE" smtClean="0"/>
              <a:t>Cf spontaneous fission neutron spectrum</a:t>
            </a:r>
          </a:p>
        </p:txBody>
      </p:sp>
      <p:pic>
        <p:nvPicPr>
          <p:cNvPr id="1028" name="Picture 9" descr="Cf252-nspe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052513"/>
            <a:ext cx="7427913" cy="4248150"/>
          </a:xfrm>
          <a:noFill/>
        </p:spPr>
      </p:pic>
      <p:graphicFrame>
        <p:nvGraphicFramePr>
          <p:cNvPr id="1026" name="Object 11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4860032" y="1412776"/>
          <a:ext cx="1598612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Formel" r:id="rId4" imgW="1041120" imgH="406080" progId="Equation.3">
                  <p:embed/>
                </p:oleObj>
              </mc:Choice>
              <mc:Fallback>
                <p:oleObj name="Formel" r:id="rId4" imgW="10411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412776"/>
                        <a:ext cx="1598612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160338" y="5513388"/>
            <a:ext cx="7910861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baseline="30000" dirty="0"/>
              <a:t>252</a:t>
            </a:r>
            <a:r>
              <a:rPr lang="de-DE" dirty="0"/>
              <a:t>Cf T</a:t>
            </a:r>
            <a:r>
              <a:rPr lang="de-DE" baseline="-25000" dirty="0"/>
              <a:t>1/2</a:t>
            </a:r>
            <a:r>
              <a:rPr lang="de-DE" dirty="0"/>
              <a:t> = 2.65 a, </a:t>
            </a:r>
            <a:r>
              <a:rPr lang="de-DE" dirty="0">
                <a:sym typeface="Symbol" pitchFamily="18" charset="2"/>
              </a:rPr>
              <a:t> = 96.908%,  SF 3.092%  &lt;n&gt; = 3.756 +- 0.005; 0.116 n/</a:t>
            </a:r>
            <a:r>
              <a:rPr lang="de-DE" dirty="0" err="1">
                <a:sym typeface="Symbol" pitchFamily="18" charset="2"/>
              </a:rPr>
              <a:t>Bq</a:t>
            </a:r>
            <a:r>
              <a:rPr lang="de-DE" dirty="0">
                <a:sym typeface="Symbol" pitchFamily="18" charset="2"/>
              </a:rPr>
              <a:t>; 2.30*10</a:t>
            </a:r>
            <a:r>
              <a:rPr lang="de-DE" baseline="30000" dirty="0">
                <a:sym typeface="Symbol" pitchFamily="18" charset="2"/>
              </a:rPr>
              <a:t>6</a:t>
            </a:r>
            <a:r>
              <a:rPr lang="de-DE" dirty="0">
                <a:sym typeface="Symbol" pitchFamily="18" charset="2"/>
              </a:rPr>
              <a:t> n/(s g)</a:t>
            </a:r>
          </a:p>
          <a:p>
            <a:pPr eaLnBrk="1" hangingPunct="1"/>
            <a:r>
              <a:rPr lang="de-DE" dirty="0" smtClean="0">
                <a:sym typeface="Symbol" pitchFamily="18" charset="2"/>
              </a:rPr>
              <a:t>Fission </a:t>
            </a:r>
            <a:r>
              <a:rPr lang="de-DE" dirty="0" err="1" smtClean="0">
                <a:sym typeface="Symbol" pitchFamily="18" charset="2"/>
              </a:rPr>
              <a:t>neutron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spectrum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has</a:t>
            </a:r>
            <a:r>
              <a:rPr lang="de-DE" dirty="0" smtClean="0">
                <a:sym typeface="Symbol" pitchFamily="18" charset="2"/>
              </a:rPr>
              <a:t> a </a:t>
            </a:r>
            <a:r>
              <a:rPr lang="de-DE" dirty="0" err="1" smtClean="0">
                <a:sym typeface="Symbol" pitchFamily="18" charset="2"/>
              </a:rPr>
              <a:t>approximately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maxwellian</a:t>
            </a:r>
            <a:r>
              <a:rPr lang="de-DE" dirty="0">
                <a:sym typeface="Symbol" pitchFamily="18" charset="2"/>
              </a:rPr>
              <a:t> 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distribution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with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>
                <a:sym typeface="Symbol" pitchFamily="18" charset="2"/>
              </a:rPr>
              <a:t>T = 1.42 </a:t>
            </a:r>
            <a:r>
              <a:rPr lang="de-DE" dirty="0" err="1" smtClean="0">
                <a:sym typeface="Symbol" pitchFamily="18" charset="2"/>
              </a:rPr>
              <a:t>MeV</a:t>
            </a:r>
            <a:endParaRPr lang="de-DE" dirty="0" smtClean="0">
              <a:sym typeface="Symbol" pitchFamily="18" charset="2"/>
            </a:endParaRPr>
          </a:p>
          <a:p>
            <a:pPr eaLnBrk="1" hangingPunct="1"/>
            <a:r>
              <a:rPr lang="de-DE" baseline="30000" dirty="0" smtClean="0">
                <a:sym typeface="Symbol" pitchFamily="18" charset="2"/>
              </a:rPr>
              <a:t>252</a:t>
            </a:r>
            <a:r>
              <a:rPr lang="de-DE" dirty="0" smtClean="0">
                <a:sym typeface="Symbol" pitchFamily="18" charset="2"/>
              </a:rPr>
              <a:t>Cf </a:t>
            </a:r>
            <a:r>
              <a:rPr lang="de-DE" dirty="0" err="1" smtClean="0">
                <a:sym typeface="Symbol" pitchFamily="18" charset="2"/>
              </a:rPr>
              <a:t>is</a:t>
            </a:r>
            <a:r>
              <a:rPr lang="de-DE" dirty="0" smtClean="0">
                <a:sym typeface="Symbol" pitchFamily="18" charset="2"/>
              </a:rPr>
              <a:t> a </a:t>
            </a:r>
            <a:r>
              <a:rPr lang="de-DE" dirty="0" err="1" smtClean="0">
                <a:sym typeface="Symbol" pitchFamily="18" charset="2"/>
              </a:rPr>
              <a:t>very</a:t>
            </a:r>
            <a:r>
              <a:rPr lang="de-DE" dirty="0" smtClean="0">
                <a:sym typeface="Symbol" pitchFamily="18" charset="2"/>
              </a:rPr>
              <a:t> strong </a:t>
            </a:r>
            <a:r>
              <a:rPr lang="de-DE" dirty="0" err="1" smtClean="0">
                <a:sym typeface="Symbol" pitchFamily="18" charset="2"/>
              </a:rPr>
              <a:t>radioisotope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neutron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source</a:t>
            </a:r>
            <a:endParaRPr lang="de-DE" dirty="0" smtClean="0">
              <a:sym typeface="Symbol" pitchFamily="18" charset="2"/>
            </a:endParaRPr>
          </a:p>
          <a:p>
            <a:pPr eaLnBrk="1" hangingPunct="1"/>
            <a:r>
              <a:rPr lang="de-DE" dirty="0" smtClean="0">
                <a:sym typeface="Symbol" pitchFamily="18" charset="2"/>
              </a:rPr>
              <a:t>Also </a:t>
            </a:r>
            <a:r>
              <a:rPr lang="de-DE" dirty="0" err="1" smtClean="0">
                <a:sym typeface="Symbol" pitchFamily="18" charset="2"/>
              </a:rPr>
              <a:t>emitted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are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>
                <a:sym typeface="Symbol" pitchFamily="18" charset="2"/>
              </a:rPr>
              <a:t> </a:t>
            </a:r>
            <a:r>
              <a:rPr lang="de-DE" dirty="0" smtClean="0">
                <a:sym typeface="Symbol"/>
              </a:rPr>
              <a:t>10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smtClean="0">
                <a:sym typeface="Symbol"/>
              </a:rPr>
              <a:t>prompt -</a:t>
            </a:r>
            <a:r>
              <a:rPr lang="de-DE" dirty="0" err="1" smtClean="0">
                <a:sym typeface="Symbol"/>
              </a:rPr>
              <a:t>rays</a:t>
            </a:r>
            <a:r>
              <a:rPr lang="de-DE" dirty="0" smtClean="0">
                <a:sym typeface="Symbol"/>
              </a:rPr>
              <a:t> per </a:t>
            </a:r>
            <a:r>
              <a:rPr lang="de-DE" dirty="0" err="1" smtClean="0">
                <a:sym typeface="Symbol"/>
              </a:rPr>
              <a:t>fission</a:t>
            </a:r>
            <a:r>
              <a:rPr lang="de-DE" dirty="0" smtClean="0">
                <a:sym typeface="Symbol"/>
              </a:rPr>
              <a:t>.</a:t>
            </a:r>
            <a:endParaRPr lang="de-DE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061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de-DE" smtClean="0"/>
              <a:t>Photoneutron sources with radioisotopes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baseline="30000" dirty="0">
                <a:sym typeface="Symbol"/>
              </a:rPr>
              <a:t>2</a:t>
            </a:r>
            <a:r>
              <a:rPr lang="de-DE" sz="1800" dirty="0">
                <a:sym typeface="Symbol"/>
              </a:rPr>
              <a:t>H(,n)H, </a:t>
            </a:r>
            <a:r>
              <a:rPr lang="de-DE" sz="1800" dirty="0" smtClean="0">
                <a:sym typeface="Symbol"/>
              </a:rPr>
              <a:t>Q= </a:t>
            </a:r>
            <a:r>
              <a:rPr lang="de-DE" sz="1800" dirty="0">
                <a:sym typeface="Symbol"/>
              </a:rPr>
              <a:t>-2.226 </a:t>
            </a:r>
            <a:r>
              <a:rPr lang="de-DE" sz="1800" dirty="0" err="1" smtClean="0">
                <a:sym typeface="Symbol"/>
              </a:rPr>
              <a:t>MeV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baseline="30000" dirty="0" smtClean="0">
                <a:sym typeface="Symbol"/>
              </a:rPr>
              <a:t>9</a:t>
            </a:r>
            <a:r>
              <a:rPr lang="de-DE" sz="1800" dirty="0" smtClean="0">
                <a:sym typeface="Symbol"/>
              </a:rPr>
              <a:t>Be</a:t>
            </a:r>
            <a:r>
              <a:rPr lang="de-DE" sz="1800" dirty="0">
                <a:sym typeface="Symbol"/>
              </a:rPr>
              <a:t>(,n</a:t>
            </a:r>
            <a:r>
              <a:rPr lang="de-DE" sz="1800" dirty="0" smtClean="0">
                <a:sym typeface="Symbol"/>
              </a:rPr>
              <a:t>) Q </a:t>
            </a:r>
            <a:r>
              <a:rPr lang="de-DE" sz="1800" dirty="0">
                <a:sym typeface="Symbol"/>
              </a:rPr>
              <a:t>= -1.666 </a:t>
            </a:r>
            <a:r>
              <a:rPr lang="de-DE" sz="1800" dirty="0" err="1">
                <a:sym typeface="Symbol"/>
              </a:rPr>
              <a:t>MeV</a:t>
            </a:r>
            <a:endParaRPr lang="de-DE" sz="1800" dirty="0" smtClean="0">
              <a:sym typeface="Symbol"/>
            </a:endParaRPr>
          </a:p>
          <a:p>
            <a:r>
              <a:rPr lang="de-DE" sz="1800" dirty="0" smtClean="0">
                <a:sym typeface="Symbol"/>
              </a:rPr>
              <a:t>negative Q-</a:t>
            </a:r>
            <a:r>
              <a:rPr lang="de-DE" sz="1800" dirty="0" err="1" smtClean="0">
                <a:sym typeface="Symbol"/>
              </a:rPr>
              <a:t>value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smtClean="0">
                <a:sym typeface="Wingdings" pitchFamily="2" charset="2"/>
              </a:rPr>
              <a:t> high </a:t>
            </a:r>
            <a:r>
              <a:rPr lang="de-DE" sz="1800" dirty="0" err="1" smtClean="0">
                <a:sym typeface="Wingdings" pitchFamily="2" charset="2"/>
              </a:rPr>
              <a:t>energetic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smtClean="0">
                <a:sym typeface="Symbol"/>
              </a:rPr>
              <a:t>-emitter  </a:t>
            </a:r>
            <a:r>
              <a:rPr lang="de-DE" sz="1800" dirty="0" err="1" smtClean="0">
                <a:sym typeface="Symbol"/>
              </a:rPr>
              <a:t>is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required</a:t>
            </a:r>
            <a:r>
              <a:rPr lang="de-DE" dirty="0">
                <a:sym typeface="Symbol"/>
              </a:rPr>
              <a:t/>
            </a:r>
            <a:br>
              <a:rPr lang="de-DE" dirty="0">
                <a:sym typeface="Symbol"/>
              </a:rPr>
            </a:br>
            <a:endParaRPr lang="de-DE" dirty="0" smtClean="0">
              <a:sym typeface="Symbol"/>
            </a:endParaRPr>
          </a:p>
          <a:p>
            <a:endParaRPr lang="de-DE" dirty="0">
              <a:sym typeface="Symbol"/>
            </a:endParaRPr>
          </a:p>
          <a:p>
            <a:r>
              <a:rPr lang="de-DE" sz="1800" dirty="0" smtClean="0"/>
              <a:t>m – </a:t>
            </a:r>
            <a:r>
              <a:rPr lang="de-DE" sz="1800" dirty="0" err="1" smtClean="0"/>
              <a:t>neutron</a:t>
            </a:r>
            <a:r>
              <a:rPr lang="de-DE" sz="1800" dirty="0" smtClean="0"/>
              <a:t> </a:t>
            </a:r>
            <a:r>
              <a:rPr lang="de-DE" sz="1800" dirty="0" err="1" smtClean="0"/>
              <a:t>mass</a:t>
            </a:r>
            <a:r>
              <a:rPr lang="de-DE" sz="1800" dirty="0" smtClean="0"/>
              <a:t>, M residual </a:t>
            </a:r>
            <a:r>
              <a:rPr lang="de-DE" sz="1800" dirty="0" err="1" smtClean="0"/>
              <a:t>nucleus</a:t>
            </a:r>
            <a:r>
              <a:rPr lang="de-DE" sz="1800" dirty="0" smtClean="0"/>
              <a:t> </a:t>
            </a:r>
            <a:r>
              <a:rPr lang="de-DE" sz="1800" dirty="0" err="1" smtClean="0"/>
              <a:t>mass</a:t>
            </a:r>
            <a:endParaRPr lang="de-DE" sz="1800" dirty="0" smtClean="0"/>
          </a:p>
          <a:p>
            <a:r>
              <a:rPr lang="de-DE" sz="1800" dirty="0" err="1" smtClean="0"/>
              <a:t>monoenergetic</a:t>
            </a:r>
            <a:r>
              <a:rPr lang="de-DE" sz="1800" dirty="0" smtClean="0"/>
              <a:t> </a:t>
            </a:r>
            <a:r>
              <a:rPr lang="de-DE" sz="1800" dirty="0">
                <a:sym typeface="Symbol"/>
              </a:rPr>
              <a:t>-emitter </a:t>
            </a:r>
            <a:r>
              <a:rPr lang="de-DE" sz="1800" dirty="0" err="1" smtClean="0">
                <a:sym typeface="Symbol"/>
              </a:rPr>
              <a:t>can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deliver</a:t>
            </a:r>
            <a:r>
              <a:rPr lang="de-DE" sz="1800" dirty="0" smtClean="0">
                <a:sym typeface="Symbol"/>
              </a:rPr>
              <a:t> a </a:t>
            </a:r>
            <a:r>
              <a:rPr lang="de-DE" sz="1800" dirty="0" err="1" smtClean="0">
                <a:sym typeface="Symbol"/>
              </a:rPr>
              <a:t>quasimonoenergetic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neutron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source</a:t>
            </a:r>
            <a:endParaRPr lang="de-DE" sz="1800" dirty="0" smtClean="0">
              <a:sym typeface="Symbol"/>
            </a:endParaRPr>
          </a:p>
          <a:p>
            <a:r>
              <a:rPr lang="de-DE" sz="1800" dirty="0" err="1" smtClean="0">
                <a:sym typeface="Symbol"/>
              </a:rPr>
              <a:t>dependence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of</a:t>
            </a:r>
            <a:r>
              <a:rPr lang="de-DE" sz="1800" dirty="0" smtClean="0">
                <a:sym typeface="Symbol"/>
              </a:rPr>
              <a:t> E</a:t>
            </a:r>
            <a:r>
              <a:rPr lang="de-DE" sz="1800" baseline="-25000" dirty="0" smtClean="0">
                <a:sym typeface="Symbol"/>
              </a:rPr>
              <a:t>n</a:t>
            </a:r>
            <a:r>
              <a:rPr lang="de-DE" sz="1800" dirty="0" smtClean="0">
                <a:sym typeface="Symbol"/>
              </a:rPr>
              <a:t> on </a:t>
            </a:r>
            <a:r>
              <a:rPr lang="de-DE" sz="1800" dirty="0" err="1" smtClean="0">
                <a:sym typeface="Symbol"/>
              </a:rPr>
              <a:t>emission</a:t>
            </a:r>
            <a:r>
              <a:rPr lang="de-DE" sz="1800" dirty="0" smtClean="0">
                <a:sym typeface="Symbol"/>
              </a:rPr>
              <a:t> angle </a:t>
            </a:r>
          </a:p>
          <a:p>
            <a:endParaRPr lang="de-DE" sz="1800" dirty="0">
              <a:sym typeface="Symbol"/>
            </a:endParaRPr>
          </a:p>
          <a:p>
            <a:r>
              <a:rPr lang="de-DE" sz="1800" dirty="0" err="1" smtClean="0">
                <a:sym typeface="Symbol"/>
              </a:rPr>
              <a:t>low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neutron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yield</a:t>
            </a:r>
            <a:r>
              <a:rPr lang="de-DE" sz="1800" dirty="0" smtClean="0">
                <a:sym typeface="Symbol"/>
              </a:rPr>
              <a:t> ca. 10</a:t>
            </a:r>
            <a:r>
              <a:rPr lang="de-DE" sz="1800" baseline="30000" dirty="0" smtClean="0">
                <a:sym typeface="Symbol"/>
              </a:rPr>
              <a:t>-5</a:t>
            </a:r>
            <a:r>
              <a:rPr lang="de-DE" sz="1800" dirty="0" smtClean="0">
                <a:sym typeface="Symbol"/>
              </a:rPr>
              <a:t> – 10</a:t>
            </a:r>
            <a:r>
              <a:rPr lang="de-DE" sz="1800" baseline="30000" dirty="0" smtClean="0">
                <a:sym typeface="Symbol"/>
              </a:rPr>
              <a:t>-6</a:t>
            </a:r>
            <a:r>
              <a:rPr lang="de-DE" sz="1800" dirty="0" smtClean="0">
                <a:sym typeface="Symbol"/>
              </a:rPr>
              <a:t> n/</a:t>
            </a:r>
            <a:r>
              <a:rPr lang="de-DE" sz="1800" dirty="0">
                <a:sym typeface="Symbol"/>
              </a:rPr>
              <a:t> </a:t>
            </a:r>
            <a:r>
              <a:rPr lang="de-DE" sz="1800" dirty="0" smtClean="0">
                <a:sym typeface="Symbol"/>
              </a:rPr>
              <a:t></a:t>
            </a:r>
          </a:p>
          <a:p>
            <a:r>
              <a:rPr lang="de-DE" sz="1800" dirty="0">
                <a:sym typeface="Wingdings" pitchFamily="2" charset="2"/>
              </a:rPr>
              <a:t>high </a:t>
            </a:r>
            <a:r>
              <a:rPr lang="de-DE" sz="1800" dirty="0" err="1">
                <a:sym typeface="Wingdings" pitchFamily="2" charset="2"/>
              </a:rPr>
              <a:t>energetic</a:t>
            </a:r>
            <a:r>
              <a:rPr lang="de-DE" sz="1800" dirty="0">
                <a:sym typeface="Wingdings" pitchFamily="2" charset="2"/>
              </a:rPr>
              <a:t> </a:t>
            </a:r>
            <a:r>
              <a:rPr lang="de-DE" sz="1800" dirty="0">
                <a:sym typeface="Symbol"/>
              </a:rPr>
              <a:t>-</a:t>
            </a:r>
            <a:r>
              <a:rPr lang="de-DE" sz="1800" dirty="0" smtClean="0">
                <a:sym typeface="Symbol"/>
              </a:rPr>
              <a:t>emitters </a:t>
            </a:r>
            <a:r>
              <a:rPr lang="de-DE" sz="1800" dirty="0" err="1" smtClean="0">
                <a:sym typeface="Symbol"/>
              </a:rPr>
              <a:t>are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mostly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short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lived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smtClean="0">
                <a:sym typeface="Symbol"/>
              </a:rPr>
              <a:t/>
            </a:r>
            <a:br>
              <a:rPr lang="de-DE" sz="1800" dirty="0" smtClean="0">
                <a:sym typeface="Symbol"/>
              </a:rPr>
            </a:br>
            <a:r>
              <a:rPr lang="de-DE" sz="1800" dirty="0" smtClean="0">
                <a:sym typeface="Wingdings" panose="05000000000000000000" pitchFamily="2" charset="2"/>
              </a:rPr>
              <a:t>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production</a:t>
            </a:r>
            <a:r>
              <a:rPr lang="de-DE" sz="1800" dirty="0" smtClean="0">
                <a:sym typeface="Symbol"/>
              </a:rPr>
              <a:t> in </a:t>
            </a:r>
            <a:r>
              <a:rPr lang="de-DE" sz="1800" dirty="0" err="1" smtClean="0">
                <a:sym typeface="Symbol"/>
              </a:rPr>
              <a:t>reactor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or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accelerator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facility</a:t>
            </a:r>
            <a:r>
              <a:rPr lang="de-DE" sz="1800" dirty="0" smtClean="0">
                <a:sym typeface="Symbol"/>
              </a:rPr>
              <a:t>, </a:t>
            </a:r>
            <a:r>
              <a:rPr lang="de-DE" sz="1800" dirty="0" smtClean="0">
                <a:sym typeface="Symbol"/>
              </a:rPr>
              <a:t/>
            </a:r>
            <a:br>
              <a:rPr lang="de-DE" sz="1800" dirty="0" smtClean="0">
                <a:sym typeface="Symbol"/>
              </a:rPr>
            </a:br>
            <a:r>
              <a:rPr lang="de-DE" sz="1800" dirty="0" smtClean="0">
                <a:sym typeface="Symbol"/>
              </a:rPr>
              <a:t>e.g</a:t>
            </a:r>
            <a:r>
              <a:rPr lang="de-DE" sz="1800" dirty="0" smtClean="0">
                <a:sym typeface="Symbol"/>
              </a:rPr>
              <a:t>. </a:t>
            </a:r>
            <a:r>
              <a:rPr lang="de-DE" sz="1800" baseline="30000" dirty="0" smtClean="0">
                <a:sym typeface="Symbol"/>
              </a:rPr>
              <a:t>24</a:t>
            </a:r>
            <a:r>
              <a:rPr lang="de-DE" sz="1800" dirty="0" smtClean="0">
                <a:sym typeface="Symbol"/>
              </a:rPr>
              <a:t>Na t</a:t>
            </a:r>
            <a:r>
              <a:rPr lang="de-DE" sz="1800" baseline="-25000" dirty="0" smtClean="0">
                <a:sym typeface="Symbol"/>
              </a:rPr>
              <a:t>1/2</a:t>
            </a:r>
            <a:r>
              <a:rPr lang="de-DE" sz="1800" dirty="0" smtClean="0">
                <a:sym typeface="Symbol"/>
              </a:rPr>
              <a:t> = 15 h, </a:t>
            </a:r>
            <a:r>
              <a:rPr lang="de-DE" sz="1800" baseline="30000" dirty="0" smtClean="0">
                <a:sym typeface="Symbol"/>
              </a:rPr>
              <a:t>88</a:t>
            </a:r>
            <a:r>
              <a:rPr lang="de-DE" sz="1800" dirty="0" smtClean="0">
                <a:sym typeface="Symbol"/>
              </a:rPr>
              <a:t>Y t</a:t>
            </a:r>
            <a:r>
              <a:rPr lang="de-DE" sz="1800" baseline="-25000" dirty="0" smtClean="0">
                <a:sym typeface="Symbol"/>
              </a:rPr>
              <a:t>1/2</a:t>
            </a:r>
            <a:r>
              <a:rPr lang="de-DE" sz="1800" dirty="0" smtClean="0">
                <a:sym typeface="Symbol"/>
              </a:rPr>
              <a:t> = 107 d</a:t>
            </a:r>
            <a:endParaRPr lang="en-US" sz="1800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99207"/>
            <a:ext cx="6819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de-DE" smtClean="0"/>
              <a:t>Neutron producing nuclear reactions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Inhaltsplatzhalter 4"/>
              <p:cNvSpPr>
                <a:spLocks noGrp="1"/>
              </p:cNvSpPr>
              <p:nvPr>
                <p:ph idx="1"/>
              </p:nvPr>
            </p:nvSpPr>
            <p:spPr>
              <a:xfrm>
                <a:off x="446630" y="981918"/>
                <a:ext cx="8435280" cy="3672409"/>
              </a:xfrm>
            </p:spPr>
            <p:txBody>
              <a:bodyPr/>
              <a:lstStyle/>
              <a:p>
                <a:r>
                  <a:rPr lang="de-DE" sz="1800" dirty="0"/>
                  <a:t>In </a:t>
                </a:r>
                <a:r>
                  <a:rPr lang="de-DE" sz="1800" dirty="0" err="1"/>
                  <a:t>two</a:t>
                </a:r>
                <a:r>
                  <a:rPr lang="de-DE" sz="1800" dirty="0"/>
                  <a:t>-body </a:t>
                </a:r>
                <a:r>
                  <a:rPr lang="de-DE" sz="1800" dirty="0" err="1"/>
                  <a:t>reactions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monoenergetic</a:t>
                </a:r>
                <a:r>
                  <a:rPr lang="de-DE" sz="1800" dirty="0"/>
                  <a:t> </a:t>
                </a:r>
                <a:r>
                  <a:rPr lang="de-DE" sz="1800" dirty="0" err="1"/>
                  <a:t>neutrons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can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be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produced</a:t>
                </a:r>
                <a:r>
                  <a:rPr lang="de-DE" sz="1800" dirty="0"/>
                  <a:t>, </a:t>
                </a:r>
                <a:br>
                  <a:rPr lang="de-DE" sz="1800" dirty="0"/>
                </a:br>
                <a:r>
                  <a:rPr lang="de-DE" sz="1800" dirty="0" smtClean="0"/>
                  <a:t>e.g</a:t>
                </a:r>
                <a:r>
                  <a:rPr lang="de-DE" sz="1800" dirty="0"/>
                  <a:t>. DT-</a:t>
                </a:r>
                <a:r>
                  <a:rPr lang="de-DE" sz="1800" dirty="0" err="1"/>
                  <a:t>reaction</a:t>
                </a:r>
                <a:r>
                  <a:rPr lang="de-DE" sz="1800" dirty="0"/>
                  <a:t>: </a:t>
                </a:r>
                <a:r>
                  <a:rPr lang="de-DE" sz="1800" baseline="30000" dirty="0"/>
                  <a:t> </a:t>
                </a:r>
                <a:r>
                  <a:rPr lang="de-DE" sz="1800" baseline="30000" dirty="0" smtClean="0"/>
                  <a:t>3</a:t>
                </a:r>
                <a:r>
                  <a:rPr lang="de-DE" sz="1800" dirty="0" smtClean="0"/>
                  <a:t>H(</a:t>
                </a:r>
                <a:r>
                  <a:rPr lang="de-DE" sz="1800" baseline="30000" dirty="0" smtClean="0"/>
                  <a:t>2</a:t>
                </a:r>
                <a:r>
                  <a:rPr lang="de-DE" sz="1800" dirty="0" smtClean="0"/>
                  <a:t>H,n)</a:t>
                </a:r>
                <a:r>
                  <a:rPr lang="de-DE" sz="1800" baseline="30000" dirty="0" smtClean="0"/>
                  <a:t>4</a:t>
                </a:r>
                <a:r>
                  <a:rPr lang="de-DE" sz="1800" dirty="0" smtClean="0"/>
                  <a:t>He, </a:t>
                </a:r>
                <a:r>
                  <a:rPr lang="de-DE" sz="1800" dirty="0"/>
                  <a:t>Q = 17.16 </a:t>
                </a:r>
                <a:r>
                  <a:rPr lang="de-DE" sz="1800" dirty="0" err="1"/>
                  <a:t>MeV</a:t>
                </a:r>
                <a:endParaRPr lang="de-DE" sz="1800" dirty="0"/>
              </a:p>
              <a:p>
                <a:r>
                  <a:rPr lang="de-DE" sz="1800" dirty="0" err="1" smtClean="0"/>
                  <a:t>Kinematics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determines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angular </a:t>
                </a:r>
                <a:r>
                  <a:rPr lang="de-DE" sz="1800" dirty="0" err="1" smtClean="0"/>
                  <a:t>distribution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and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energy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spectrum</a:t>
                </a:r>
                <a:endParaRPr lang="de-DE" sz="1800" dirty="0" smtClean="0"/>
              </a:p>
              <a:p>
                <a:r>
                  <a:rPr lang="de-DE" sz="1800" dirty="0" smtClean="0"/>
                  <a:t>The </a:t>
                </a:r>
                <a:r>
                  <a:rPr lang="de-DE" sz="1800" dirty="0" err="1" smtClean="0"/>
                  <a:t>yield</a:t>
                </a:r>
                <a:r>
                  <a:rPr lang="de-DE" sz="1800" dirty="0" smtClean="0"/>
                  <a:t> (</a:t>
                </a:r>
                <a:r>
                  <a:rPr lang="de-DE" sz="1800" dirty="0" err="1" smtClean="0"/>
                  <a:t>neutrons</a:t>
                </a:r>
                <a:r>
                  <a:rPr lang="de-DE" sz="1800" dirty="0" smtClean="0"/>
                  <a:t> /</a:t>
                </a:r>
                <a:r>
                  <a:rPr lang="de-DE" sz="1800" dirty="0" err="1" smtClean="0"/>
                  <a:t>primary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particles</a:t>
                </a:r>
                <a:r>
                  <a:rPr lang="de-DE" sz="1800" dirty="0" smtClean="0"/>
                  <a:t>) </a:t>
                </a:r>
                <a:r>
                  <a:rPr lang="de-DE" sz="1800" dirty="0" err="1" smtClean="0"/>
                  <a:t>is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determined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by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smtClean="0"/>
                  <a:t/>
                </a:r>
                <a:br>
                  <a:rPr lang="de-DE" sz="1800" dirty="0" smtClean="0"/>
                </a:br>
                <a:r>
                  <a:rPr lang="de-DE" sz="1800" dirty="0" smtClean="0"/>
                  <a:t>differential </a:t>
                </a:r>
                <a:r>
                  <a:rPr lang="de-DE" sz="1800" dirty="0" err="1" smtClean="0"/>
                  <a:t>cross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section</a:t>
                </a:r>
                <a:r>
                  <a:rPr lang="de-DE" sz="18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𝜎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de-DE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Ω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m:rPr>
                        <m:sty m:val="p"/>
                      </m:rPr>
                      <a:rPr lang="de-DE" sz="18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Θ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de-DE" sz="1800" b="0" dirty="0" smtClean="0">
                  <a:sym typeface="Wingdings" panose="05000000000000000000" pitchFamily="2" charset="2"/>
                </a:endParaRPr>
              </a:p>
              <a:p>
                <a:r>
                  <a:rPr lang="de-DE" sz="1800" dirty="0" err="1" smtClean="0">
                    <a:sym typeface="Wingdings" panose="05000000000000000000" pitchFamily="2" charset="2"/>
                  </a:rPr>
                  <a:t>Realistic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yield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determination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by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integration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over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the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target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thickness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br>
                  <a:rPr lang="de-DE" sz="1800" dirty="0" smtClean="0">
                    <a:sym typeface="Wingdings" panose="05000000000000000000" pitchFamily="2" charset="2"/>
                  </a:rPr>
                </a:br>
                <a:r>
                  <a:rPr lang="de-DE" sz="1800" dirty="0" err="1" smtClean="0">
                    <a:sym typeface="Wingdings" panose="05000000000000000000" pitchFamily="2" charset="2"/>
                  </a:rPr>
                  <a:t>and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angular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range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(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slowing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down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of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the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beam in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the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target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material) </a:t>
                </a:r>
                <a:endParaRPr lang="de-DE" sz="1800" b="0" dirty="0" smtClean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630" y="981918"/>
                <a:ext cx="8435280" cy="3672409"/>
              </a:xfrm>
              <a:blipFill rotWithShape="0">
                <a:blip r:embed="rId2"/>
                <a:stretch>
                  <a:fillRect l="-434" t="-8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ieren 2"/>
          <p:cNvGrpSpPr/>
          <p:nvPr/>
        </p:nvGrpSpPr>
        <p:grpSpPr>
          <a:xfrm>
            <a:off x="2267744" y="4293096"/>
            <a:ext cx="3642231" cy="1633176"/>
            <a:chOff x="2699792" y="4748152"/>
            <a:chExt cx="3642231" cy="1633176"/>
          </a:xfrm>
        </p:grpSpPr>
        <p:sp>
          <p:nvSpPr>
            <p:cNvPr id="2" name="Rechteck 1"/>
            <p:cNvSpPr/>
            <p:nvPr/>
          </p:nvSpPr>
          <p:spPr bwMode="auto">
            <a:xfrm>
              <a:off x="4067944" y="5157192"/>
              <a:ext cx="288032" cy="1224136"/>
            </a:xfrm>
            <a:prstGeom prst="rect">
              <a:avLst/>
            </a:prstGeom>
            <a:solidFill>
              <a:srgbClr val="92D050">
                <a:alpha val="4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Gerade Verbindung mit Pfeil 5"/>
            <p:cNvCxnSpPr/>
            <p:nvPr/>
          </p:nvCxnSpPr>
          <p:spPr bwMode="auto">
            <a:xfrm>
              <a:off x="2843808" y="5733256"/>
              <a:ext cx="1368152" cy="0"/>
            </a:xfrm>
            <a:prstGeom prst="straightConnector1">
              <a:avLst/>
            </a:prstGeom>
            <a:solidFill>
              <a:srgbClr val="003E89"/>
            </a:solidFill>
            <a:ln w="666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Gerade Verbindung mit Pfeil 6"/>
            <p:cNvCxnSpPr/>
            <p:nvPr/>
          </p:nvCxnSpPr>
          <p:spPr bwMode="auto">
            <a:xfrm flipV="1">
              <a:off x="4241485" y="5157192"/>
              <a:ext cx="1482643" cy="547121"/>
            </a:xfrm>
            <a:prstGeom prst="straightConnector1">
              <a:avLst/>
            </a:prstGeom>
            <a:solidFill>
              <a:srgbClr val="003E89"/>
            </a:solidFill>
            <a:ln w="666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Gerader Verbinder 9"/>
            <p:cNvCxnSpPr/>
            <p:nvPr/>
          </p:nvCxnSpPr>
          <p:spPr bwMode="auto">
            <a:xfrm>
              <a:off x="2699792" y="5733256"/>
              <a:ext cx="2880320" cy="0"/>
            </a:xfrm>
            <a:prstGeom prst="line">
              <a:avLst/>
            </a:prstGeom>
            <a:solidFill>
              <a:srgbClr val="003E89"/>
            </a:solidFill>
            <a:ln w="25400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Kreis 13"/>
            <p:cNvSpPr/>
            <p:nvPr/>
          </p:nvSpPr>
          <p:spPr bwMode="auto">
            <a:xfrm>
              <a:off x="3706423" y="5322741"/>
              <a:ext cx="1070124" cy="792088"/>
            </a:xfrm>
            <a:prstGeom prst="pie">
              <a:avLst>
                <a:gd name="adj1" fmla="val 20327353"/>
                <a:gd name="adj2" fmla="val 92124"/>
              </a:avLst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4861421" y="5399928"/>
                  <a:ext cx="3994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421" y="5399928"/>
                  <a:ext cx="39946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/>
                <p:cNvSpPr txBox="1"/>
                <p:nvPr/>
              </p:nvSpPr>
              <p:spPr>
                <a:xfrm>
                  <a:off x="3089372" y="5769260"/>
                  <a:ext cx="515333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6" name="Textfeld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9372" y="5769260"/>
                  <a:ext cx="515333" cy="3907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5689600" y="4961818"/>
                  <a:ext cx="652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9600" y="4961818"/>
                  <a:ext cx="65242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3958014" y="4748152"/>
                  <a:ext cx="666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𝑡𝑎𝑟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8014" y="4748152"/>
                  <a:ext cx="66601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757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de-DE" dirty="0" err="1" smtClean="0"/>
              <a:t>Relativistic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wo</a:t>
            </a:r>
            <a:r>
              <a:rPr lang="de-DE" dirty="0" smtClean="0"/>
              <a:t> </a:t>
            </a:r>
            <a:r>
              <a:rPr lang="de-DE" dirty="0" err="1" smtClean="0"/>
              <a:t>body</a:t>
            </a:r>
            <a:r>
              <a:rPr lang="de-DE" dirty="0" smtClean="0"/>
              <a:t> </a:t>
            </a:r>
            <a:r>
              <a:rPr lang="de-DE" dirty="0" err="1"/>
              <a:t>k</a:t>
            </a:r>
            <a:r>
              <a:rPr lang="de-DE" dirty="0" err="1" smtClean="0"/>
              <a:t>inematics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75202" y="1112402"/>
                <a:ext cx="8229600" cy="6702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DE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18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18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DE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800" dirty="0" err="1" smtClean="0"/>
                  <a:t>projectile</a:t>
                </a:r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1800" dirty="0" smtClean="0"/>
                  <a:t> </a:t>
                </a:r>
                <a:r>
                  <a:rPr lang="de-DE" sz="1800" dirty="0" err="1" smtClean="0"/>
                  <a:t>hits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target</a:t>
                </a:r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1800" dirty="0" smtClean="0"/>
                  <a:t> </a:t>
                </a:r>
                <a:br>
                  <a:rPr lang="de-DE" sz="1800" dirty="0" smtClean="0"/>
                </a:br>
                <a:r>
                  <a:rPr lang="de-DE" sz="1800" dirty="0" smtClean="0"/>
                  <a:t>after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reaction</a:t>
                </a:r>
                <a:r>
                  <a:rPr lang="de-DE" sz="1800" dirty="0"/>
                  <a:t>: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ejectile</a:t>
                </a:r>
                <a:r>
                  <a:rPr lang="de-DE" sz="1800" dirty="0" smtClean="0"/>
                  <a:t> (e.g. a </a:t>
                </a:r>
                <a:r>
                  <a:rPr lang="de-DE" sz="1800" dirty="0" err="1" smtClean="0"/>
                  <a:t>neutron</a:t>
                </a:r>
                <a:r>
                  <a:rPr lang="de-DE" sz="1800" dirty="0" smtClean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8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sz="1800" dirty="0" smtClean="0"/>
                  <a:t>, </a:t>
                </a:r>
                <a:r>
                  <a:rPr lang="de-DE" sz="1800" dirty="0" err="1" smtClean="0"/>
                  <a:t>recoiling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nucleus</a:t>
                </a:r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8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de-DE" sz="1800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</m:sSub>
                    <m:r>
                      <a:rPr lang="de-DE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800" dirty="0" smtClean="0"/>
                  <a:t>momentum of </a:t>
                </a:r>
                <a:r>
                  <a:rPr lang="de-DE" sz="1800" dirty="0" err="1" smtClean="0"/>
                  <a:t>projectile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and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target</a:t>
                </a:r>
                <a:r>
                  <a:rPr lang="de-DE" sz="1800" dirty="0" smtClean="0"/>
                  <a:t> in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center</a:t>
                </a:r>
                <a:r>
                  <a:rPr lang="de-DE" sz="1800" dirty="0" smtClean="0"/>
                  <a:t> of </a:t>
                </a:r>
                <a:r>
                  <a:rPr lang="de-DE" sz="1800" dirty="0" err="1" smtClean="0"/>
                  <a:t>mass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frame</a:t>
                </a:r>
                <a:endParaRPr lang="de-DE" sz="18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de-DE" sz="1800" dirty="0" smtClean="0"/>
                  <a:t> </a:t>
                </a:r>
                <a:r>
                  <a:rPr lang="de-DE" sz="1800" dirty="0" err="1" smtClean="0"/>
                  <a:t>momentum</a:t>
                </a:r>
                <a:r>
                  <a:rPr lang="de-DE" sz="1800" dirty="0" smtClean="0"/>
                  <a:t> of </a:t>
                </a:r>
                <a:r>
                  <a:rPr lang="de-DE" sz="1800" dirty="0" err="1" smtClean="0"/>
                  <a:t>ejectile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and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recoil</a:t>
                </a:r>
                <a:r>
                  <a:rPr lang="de-DE" sz="1800" dirty="0" smtClean="0"/>
                  <a:t> in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c.m</a:t>
                </a:r>
                <a:r>
                  <a:rPr lang="de-DE" sz="1800" dirty="0" smtClean="0"/>
                  <a:t>. </a:t>
                </a:r>
                <a:r>
                  <a:rPr lang="de-DE" sz="1800" dirty="0" err="1" smtClean="0"/>
                  <a:t>frame</a:t>
                </a:r>
                <a:endParaRPr lang="de-DE" sz="1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202" y="1112402"/>
                <a:ext cx="8229600" cy="670293"/>
              </a:xfrm>
              <a:blipFill rotWithShape="0">
                <a:blip r:embed="rId2"/>
                <a:stretch>
                  <a:fillRect l="-593" t="-4545" b="-10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4995924" y="2501551"/>
                <a:ext cx="3837269" cy="3791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For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initial </a:t>
                </a:r>
                <a:r>
                  <a:rPr lang="de-DE" dirty="0" err="1" smtClean="0"/>
                  <a:t>system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b="0" dirty="0" smtClean="0"/>
              </a:p>
              <a:p>
                <a:r>
                  <a:rPr lang="de-DE" b="0" dirty="0" err="1" smtClean="0"/>
                  <a:t>with</a:t>
                </a:r>
                <a:r>
                  <a:rPr lang="de-DE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de-DE" b="0" dirty="0" smtClean="0"/>
              </a:p>
              <a:p>
                <a:endParaRPr lang="de-DE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nary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b="0" i="1" dirty="0" smtClean="0">
                  <a:latin typeface="Cambria Math" panose="02040503050406030204" pitchFamily="18" charset="0"/>
                </a:endParaRPr>
              </a:p>
              <a:p>
                <a:endParaRPr lang="de-DE" dirty="0"/>
              </a:p>
              <a:p>
                <a:r>
                  <a:rPr lang="de-DE" dirty="0" smtClean="0"/>
                  <a:t>In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c. m. </a:t>
                </a:r>
                <a:r>
                  <a:rPr lang="de-DE" dirty="0" err="1" smtClean="0"/>
                  <a:t>frame</a:t>
                </a:r>
                <a:endParaRPr lang="de-D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𝑐𝑚</m:t>
                                      </m:r>
                                    </m:sub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𝑐𝑚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 smtClean="0"/>
              </a:p>
              <a:p>
                <a:r>
                  <a:rPr lang="de-DE" dirty="0" smtClean="0"/>
                  <a:t>The </a:t>
                </a:r>
                <a:r>
                  <a:rPr lang="de-DE" dirty="0" err="1" smtClean="0"/>
                  <a:t>four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momentum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squared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b="0" dirty="0" smtClean="0"/>
              </a:p>
              <a:p>
                <a:r>
                  <a:rPr lang="de-DE" dirty="0" err="1"/>
                  <a:t>i</a:t>
                </a:r>
                <a:r>
                  <a:rPr lang="de-DE" dirty="0" err="1" smtClean="0"/>
                  <a:t>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lorentz</a:t>
                </a:r>
                <a:r>
                  <a:rPr lang="de-DE" dirty="0" smtClean="0"/>
                  <a:t>-invariant. (</a:t>
                </a:r>
                <a:r>
                  <a:rPr lang="de-DE" i="1" dirty="0" smtClean="0"/>
                  <a:t>invariant </a:t>
                </a:r>
                <a:r>
                  <a:rPr lang="de-DE" i="1" dirty="0" err="1" smtClean="0"/>
                  <a:t>mass</a:t>
                </a:r>
                <a:r>
                  <a:rPr lang="de-DE" dirty="0" smtClean="0"/>
                  <a:t>)</a:t>
                </a:r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924" y="2501551"/>
                <a:ext cx="3837269" cy="3791615"/>
              </a:xfrm>
              <a:prstGeom prst="rect">
                <a:avLst/>
              </a:prstGeom>
              <a:blipFill rotWithShape="0">
                <a:blip r:embed="rId3"/>
                <a:stretch>
                  <a:fillRect l="-1431" t="-804" r="-318" b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485083" y="5522534"/>
                <a:ext cx="3562321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eqArr>
                            <m:eqArr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de-DE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sSubSup>
                                    <m:sSubSupPr>
                                      <m:ctrlP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83" y="5522534"/>
                <a:ext cx="3562321" cy="818366"/>
              </a:xfrm>
              <a:prstGeom prst="rect">
                <a:avLst/>
              </a:prstGeom>
              <a:blipFill rotWithShape="0">
                <a:blip r:embed="rId4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pieren 24"/>
          <p:cNvGrpSpPr/>
          <p:nvPr/>
        </p:nvGrpSpPr>
        <p:grpSpPr>
          <a:xfrm>
            <a:off x="457200" y="2780928"/>
            <a:ext cx="3933328" cy="2296124"/>
            <a:chOff x="2025621" y="1998025"/>
            <a:chExt cx="3933328" cy="2296124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2025621" y="1998025"/>
              <a:ext cx="3933328" cy="2296124"/>
              <a:chOff x="2025621" y="1998025"/>
              <a:chExt cx="3933328" cy="2296124"/>
            </a:xfrm>
          </p:grpSpPr>
          <p:cxnSp>
            <p:nvCxnSpPr>
              <p:cNvPr id="38" name="Gerade Verbindung mit Pfeil 37"/>
              <p:cNvCxnSpPr/>
              <p:nvPr/>
            </p:nvCxnSpPr>
            <p:spPr bwMode="auto">
              <a:xfrm>
                <a:off x="2469418" y="3429000"/>
                <a:ext cx="2102582" cy="0"/>
              </a:xfrm>
              <a:prstGeom prst="straightConnector1">
                <a:avLst/>
              </a:prstGeom>
              <a:solidFill>
                <a:srgbClr val="003E89"/>
              </a:solidFill>
              <a:ln w="44450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0" name="Gerader Verbinder 39"/>
              <p:cNvCxnSpPr/>
              <p:nvPr/>
            </p:nvCxnSpPr>
            <p:spPr bwMode="auto">
              <a:xfrm>
                <a:off x="2430557" y="3444365"/>
                <a:ext cx="3528392" cy="0"/>
              </a:xfrm>
              <a:prstGeom prst="line">
                <a:avLst/>
              </a:prstGeom>
              <a:solidFill>
                <a:srgbClr val="003E89"/>
              </a:solidFill>
              <a:ln w="222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Gerade Verbindung mit Pfeil 40"/>
              <p:cNvCxnSpPr/>
              <p:nvPr/>
            </p:nvCxnSpPr>
            <p:spPr bwMode="auto">
              <a:xfrm flipV="1">
                <a:off x="4572000" y="1998025"/>
                <a:ext cx="720080" cy="1457606"/>
              </a:xfrm>
              <a:prstGeom prst="straightConnector1">
                <a:avLst/>
              </a:prstGeom>
              <a:solidFill>
                <a:srgbClr val="003E89"/>
              </a:solidFill>
              <a:ln w="444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6" name="Gerade Verbindung mit Pfeil 45"/>
              <p:cNvCxnSpPr/>
              <p:nvPr/>
            </p:nvCxnSpPr>
            <p:spPr bwMode="auto">
              <a:xfrm flipV="1">
                <a:off x="2430557" y="1998025"/>
                <a:ext cx="2825519" cy="1411440"/>
              </a:xfrm>
              <a:prstGeom prst="straightConnector1">
                <a:avLst/>
              </a:prstGeom>
              <a:solidFill>
                <a:srgbClr val="003E89"/>
              </a:solidFill>
              <a:ln w="444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7" name="Gerade Verbindung mit Pfeil 46"/>
              <p:cNvCxnSpPr/>
              <p:nvPr/>
            </p:nvCxnSpPr>
            <p:spPr bwMode="auto">
              <a:xfrm flipH="1">
                <a:off x="4151220" y="3455631"/>
                <a:ext cx="420780" cy="830457"/>
              </a:xfrm>
              <a:prstGeom prst="straightConnector1">
                <a:avLst/>
              </a:prstGeom>
              <a:solidFill>
                <a:srgbClr val="003E89"/>
              </a:solidFill>
              <a:ln w="444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8" name="Gerade Verbindung mit Pfeil 47"/>
              <p:cNvCxnSpPr/>
              <p:nvPr/>
            </p:nvCxnSpPr>
            <p:spPr bwMode="auto">
              <a:xfrm>
                <a:off x="2430557" y="3427495"/>
                <a:ext cx="1776173" cy="866654"/>
              </a:xfrm>
              <a:prstGeom prst="straightConnector1">
                <a:avLst/>
              </a:prstGeom>
              <a:solidFill>
                <a:srgbClr val="003E89"/>
              </a:solidFill>
              <a:ln w="444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9" name="Kreis 48"/>
              <p:cNvSpPr/>
              <p:nvPr/>
            </p:nvSpPr>
            <p:spPr bwMode="auto">
              <a:xfrm>
                <a:off x="4151220" y="3039320"/>
                <a:ext cx="877564" cy="776351"/>
              </a:xfrm>
              <a:prstGeom prst="pie">
                <a:avLst>
                  <a:gd name="adj1" fmla="val 17940754"/>
                  <a:gd name="adj2" fmla="val 126258"/>
                </a:avLst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Kreis 49"/>
              <p:cNvSpPr/>
              <p:nvPr/>
            </p:nvSpPr>
            <p:spPr bwMode="auto">
              <a:xfrm>
                <a:off x="2028013" y="3031057"/>
                <a:ext cx="882810" cy="776351"/>
              </a:xfrm>
              <a:prstGeom prst="pie">
                <a:avLst>
                  <a:gd name="adj1" fmla="val 19801258"/>
                  <a:gd name="adj2" fmla="val 21550492"/>
                </a:avLst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Kreis 50"/>
              <p:cNvSpPr/>
              <p:nvPr/>
            </p:nvSpPr>
            <p:spPr bwMode="auto">
              <a:xfrm>
                <a:off x="2025621" y="3028358"/>
                <a:ext cx="882810" cy="776351"/>
              </a:xfrm>
              <a:prstGeom prst="pie">
                <a:avLst>
                  <a:gd name="adj1" fmla="val 149393"/>
                  <a:gd name="adj2" fmla="val 1759877"/>
                </a:avLst>
              </a:prstGeom>
              <a:noFill/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feld 51"/>
                  <p:cNvSpPr txBox="1"/>
                  <p:nvPr/>
                </p:nvSpPr>
                <p:spPr>
                  <a:xfrm>
                    <a:off x="3374515" y="2428685"/>
                    <a:ext cx="29424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52" name="Textfeld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4515" y="2428685"/>
                    <a:ext cx="294247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0204" r="-6122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feld 52"/>
                  <p:cNvSpPr txBox="1"/>
                  <p:nvPr/>
                </p:nvSpPr>
                <p:spPr>
                  <a:xfrm>
                    <a:off x="3186091" y="3938104"/>
                    <a:ext cx="28437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53" name="Textfeld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6091" y="3938104"/>
                    <a:ext cx="284372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0638" r="-6383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feld 53"/>
                  <p:cNvSpPr txBox="1"/>
                  <p:nvPr/>
                </p:nvSpPr>
                <p:spPr>
                  <a:xfrm>
                    <a:off x="5010007" y="2508325"/>
                    <a:ext cx="8513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54" name="Textfeld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0007" y="2508325"/>
                    <a:ext cx="851323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5755" r="-2158" b="-3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feld 54"/>
                  <p:cNvSpPr txBox="1"/>
                  <p:nvPr/>
                </p:nvSpPr>
                <p:spPr>
                  <a:xfrm>
                    <a:off x="3581473" y="3458268"/>
                    <a:ext cx="4301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55" name="Textfeld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1473" y="3458268"/>
                    <a:ext cx="430118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7042" r="-140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feld 55"/>
                  <p:cNvSpPr txBox="1"/>
                  <p:nvPr/>
                </p:nvSpPr>
                <p:spPr>
                  <a:xfrm>
                    <a:off x="5017720" y="2999599"/>
                    <a:ext cx="46929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56" name="Textfeld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7720" y="2999599"/>
                    <a:ext cx="469296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0390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feld 56"/>
                  <p:cNvSpPr txBox="1"/>
                  <p:nvPr/>
                </p:nvSpPr>
                <p:spPr>
                  <a:xfrm>
                    <a:off x="3000199" y="3068603"/>
                    <a:ext cx="3221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57" name="Textfeld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0199" y="3068603"/>
                    <a:ext cx="322139" cy="27699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6981" r="-3774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feld 57"/>
                  <p:cNvSpPr txBox="1"/>
                  <p:nvPr/>
                </p:nvSpPr>
                <p:spPr>
                  <a:xfrm>
                    <a:off x="3002460" y="3464876"/>
                    <a:ext cx="3221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58" name="Textfeld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2460" y="3464876"/>
                    <a:ext cx="322139" cy="27699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15094" r="-5660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feld 34"/>
                <p:cNvSpPr txBox="1"/>
                <p:nvPr/>
              </p:nvSpPr>
              <p:spPr>
                <a:xfrm>
                  <a:off x="4311232" y="3930006"/>
                  <a:ext cx="112443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5" name="Textfeld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1232" y="3930006"/>
                  <a:ext cx="1124436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90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179"/>
          </a:xfrm>
        </p:spPr>
        <p:txBody>
          <a:bodyPr/>
          <a:lstStyle/>
          <a:p>
            <a:r>
              <a:rPr lang="de-DE" dirty="0" err="1" smtClean="0"/>
              <a:t>Relativistic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body</a:t>
            </a:r>
            <a:r>
              <a:rPr lang="de-DE" dirty="0" smtClean="0"/>
              <a:t> </a:t>
            </a:r>
            <a:r>
              <a:rPr lang="de-DE" dirty="0" err="1" smtClean="0"/>
              <a:t>kinematics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44335"/>
            <a:ext cx="4267200" cy="2790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21412" y="2664791"/>
                <a:ext cx="315682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de-DE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de-DE" i="0" smtClean="0">
                                        <a:latin typeface="Cambria Math" panose="02040503050406030204" pitchFamily="18" charset="0"/>
                                      </a:rPr>
                                      <m:t>osh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i="0" smtClean="0">
                                        <a:latin typeface="Cambria Math" panose="02040503050406030204" pitchFamily="18" charset="0"/>
                                      </a:rPr>
                                      <m:t>sinh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i="0" smtClean="0">
                                        <a:latin typeface="Cambria Math" panose="02040503050406030204" pitchFamily="18" charset="0"/>
                                      </a:rPr>
                                      <m:t>sinh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i="0" smtClean="0">
                                        <a:latin typeface="Cambria Math" panose="02040503050406030204" pitchFamily="18" charset="0"/>
                                      </a:rPr>
                                      <m:t>cosh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12" y="2664791"/>
                <a:ext cx="3156826" cy="6223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57200" y="870817"/>
                <a:ext cx="3724096" cy="1733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Lorentz-transformation </a:t>
                </a:r>
                <a:r>
                  <a:rPr lang="de-DE" dirty="0" err="1" smtClean="0"/>
                  <a:t>formulated</a:t>
                </a:r>
                <a:r>
                  <a:rPr lang="de-DE" dirty="0" smtClean="0"/>
                  <a:t> </a:t>
                </a:r>
                <a:br>
                  <a:rPr lang="de-DE" dirty="0" smtClean="0"/>
                </a:br>
                <a:r>
                  <a:rPr lang="de-DE" dirty="0" err="1" smtClean="0"/>
                  <a:t>using</a:t>
                </a:r>
                <a:r>
                  <a:rPr lang="de-DE" dirty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rapidity</a:t>
                </a:r>
                <a:r>
                  <a:rPr lang="de-DE" dirty="0" smtClean="0"/>
                  <a:t> 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de-D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=1/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de-D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𝛾𝛽</m:t>
                          </m:r>
                        </m:e>
                      </m:func>
                    </m:oMath>
                  </m:oMathPara>
                </a14:m>
                <a:endParaRPr lang="de-DE" dirty="0" smtClean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70817"/>
                <a:ext cx="3724096" cy="1733616"/>
              </a:xfrm>
              <a:prstGeom prst="rect">
                <a:avLst/>
              </a:prstGeom>
              <a:blipFill rotWithShape="0">
                <a:blip r:embed="rId4"/>
                <a:stretch>
                  <a:fillRect l="-1309" t="-2113" b="-24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743714" y="870817"/>
                <a:ext cx="4519058" cy="4204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mtClean="0"/>
                  <a:t>Boost from lab. to c.m. system</a:t>
                </a:r>
                <a:endParaRPr lang="de-DE" dirty="0"/>
              </a:p>
              <a:p>
                <a:r>
                  <a:rPr lang="de-DE" smtClean="0"/>
                  <a:t>c.m. momentum of the target is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</m:sSub>
                  </m:oMath>
                </a14:m>
                <a:endParaRPr lang="de-DE" i="1" smtClean="0">
                  <a:latin typeface="Cambria Math" panose="02040503050406030204" pitchFamily="18" charset="0"/>
                </a:endParaRPr>
              </a:p>
              <a:p>
                <a:endParaRPr lang="de-DE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de-DE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de-DE">
                                        <a:latin typeface="Cambria Math" panose="02040503050406030204" pitchFamily="18" charset="0"/>
                                      </a:rPr>
                                      <m:t>osh</m:t>
                                    </m:r>
                                  </m:fName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de-DE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de-DE">
                                        <a:latin typeface="Cambria Math" panose="02040503050406030204" pitchFamily="18" charset="0"/>
                                      </a:rPr>
                                      <m:t>sinh</m:t>
                                    </m:r>
                                  </m:fName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de-DE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de-DE">
                                        <a:latin typeface="Cambria Math" panose="02040503050406030204" pitchFamily="18" charset="0"/>
                                      </a:rPr>
                                      <m:t>sinh</m:t>
                                    </m:r>
                                  </m:fName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>
                                        <a:latin typeface="Cambria Math" panose="02040503050406030204" pitchFamily="18" charset="0"/>
                                      </a:rPr>
                                      <m:t>cosh</m:t>
                                    </m:r>
                                  </m:fName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de-DE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b="0" i="0" smtClean="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fName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  <a:p>
                <a:endParaRPr lang="de-DE" dirty="0" smtClean="0"/>
              </a:p>
              <a:p>
                <a:r>
                  <a:rPr lang="de-DE" dirty="0" err="1" smtClean="0"/>
                  <a:t>With</a:t>
                </a:r>
                <a:r>
                  <a:rPr lang="de-DE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func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func>
                  </m:oMath>
                </a14:m>
                <a:r>
                  <a:rPr lang="de-DE" b="0" smtClean="0"/>
                  <a:t> </a:t>
                </a:r>
                <a:endParaRPr lang="de-DE" b="0" dirty="0" smtClean="0"/>
              </a:p>
              <a:p>
                <a:endParaRPr lang="de-DE" b="0" dirty="0" smtClean="0"/>
              </a:p>
              <a:p>
                <a:r>
                  <a:rPr lang="de-DE" dirty="0" err="1" smtClean="0"/>
                  <a:t>Rapidity</a:t>
                </a:r>
                <a:r>
                  <a:rPr lang="de-DE" dirty="0" smtClean="0"/>
                  <a:t> of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c.m</a:t>
                </a:r>
                <a:r>
                  <a:rPr lang="de-DE" dirty="0" smtClean="0"/>
                  <a:t>. </a:t>
                </a:r>
                <a:r>
                  <a:rPr lang="de-DE" dirty="0" err="1" smtClean="0"/>
                  <a:t>system</a:t>
                </a:r>
                <a:endParaRPr lang="de-DE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b="0" dirty="0" smtClean="0">
                  <a:solidFill>
                    <a:srgbClr val="FF0000"/>
                  </a:solidFill>
                </a:endParaRPr>
              </a:p>
              <a:p>
                <a:endParaRPr lang="de-DE" b="0" dirty="0" smtClean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714" y="870817"/>
                <a:ext cx="4519058" cy="4204613"/>
              </a:xfrm>
              <a:prstGeom prst="rect">
                <a:avLst/>
              </a:prstGeom>
              <a:blipFill rotWithShape="0">
                <a:blip r:embed="rId5"/>
                <a:stretch>
                  <a:fillRect l="-1080" t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25743" y="6229897"/>
            <a:ext cx="314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6"/>
              </a:rPr>
              <a:t>„</a:t>
            </a:r>
            <a:r>
              <a:rPr lang="de-DE" sz="1200" dirty="0" err="1" smtClean="0">
                <a:hlinkClick r:id="rId6"/>
              </a:rPr>
              <a:t>Rapidité</a:t>
            </a:r>
            <a:r>
              <a:rPr lang="de-DE" sz="1200" dirty="0" smtClean="0">
                <a:hlinkClick r:id="rId6"/>
              </a:rPr>
              <a:t>“ Jacques Tati, Jour de </a:t>
            </a:r>
            <a:r>
              <a:rPr lang="de-DE" sz="1200" dirty="0" err="1" smtClean="0">
                <a:hlinkClick r:id="rId6"/>
              </a:rPr>
              <a:t>Fête</a:t>
            </a:r>
            <a:r>
              <a:rPr lang="de-DE" sz="1200" dirty="0" smtClean="0">
                <a:hlinkClick r:id="rId6"/>
              </a:rPr>
              <a:t>, 1949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5776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de-DE" dirty="0" err="1" smtClean="0"/>
              <a:t>Relativistic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body</a:t>
            </a:r>
            <a:r>
              <a:rPr lang="de-DE" dirty="0" smtClean="0"/>
              <a:t> </a:t>
            </a:r>
            <a:r>
              <a:rPr lang="de-DE" dirty="0" err="1" smtClean="0"/>
              <a:t>kinematics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5"/>
                <a:ext cx="8229600" cy="1368152"/>
              </a:xfrm>
            </p:spPr>
            <p:txBody>
              <a:bodyPr/>
              <a:lstStyle/>
              <a:p>
                <a:r>
                  <a:rPr lang="de-DE" sz="1800" dirty="0" smtClean="0"/>
                  <a:t>Energy/</a:t>
                </a:r>
                <a:r>
                  <a:rPr lang="de-DE" sz="1800" dirty="0" err="1" smtClean="0"/>
                  <a:t>momenta</a:t>
                </a:r>
                <a:r>
                  <a:rPr lang="de-DE" sz="1800" dirty="0" smtClean="0"/>
                  <a:t>  of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reaction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products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calculated</a:t>
                </a:r>
                <a:r>
                  <a:rPr lang="de-DE" sz="1800" dirty="0" smtClean="0"/>
                  <a:t> </a:t>
                </a:r>
                <a:r>
                  <a:rPr lang="de-DE" sz="1800" err="1" smtClean="0"/>
                  <a:t>using</a:t>
                </a:r>
                <a:r>
                  <a:rPr lang="de-DE" sz="1800" smtClean="0"/>
                  <a:t> </a:t>
                </a:r>
                <a:br>
                  <a:rPr lang="de-DE" sz="1800" smtClean="0"/>
                </a:br>
                <a:r>
                  <a:rPr lang="de-DE" sz="1800" smtClean="0"/>
                  <a:t>the </a:t>
                </a:r>
                <a:r>
                  <a:rPr lang="de-DE" sz="1800" dirty="0" smtClean="0"/>
                  <a:t>invariant </a:t>
                </a:r>
                <a:r>
                  <a:rPr lang="de-DE" sz="1800" dirty="0" err="1" smtClean="0"/>
                  <a:t>mass</a:t>
                </a:r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800" dirty="0" err="1" smtClean="0"/>
                  <a:t>and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rapidity</a:t>
                </a:r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de-DE" sz="1800" dirty="0" smtClean="0"/>
                  <a:t> of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c.m</a:t>
                </a:r>
                <a:r>
                  <a:rPr lang="de-DE" sz="1800" dirty="0" smtClean="0"/>
                  <a:t>. </a:t>
                </a:r>
                <a:r>
                  <a:rPr lang="de-DE" sz="1800" dirty="0" err="1" smtClean="0"/>
                  <a:t>system</a:t>
                </a:r>
                <a:r>
                  <a:rPr lang="de-DE" sz="1800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sz="1800" b="0" dirty="0" smtClean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  <m:sup>
                        <m:r>
                          <a:rPr lang="de-DE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de-DE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de-DE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de-DE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de-DE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de-DE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de-DE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de-DE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de-DE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r>
                                          <a:rPr lang="de-DE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de-DE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sSubSup>
                              <m:sSubSupPr>
                                <m:ctrlPr>
                                  <a:rPr lang="de-DE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de-DE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de-DE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de-DE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de-DE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den>
                        </m:f>
                      </m:e>
                    </m:rad>
                  </m:oMath>
                </a14:m>
                <a:r>
                  <a:rPr lang="de-DE" sz="1800" b="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de-DE" sz="1800" b="0" dirty="0" smtClean="0"/>
              </a:p>
              <a:p>
                <a:pPr marL="0" indent="0">
                  <a:buNone/>
                </a:pPr>
                <a:endParaRPr lang="de-DE" sz="1800" b="0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5"/>
                <a:ext cx="8229600" cy="1368152"/>
              </a:xfrm>
              <a:blipFill rotWithShape="0">
                <a:blip r:embed="rId2"/>
                <a:stretch>
                  <a:fillRect l="-444" t="-2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3638870" y="2331457"/>
                <a:ext cx="5472908" cy="373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de-DE" smtClean="0"/>
                  <a:t> Lorentz </a:t>
                </a:r>
                <a:r>
                  <a:rPr lang="de-DE" dirty="0" err="1"/>
                  <a:t>transformation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c.m</a:t>
                </a:r>
                <a:r>
                  <a:rPr lang="de-DE" dirty="0"/>
                  <a:t> </a:t>
                </a:r>
                <a:r>
                  <a:rPr lang="de-DE" dirty="0" err="1"/>
                  <a:t>rapidity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de-DE"/>
                  <a:t/>
                </a:r>
                <a:br>
                  <a:rPr lang="de-DE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de-DE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func>
                        <m:func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rad>
                        <m:radPr>
                          <m:degHide m:val="on"/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  <m:sup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m:rPr>
                          <m:sty m:val="p"/>
                        </m:rPr>
                        <a:rPr lang="de-DE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de-DE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de-DE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  <m:sup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func>
                        <m:func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func>
                      <m:r>
                        <a:rPr lang="de-DE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sub>
                        <m:sup>
                          <m: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func>
                        <m:func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func>
                    </m:oMath>
                  </m:oMathPara>
                </a14:m>
                <a:endParaRPr lang="de-DE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de-DE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endParaRPr lang="de-DE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de-DE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de-DE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de-DE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func>
                        <m:func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rad>
                        <m:radPr>
                          <m:degHide m:val="on"/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  <m:sup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m:rPr>
                          <m:sty m:val="p"/>
                        </m:rPr>
                        <a:rPr lang="de-DE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de-DE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de-D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de-DE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  <m:sup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func>
                        <m:func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func>
                      <m:r>
                        <a:rPr lang="de-DE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sub>
                        <m:sup>
                          <m: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func>
                        <m:func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func>
                    </m:oMath>
                  </m:oMathPara>
                </a14:m>
                <a:endParaRPr lang="de-D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de-DE" dirty="0" smtClean="0"/>
              </a:p>
              <a:p>
                <a:r>
                  <a:rPr lang="de-DE"/>
                  <a:t>t</a:t>
                </a:r>
                <a:r>
                  <a:rPr lang="de-DE" smtClean="0"/>
                  <a:t>ransversal momenta are lorentz-invariant</a:t>
                </a:r>
                <a:endParaRPr lang="de-DE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870" y="2331457"/>
                <a:ext cx="5472908" cy="3732047"/>
              </a:xfrm>
              <a:prstGeom prst="rect">
                <a:avLst/>
              </a:prstGeom>
              <a:blipFill rotWithShape="0">
                <a:blip r:embed="rId3"/>
                <a:stretch>
                  <a:fillRect l="-1002" t="-816" b="-1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pieren 23"/>
          <p:cNvGrpSpPr/>
          <p:nvPr/>
        </p:nvGrpSpPr>
        <p:grpSpPr>
          <a:xfrm>
            <a:off x="-262235" y="2869129"/>
            <a:ext cx="3933328" cy="2296124"/>
            <a:chOff x="2025621" y="1998025"/>
            <a:chExt cx="3933328" cy="2296124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2025621" y="1998025"/>
              <a:ext cx="3933328" cy="2296124"/>
              <a:chOff x="2025621" y="1998025"/>
              <a:chExt cx="3933328" cy="2296124"/>
            </a:xfrm>
          </p:grpSpPr>
          <p:cxnSp>
            <p:nvCxnSpPr>
              <p:cNvPr id="27" name="Gerade Verbindung mit Pfeil 26"/>
              <p:cNvCxnSpPr/>
              <p:nvPr/>
            </p:nvCxnSpPr>
            <p:spPr bwMode="auto">
              <a:xfrm>
                <a:off x="2469418" y="3429000"/>
                <a:ext cx="2102582" cy="0"/>
              </a:xfrm>
              <a:prstGeom prst="straightConnector1">
                <a:avLst/>
              </a:prstGeom>
              <a:solidFill>
                <a:srgbClr val="003E89"/>
              </a:solidFill>
              <a:ln w="44450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8" name="Gerader Verbinder 27"/>
              <p:cNvCxnSpPr/>
              <p:nvPr/>
            </p:nvCxnSpPr>
            <p:spPr bwMode="auto">
              <a:xfrm>
                <a:off x="2430557" y="3444365"/>
                <a:ext cx="3528392" cy="0"/>
              </a:xfrm>
              <a:prstGeom prst="line">
                <a:avLst/>
              </a:prstGeom>
              <a:solidFill>
                <a:srgbClr val="003E89"/>
              </a:solidFill>
              <a:ln w="222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mit Pfeil 28"/>
              <p:cNvCxnSpPr/>
              <p:nvPr/>
            </p:nvCxnSpPr>
            <p:spPr bwMode="auto">
              <a:xfrm flipV="1">
                <a:off x="4572000" y="1998025"/>
                <a:ext cx="720080" cy="1457606"/>
              </a:xfrm>
              <a:prstGeom prst="straightConnector1">
                <a:avLst/>
              </a:prstGeom>
              <a:solidFill>
                <a:srgbClr val="003E89"/>
              </a:solidFill>
              <a:ln w="444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0" name="Gerade Verbindung mit Pfeil 29"/>
              <p:cNvCxnSpPr/>
              <p:nvPr/>
            </p:nvCxnSpPr>
            <p:spPr bwMode="auto">
              <a:xfrm flipV="1">
                <a:off x="2430557" y="1998025"/>
                <a:ext cx="2825519" cy="1411440"/>
              </a:xfrm>
              <a:prstGeom prst="straightConnector1">
                <a:avLst/>
              </a:prstGeom>
              <a:solidFill>
                <a:srgbClr val="003E89"/>
              </a:solidFill>
              <a:ln w="444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1" name="Gerade Verbindung mit Pfeil 30"/>
              <p:cNvCxnSpPr/>
              <p:nvPr/>
            </p:nvCxnSpPr>
            <p:spPr bwMode="auto">
              <a:xfrm flipH="1">
                <a:off x="4151220" y="3455631"/>
                <a:ext cx="420780" cy="830457"/>
              </a:xfrm>
              <a:prstGeom prst="straightConnector1">
                <a:avLst/>
              </a:prstGeom>
              <a:solidFill>
                <a:srgbClr val="003E89"/>
              </a:solidFill>
              <a:ln w="444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2" name="Gerade Verbindung mit Pfeil 31"/>
              <p:cNvCxnSpPr/>
              <p:nvPr/>
            </p:nvCxnSpPr>
            <p:spPr bwMode="auto">
              <a:xfrm>
                <a:off x="2430557" y="3427495"/>
                <a:ext cx="1776173" cy="866654"/>
              </a:xfrm>
              <a:prstGeom prst="straightConnector1">
                <a:avLst/>
              </a:prstGeom>
              <a:solidFill>
                <a:srgbClr val="003E89"/>
              </a:solidFill>
              <a:ln w="444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3" name="Kreis 32"/>
              <p:cNvSpPr/>
              <p:nvPr/>
            </p:nvSpPr>
            <p:spPr bwMode="auto">
              <a:xfrm>
                <a:off x="4151220" y="3039320"/>
                <a:ext cx="877564" cy="776351"/>
              </a:xfrm>
              <a:prstGeom prst="pie">
                <a:avLst>
                  <a:gd name="adj1" fmla="val 17940754"/>
                  <a:gd name="adj2" fmla="val 126258"/>
                </a:avLst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Kreis 33"/>
              <p:cNvSpPr/>
              <p:nvPr/>
            </p:nvSpPr>
            <p:spPr bwMode="auto">
              <a:xfrm>
                <a:off x="2028013" y="3031057"/>
                <a:ext cx="882810" cy="776351"/>
              </a:xfrm>
              <a:prstGeom prst="pie">
                <a:avLst>
                  <a:gd name="adj1" fmla="val 19801258"/>
                  <a:gd name="adj2" fmla="val 21550492"/>
                </a:avLst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Kreis 34"/>
              <p:cNvSpPr/>
              <p:nvPr/>
            </p:nvSpPr>
            <p:spPr bwMode="auto">
              <a:xfrm>
                <a:off x="2025621" y="3028358"/>
                <a:ext cx="882810" cy="776351"/>
              </a:xfrm>
              <a:prstGeom prst="pie">
                <a:avLst>
                  <a:gd name="adj1" fmla="val 149393"/>
                  <a:gd name="adj2" fmla="val 1759877"/>
                </a:avLst>
              </a:prstGeom>
              <a:noFill/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feld 35"/>
                  <p:cNvSpPr txBox="1"/>
                  <p:nvPr/>
                </p:nvSpPr>
                <p:spPr>
                  <a:xfrm>
                    <a:off x="3374515" y="2428685"/>
                    <a:ext cx="29424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36" name="Textfeld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4515" y="2428685"/>
                    <a:ext cx="294247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0204" r="-6122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feld 36"/>
                  <p:cNvSpPr txBox="1"/>
                  <p:nvPr/>
                </p:nvSpPr>
                <p:spPr>
                  <a:xfrm>
                    <a:off x="3186091" y="3938104"/>
                    <a:ext cx="28437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37" name="Textfeld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6091" y="3938104"/>
                    <a:ext cx="284372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0638" r="-6383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feld 37"/>
                  <p:cNvSpPr txBox="1"/>
                  <p:nvPr/>
                </p:nvSpPr>
                <p:spPr>
                  <a:xfrm>
                    <a:off x="5010007" y="2508325"/>
                    <a:ext cx="8513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38" name="Textfeld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0007" y="2508325"/>
                    <a:ext cx="851323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5755" r="-2158" b="-347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feld 38"/>
                  <p:cNvSpPr txBox="1"/>
                  <p:nvPr/>
                </p:nvSpPr>
                <p:spPr>
                  <a:xfrm>
                    <a:off x="3581473" y="3458268"/>
                    <a:ext cx="4301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39" name="Textfeld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1473" y="3458268"/>
                    <a:ext cx="430118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7042" r="-1408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feld 39"/>
                  <p:cNvSpPr txBox="1"/>
                  <p:nvPr/>
                </p:nvSpPr>
                <p:spPr>
                  <a:xfrm>
                    <a:off x="5017720" y="2999599"/>
                    <a:ext cx="46929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34" name="Textfeld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7720" y="2999599"/>
                    <a:ext cx="469296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9091" r="-1299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feld 40"/>
                  <p:cNvSpPr txBox="1"/>
                  <p:nvPr/>
                </p:nvSpPr>
                <p:spPr>
                  <a:xfrm>
                    <a:off x="3000199" y="3068603"/>
                    <a:ext cx="3221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36" name="Textfeld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0199" y="3068603"/>
                    <a:ext cx="322139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5094" r="-5660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feld 41"/>
                  <p:cNvSpPr txBox="1"/>
                  <p:nvPr/>
                </p:nvSpPr>
                <p:spPr>
                  <a:xfrm>
                    <a:off x="3002460" y="3464876"/>
                    <a:ext cx="3221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2" name="Textfeld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2460" y="3464876"/>
                    <a:ext cx="322139" cy="27699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5094" r="-5660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/>
                <p:cNvSpPr txBox="1"/>
                <p:nvPr/>
              </p:nvSpPr>
              <p:spPr>
                <a:xfrm>
                  <a:off x="4344058" y="3781265"/>
                  <a:ext cx="112443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6" name="Textfeld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4058" y="3781265"/>
                  <a:ext cx="1124436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" name="Gerade Verbindung mit Pfeil 4"/>
          <p:cNvCxnSpPr/>
          <p:nvPr/>
        </p:nvCxnSpPr>
        <p:spPr bwMode="auto">
          <a:xfrm>
            <a:off x="2284144" y="4315469"/>
            <a:ext cx="631672" cy="0"/>
          </a:xfrm>
          <a:prstGeom prst="straightConnector1">
            <a:avLst/>
          </a:prstGeom>
          <a:solidFill>
            <a:srgbClr val="003E89"/>
          </a:solidFill>
          <a:ln w="412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Gerade Verbindung mit Pfeil 42"/>
          <p:cNvCxnSpPr/>
          <p:nvPr/>
        </p:nvCxnSpPr>
        <p:spPr bwMode="auto">
          <a:xfrm flipH="1">
            <a:off x="1790862" y="4298455"/>
            <a:ext cx="511285" cy="7281"/>
          </a:xfrm>
          <a:prstGeom prst="straightConnector1">
            <a:avLst/>
          </a:prstGeom>
          <a:solidFill>
            <a:srgbClr val="003E89"/>
          </a:solidFill>
          <a:ln w="412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Gerader Verbinder 43"/>
          <p:cNvCxnSpPr/>
          <p:nvPr/>
        </p:nvCxnSpPr>
        <p:spPr bwMode="auto">
          <a:xfrm flipH="1">
            <a:off x="2936793" y="2924944"/>
            <a:ext cx="27719" cy="1401791"/>
          </a:xfrm>
          <a:prstGeom prst="line">
            <a:avLst/>
          </a:prstGeom>
          <a:solidFill>
            <a:srgbClr val="003E89"/>
          </a:solidFill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Gerader Verbinder 44"/>
          <p:cNvCxnSpPr/>
          <p:nvPr/>
        </p:nvCxnSpPr>
        <p:spPr bwMode="auto">
          <a:xfrm flipH="1">
            <a:off x="1851832" y="4335980"/>
            <a:ext cx="1425" cy="732873"/>
          </a:xfrm>
          <a:prstGeom prst="line">
            <a:avLst/>
          </a:prstGeom>
          <a:solidFill>
            <a:srgbClr val="003E89"/>
          </a:solidFill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947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de-DE" sz="3200" smtClean="0"/>
              <a:t>Lab. momenta </a:t>
            </a:r>
            <a:r>
              <a:rPr lang="de-DE" sz="3200"/>
              <a:t>as function of the </a:t>
            </a:r>
            <a:r>
              <a:rPr lang="de-DE" sz="3200" smtClean="0"/>
              <a:t>lab. </a:t>
            </a:r>
            <a:r>
              <a:rPr lang="de-DE" sz="3200"/>
              <a:t>angles:</a:t>
            </a:r>
            <a:br>
              <a:rPr lang="de-DE" sz="3200"/>
            </a:b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478"/>
                <a:ext cx="8229600" cy="5458866"/>
              </a:xfrm>
            </p:spPr>
            <p:txBody>
              <a:bodyPr/>
              <a:lstStyle/>
              <a:p>
                <a:r>
                  <a:rPr lang="de-DE" sz="1800" dirty="0" smtClean="0"/>
                  <a:t>1. Isolate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c.m</a:t>
                </a:r>
                <a:r>
                  <a:rPr lang="de-DE" sz="1800" dirty="0" smtClean="0"/>
                  <a:t>. angle </a:t>
                </a:r>
                <a:r>
                  <a:rPr lang="de-DE" sz="1800" dirty="0" err="1" smtClean="0"/>
                  <a:t>terms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and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square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them</a:t>
                </a:r>
                <a:r>
                  <a:rPr lang="de-DE" sz="1800" dirty="0" smtClean="0"/>
                  <a:t/>
                </a:r>
                <a:br>
                  <a:rPr lang="de-DE" sz="1800" dirty="0" smtClean="0"/>
                </a:br>
                <a:r>
                  <a:rPr lang="de-DE" sz="1800" dirty="0" smtClean="0"/>
                  <a:t>2. </a:t>
                </a:r>
                <a:r>
                  <a:rPr lang="de-DE" sz="1800" dirty="0" err="1"/>
                  <a:t>s</a:t>
                </a:r>
                <a:r>
                  <a:rPr lang="de-DE" sz="1800" dirty="0" err="1" smtClean="0"/>
                  <a:t>um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both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momentum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projections</a:t>
                </a:r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</m:sSub>
                  </m:oMath>
                </a14:m>
                <a:r>
                  <a:rPr lang="de-DE" sz="1800" dirty="0" err="1" smtClean="0">
                    <a:sym typeface="Wingdings" panose="05000000000000000000" pitchFamily="2" charset="2"/>
                  </a:rPr>
                  <a:t>cancels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br>
                  <a:rPr lang="de-DE" sz="1800" dirty="0" smtClean="0">
                    <a:sym typeface="Wingdings" panose="05000000000000000000" pitchFamily="2" charset="2"/>
                  </a:rPr>
                </a:br>
                <a:r>
                  <a:rPr lang="de-DE" sz="1800" dirty="0" smtClean="0">
                    <a:sym typeface="Wingdings" panose="05000000000000000000" pitchFamily="2" charset="2"/>
                  </a:rPr>
                  <a:t>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quadratic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equation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for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b>
                    </m:sSub>
                  </m:oMath>
                </a14:m>
                <a:endParaRPr lang="de-DE" sz="1800" b="0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3,4</m:t>
                          </m:r>
                        </m:sub>
                        <m:sup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(1+</m:t>
                      </m:r>
                      <m:func>
                        <m:func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3,4</m:t>
                              </m:r>
                            </m:sub>
                          </m:sSub>
                          <m:func>
                            <m:func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e>
                                <m:sup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)−2</m:t>
                              </m:r>
                              <m:sSub>
                                <m:sSub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3,4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de-DE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b="0" i="0" smtClean="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a:rPr lang="de-DE" sz="1800" b="0" i="1" smtClean="0">
                                          <a:latin typeface="Cambria Math" panose="02040503050406030204" pitchFamily="18" charset="0"/>
                                        </a:rPr>
                                        <m:t>3,4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de-DE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sz="1800" b="0" i="0" smtClean="0">
                                          <a:latin typeface="Cambria Math" panose="02040503050406030204" pitchFamily="18" charset="0"/>
                                        </a:rPr>
                                        <m:t>sinh</m:t>
                                      </m:r>
                                    </m:fName>
                                    <m:e>
                                      <m:r>
                                        <a:rPr lang="de-DE" sz="18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de-DE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𝑐𝑚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′2</m:t>
                                              </m:r>
                                            </m:sup>
                                          </m:sSubSup>
                                          <m:r>
                                            <a:rPr lang="de-DE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3,4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rad>
                                      <m:r>
                                        <a:rPr lang="de-DE" sz="18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Sup>
                                        <m:sSubSupPr>
                                          <m:ctrlPr>
                                            <a:rPr lang="de-DE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de-DE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𝑐𝑚</m:t>
                                          </m:r>
                                        </m:sub>
                                        <m:sup>
                                          <m:r>
                                            <a:rPr lang="de-DE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′2</m:t>
                                          </m:r>
                                        </m:sup>
                                      </m:sSubSup>
                                      <m:r>
                                        <a:rPr lang="de-DE" sz="1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de-DE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3,4</m:t>
                                          </m:r>
                                        </m:sub>
                                        <m:sup>
                                          <m:r>
                                            <a:rPr lang="de-DE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func>
                                        <m:funcPr>
                                          <m:ctrlPr>
                                            <a:rPr lang="de-DE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de-DE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de-DE" sz="1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sinh</m:t>
                                              </m:r>
                                            </m:e>
                                            <m:sup>
                                              <m:r>
                                                <a:rPr lang="de-DE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de-DE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3,4</m:t>
                          </m:r>
                        </m:sub>
                      </m:sSub>
                      <m:r>
                        <a:rPr lang="de-DE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de-DE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3,4</m:t>
                                  </m:r>
                                </m:sub>
                                <m:sup>
                                  <m:r>
                                    <a:rPr lang="de-DE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DE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de-DE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  <m:sup>
                                  <m:r>
                                    <a:rPr lang="de-DE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bSup>
                              <m:r>
                                <a:rPr lang="de-DE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rad>
                          <m:func>
                            <m:funcPr>
                              <m:ctrlPr>
                                <a:rPr lang="de-DE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de-DE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3,4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de-DE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fName>
                                <m:e>
                                  <m:r>
                                    <a:rPr lang="de-DE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de-DE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func>
                                    <m:funcPr>
                                      <m:ctrlPr>
                                        <a:rPr lang="de-DE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sz="18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cosh</m:t>
                                      </m:r>
                                    </m:fName>
                                    <m:e>
                                      <m:r>
                                        <a:rPr lang="de-DE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de-DE" sz="1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sz="18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8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8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𝑐𝑚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8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′2</m:t>
                                              </m:r>
                                            </m:sup>
                                          </m:sSubSup>
                                          <m:r>
                                            <a:rPr lang="de-DE" sz="1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sz="18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8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8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3,4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8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func>
                                            <m:funcPr>
                                              <m:ctrlPr>
                                                <a:rPr lang="de-DE" sz="18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de-DE" sz="18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de-DE" sz="1800" b="0" i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sin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de-DE" sz="18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de-DE" sz="18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de-DE" sz="1800" b="0" i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sz="18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3,4</m:t>
                                                  </m:r>
                                                </m:sub>
                                              </m:sSub>
                                              <m:func>
                                                <m:funcPr>
                                                  <m:ctrlPr>
                                                    <a:rPr lang="de-DE" sz="18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sSup>
                                                    <m:sSupPr>
                                                      <m:ctrlPr>
                                                        <a:rPr lang="de-DE" sz="1800" b="0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de-DE" sz="1800" b="0" i="0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sinh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de-DE" sz="1800" b="0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fName>
                                                <m:e>
                                                  <m:r>
                                                    <a:rPr lang="de-DE" sz="18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</m:func>
                                            </m:e>
                                          </m:func>
                                        </m:e>
                                      </m:rad>
                                    </m:e>
                                  </m:func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de-DE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de-DE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de-DE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de-DE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de-DE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3,4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de-DE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de-DE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sinh</m:t>
                                      </m:r>
                                    </m:e>
                                    <m:sup>
                                      <m:r>
                                        <a:rPr lang="de-DE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de-DE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de-DE" sz="1800" b="0" dirty="0" smtClean="0">
                  <a:solidFill>
                    <a:srgbClr val="FF0000"/>
                  </a:solidFill>
                </a:endParaRPr>
              </a:p>
              <a:p>
                <a:r>
                  <a:rPr lang="de-DE" sz="1800" dirty="0" err="1" smtClean="0"/>
                  <a:t>Two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solutions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of</a:t>
                </a:r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800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3,4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800" dirty="0" smtClean="0"/>
                  <a:t> ! </a:t>
                </a:r>
              </a:p>
              <a:p>
                <a:r>
                  <a:rPr lang="de-DE" sz="1800" dirty="0" err="1"/>
                  <a:t>F</a:t>
                </a:r>
                <a:r>
                  <a:rPr lang="de-DE" sz="1800" dirty="0" err="1" smtClean="0"/>
                  <a:t>or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endothermic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reactions</a:t>
                </a:r>
                <a:r>
                  <a:rPr lang="de-DE" sz="1800" dirty="0" smtClean="0"/>
                  <a:t> </a:t>
                </a:r>
                <a:r>
                  <a:rPr lang="de-DE" sz="1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&lt;0  </m:t>
                    </m:r>
                  </m:oMath>
                </a14:m>
                <a:r>
                  <a:rPr lang="de-DE" sz="1800" dirty="0" err="1" smtClean="0"/>
                  <a:t>MeV</a:t>
                </a:r>
                <a:r>
                  <a:rPr lang="de-DE" sz="1800" dirty="0" smtClean="0"/>
                  <a:t>  </a:t>
                </a:r>
                <a:br>
                  <a:rPr lang="de-DE" sz="1800" dirty="0" smtClean="0"/>
                </a:br>
                <a:r>
                  <a:rPr lang="de-DE" sz="1800" dirty="0" smtClean="0"/>
                  <a:t>Forward </a:t>
                </a:r>
                <a:r>
                  <a:rPr lang="de-DE" sz="1800" dirty="0" err="1" smtClean="0"/>
                  <a:t>threshold</a:t>
                </a:r>
                <a:r>
                  <a:rPr lang="de-DE" sz="1800" dirty="0" smtClean="0"/>
                  <a:t> (</a:t>
                </a:r>
                <a:r>
                  <a:rPr lang="de-DE" sz="1800" dirty="0" err="1" smtClean="0"/>
                  <a:t>minimum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kinetic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energy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for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reaction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to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occur</a:t>
                </a:r>
                <a:r>
                  <a:rPr lang="de-DE" sz="1800" dirty="0" smtClean="0"/>
                  <a:t>)</a:t>
                </a:r>
                <a:br>
                  <a:rPr lang="de-DE" sz="1800" dirty="0" smtClean="0"/>
                </a:br>
                <a:r>
                  <a:rPr lang="de-DE" sz="1800" dirty="0" err="1" smtClean="0"/>
                  <a:t>derived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from</a:t>
                </a:r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de-DE" sz="1800" b="0" i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de-DE" sz="1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8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de-DE" sz="1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de-DE" sz="1800" dirty="0" smtClean="0"/>
                  <a:t/>
                </a:r>
                <a:br>
                  <a:rPr lang="de-DE" sz="18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[1+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de-DE" sz="1800" dirty="0" smtClean="0"/>
              </a:p>
              <a:p>
                <a:r>
                  <a:rPr lang="de-DE" sz="1800" dirty="0" err="1" smtClean="0"/>
                  <a:t>If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ejectile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is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slower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than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c.m</a:t>
                </a:r>
                <a:r>
                  <a:rPr lang="de-DE" sz="1800" dirty="0" smtClean="0"/>
                  <a:t>. </a:t>
                </a:r>
                <a:r>
                  <a:rPr lang="de-DE" sz="1800" dirty="0" err="1" smtClean="0"/>
                  <a:t>velocity</a:t>
                </a:r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sz="1800" dirty="0" smtClean="0"/>
                  <a:t> </a:t>
                </a:r>
                <a:r>
                  <a:rPr lang="de-DE" sz="1800" dirty="0" err="1" smtClean="0"/>
                  <a:t>is</a:t>
                </a:r>
                <a:r>
                  <a:rPr lang="de-DE" sz="1800" dirty="0" smtClean="0"/>
                  <a:t> a double-</a:t>
                </a:r>
                <a:r>
                  <a:rPr lang="de-DE" sz="1800" dirty="0" err="1" smtClean="0"/>
                  <a:t>valued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function</a:t>
                </a:r>
                <a:r>
                  <a:rPr lang="de-DE" sz="1800" dirty="0" smtClean="0"/>
                  <a:t> </a:t>
                </a:r>
                <a:br>
                  <a:rPr lang="de-DE" sz="1800" dirty="0" smtClean="0"/>
                </a:br>
                <a:r>
                  <a:rPr lang="de-DE" sz="1800" dirty="0" err="1" smtClean="0"/>
                  <a:t>of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lab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sz="1800" dirty="0" smtClean="0"/>
                  <a:t> . </a:t>
                </a:r>
                <a:r>
                  <a:rPr lang="de-DE" sz="1800" dirty="0" err="1" smtClean="0"/>
                  <a:t>Equivalent</a:t>
                </a:r>
                <a:r>
                  <a:rPr lang="de-DE" sz="1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sz="1800" dirty="0" smtClean="0"/>
                  <a:t> </a:t>
                </a:r>
                <a:r>
                  <a:rPr lang="de-DE" sz="1800" dirty="0" err="1" smtClean="0"/>
                  <a:t>is</a:t>
                </a:r>
                <a:r>
                  <a:rPr lang="de-DE" sz="1800" dirty="0" smtClean="0"/>
                  <a:t>  a double-</a:t>
                </a:r>
                <a:r>
                  <a:rPr lang="de-DE" sz="1800" dirty="0" err="1" smtClean="0"/>
                  <a:t>valued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function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of</a:t>
                </a:r>
                <a:r>
                  <a:rPr lang="de-DE" sz="1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</m:sSub>
                  </m:oMath>
                </a14:m>
                <a:endParaRPr lang="de-DE" sz="1800" b="0" dirty="0" smtClean="0"/>
              </a:p>
              <a:p>
                <a:pPr marL="0" indent="0">
                  <a:buNone/>
                </a:pPr>
                <a:r>
                  <a:rPr lang="de-DE" sz="1800" dirty="0" err="1"/>
                  <a:t>u</a:t>
                </a:r>
                <a:r>
                  <a:rPr lang="de-DE" sz="1800" dirty="0" err="1" smtClean="0"/>
                  <a:t>p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to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back </a:t>
                </a:r>
                <a:r>
                  <a:rPr lang="de-DE" sz="1800" dirty="0" err="1" smtClean="0"/>
                  <a:t>threshold</a:t>
                </a:r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[1+</m:t>
                    </m:r>
                    <m:f>
                      <m:f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sz="1800" dirty="0" smtClean="0"/>
                  <a:t>  </a:t>
                </a:r>
              </a:p>
              <a:p>
                <a:endParaRPr lang="de-DE" sz="1800" dirty="0" smtClean="0"/>
              </a:p>
              <a:p>
                <a:pPr marL="0" indent="0">
                  <a:buNone/>
                </a:pPr>
                <a:endParaRPr lang="de-DE" sz="1800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478"/>
                <a:ext cx="8229600" cy="5458866"/>
              </a:xfrm>
              <a:blipFill rotWithShape="0">
                <a:blip r:embed="rId2"/>
                <a:stretch>
                  <a:fillRect l="-593" t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5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de-DE" sz="2400" baseline="30000" smtClean="0"/>
              <a:t>7</a:t>
            </a:r>
            <a:r>
              <a:rPr lang="de-DE" sz="2400" smtClean="0"/>
              <a:t>Li(p,n)</a:t>
            </a:r>
            <a:r>
              <a:rPr lang="de-DE" sz="2400" baseline="30000" smtClean="0"/>
              <a:t>7</a:t>
            </a:r>
            <a:r>
              <a:rPr lang="de-DE" sz="2400" smtClean="0"/>
              <a:t>Be : neutron energy vs. angle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052737"/>
                <a:ext cx="8229600" cy="504056"/>
              </a:xfrm>
            </p:spPr>
            <p:txBody>
              <a:bodyPr/>
              <a:lstStyle/>
              <a:p>
                <a:r>
                  <a:rPr lang="en-US" smtClean="0"/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m:rPr>
                        <m:nor/>
                      </m:rPr>
                      <a:rPr lang="de-DE" sz="1800" b="0" i="0" smtClean="0">
                        <a:latin typeface="Cambria Math" panose="02040503050406030204" pitchFamily="18" charset="0"/>
                      </a:rPr>
                      <m:t>=1.644 </m:t>
                    </m:r>
                  </m:oMath>
                </a14:m>
                <a:r>
                  <a:rPr lang="en-US" sz="1800" smtClean="0"/>
                  <a:t>MeV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de-DE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=1.881</m:t>
                    </m:r>
                  </m:oMath>
                </a14:m>
                <a:r>
                  <a:rPr lang="en-US" sz="1800" smtClean="0">
                    <a:solidFill>
                      <a:srgbClr val="FF0000"/>
                    </a:solidFill>
                  </a:rPr>
                  <a:t> MeV </a:t>
                </a:r>
                <a:r>
                  <a:rPr lang="en-US" sz="180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=1.920</m:t>
                    </m:r>
                    <m:r>
                      <a:rPr lang="de-DE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smtClean="0"/>
                  <a:t>MeV     </a:t>
                </a:r>
                <a:endParaRPr lang="en-US" sz="180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052737"/>
                <a:ext cx="8229600" cy="504056"/>
              </a:xfrm>
              <a:blipFill rotWithShape="0">
                <a:blip r:embed="rId2"/>
                <a:stretch>
                  <a:fillRect l="-1037" t="-6098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ieren 14"/>
          <p:cNvGrpSpPr/>
          <p:nvPr/>
        </p:nvGrpSpPr>
        <p:grpSpPr>
          <a:xfrm>
            <a:off x="251520" y="1494000"/>
            <a:ext cx="6063956" cy="5364000"/>
            <a:chOff x="783009" y="1494000"/>
            <a:chExt cx="6063956" cy="536400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15" y="1494000"/>
              <a:ext cx="6047350" cy="5364000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1619672" y="5301208"/>
              <a:ext cx="870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smtClean="0">
                  <a:solidFill>
                    <a:srgbClr val="FF0000"/>
                  </a:solidFill>
                </a:rPr>
                <a:t>1.8806 MeV</a:t>
              </a:r>
            </a:p>
            <a:p>
              <a:r>
                <a:rPr lang="de-DE" sz="1000" smtClean="0">
                  <a:solidFill>
                    <a:srgbClr val="FF0000"/>
                  </a:solidFill>
                </a:rPr>
                <a:t>threshold</a:t>
              </a:r>
              <a:endParaRPr lang="en-US" sz="1000">
                <a:solidFill>
                  <a:srgbClr val="FF0000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623519" y="4365104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smtClean="0">
                  <a:solidFill>
                    <a:srgbClr val="92D050"/>
                  </a:solidFill>
                </a:rPr>
                <a:t>1.89</a:t>
              </a:r>
              <a:endParaRPr lang="en-US" sz="1000">
                <a:solidFill>
                  <a:srgbClr val="92D050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623519" y="3929779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1.90</a:t>
              </a:r>
              <a:endParaRPr lang="en-US" sz="100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619672" y="3494454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smtClean="0">
                  <a:solidFill>
                    <a:srgbClr val="FF33CC"/>
                  </a:solidFill>
                </a:rPr>
                <a:t>1.91</a:t>
              </a:r>
              <a:endParaRPr lang="en-US" sz="1000">
                <a:solidFill>
                  <a:srgbClr val="FF33CC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1610927" y="3150712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smtClean="0">
                  <a:solidFill>
                    <a:srgbClr val="00B0F0"/>
                  </a:solidFill>
                </a:rPr>
                <a:t>1.92</a:t>
              </a:r>
              <a:endParaRPr lang="en-US" sz="1000">
                <a:solidFill>
                  <a:srgbClr val="00B0F0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610927" y="2773097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smtClean="0">
                  <a:solidFill>
                    <a:srgbClr val="FFFF00"/>
                  </a:solidFill>
                </a:rPr>
                <a:t>1.93</a:t>
              </a:r>
              <a:endParaRPr lang="en-US" sz="1000">
                <a:solidFill>
                  <a:srgbClr val="FFFF00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610927" y="2494766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smtClean="0"/>
                <a:t>1.94</a:t>
              </a:r>
              <a:endParaRPr lang="en-US" sz="100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610927" y="2137343"/>
              <a:ext cx="9957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smtClean="0">
                  <a:solidFill>
                    <a:srgbClr val="FFC000"/>
                  </a:solidFill>
                </a:rPr>
                <a:t>E</a:t>
              </a:r>
              <a:r>
                <a:rPr lang="de-DE" sz="1000" baseline="-25000" smtClean="0">
                  <a:solidFill>
                    <a:srgbClr val="FFC000"/>
                  </a:solidFill>
                </a:rPr>
                <a:t>p</a:t>
              </a:r>
              <a:r>
                <a:rPr lang="de-DE" sz="1000" smtClean="0">
                  <a:solidFill>
                    <a:srgbClr val="FFC000"/>
                  </a:solidFill>
                </a:rPr>
                <a:t>= 1.95 MeV</a:t>
              </a:r>
              <a:endParaRPr lang="en-US" sz="1000">
                <a:solidFill>
                  <a:srgbClr val="FFC000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518653" y="6453336"/>
              <a:ext cx="21098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smtClean="0"/>
                <a:t>Lab. neutron emission angle</a:t>
              </a:r>
              <a:endParaRPr lang="en-US" sz="1200"/>
            </a:p>
          </p:txBody>
        </p:sp>
        <p:sp>
          <p:nvSpPr>
            <p:cNvPr id="14" name="Textfeld 13"/>
            <p:cNvSpPr txBox="1"/>
            <p:nvPr/>
          </p:nvSpPr>
          <p:spPr>
            <a:xfrm rot="16200000">
              <a:off x="121450" y="2659615"/>
              <a:ext cx="16001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smtClean="0"/>
                <a:t>Lab. neutron energy</a:t>
              </a:r>
              <a:endParaRPr lang="en-US" sz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6444208" y="2269456"/>
                <a:ext cx="22878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mtClean="0"/>
                  <a:t>Two neutron energy </a:t>
                </a:r>
              </a:p>
              <a:p>
                <a:r>
                  <a:rPr lang="de-DE"/>
                  <a:t>g</a:t>
                </a:r>
                <a:r>
                  <a:rPr lang="de-DE" smtClean="0"/>
                  <a:t>roups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269456"/>
                <a:ext cx="228787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133" t="-4717" r="-160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5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Table of Content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r>
              <a:rPr lang="de-DE" sz="2000" dirty="0" err="1" smtClean="0"/>
              <a:t>Introduction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speaker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Neutron </a:t>
            </a:r>
            <a:r>
              <a:rPr lang="de-DE" sz="2000" dirty="0" err="1" smtClean="0"/>
              <a:t>sources</a:t>
            </a:r>
            <a:r>
              <a:rPr lang="de-DE" sz="2000" dirty="0" smtClean="0"/>
              <a:t> (</a:t>
            </a:r>
            <a:r>
              <a:rPr lang="de-DE" sz="2000" dirty="0" err="1" smtClean="0"/>
              <a:t>Terrestrial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radioisotope</a:t>
            </a:r>
            <a:r>
              <a:rPr lang="de-DE" sz="2000" dirty="0" smtClean="0"/>
              <a:t> </a:t>
            </a:r>
            <a:r>
              <a:rPr lang="de-DE" sz="2000" dirty="0" err="1" smtClean="0"/>
              <a:t>sources</a:t>
            </a:r>
            <a:r>
              <a:rPr lang="de-DE" sz="2000" dirty="0" smtClean="0"/>
              <a:t>)</a:t>
            </a:r>
          </a:p>
          <a:p>
            <a:r>
              <a:rPr lang="de-DE" sz="2000" dirty="0" smtClean="0"/>
              <a:t>Neutron </a:t>
            </a:r>
            <a:r>
              <a:rPr lang="de-DE" sz="2000" dirty="0" err="1" smtClean="0"/>
              <a:t>producing</a:t>
            </a:r>
            <a:r>
              <a:rPr lang="de-DE" sz="2000" dirty="0" smtClean="0"/>
              <a:t> </a:t>
            </a:r>
            <a:r>
              <a:rPr lang="de-DE" sz="2000" dirty="0" err="1" smtClean="0"/>
              <a:t>nuclear</a:t>
            </a:r>
            <a:r>
              <a:rPr lang="de-DE" sz="2000" dirty="0" smtClean="0"/>
              <a:t> </a:t>
            </a:r>
            <a:r>
              <a:rPr lang="de-DE" sz="2000" dirty="0" err="1" smtClean="0"/>
              <a:t>reactions</a:t>
            </a:r>
            <a:r>
              <a:rPr lang="de-DE" sz="2000" dirty="0" smtClean="0"/>
              <a:t>: </a:t>
            </a:r>
            <a:r>
              <a:rPr lang="de-DE" sz="2000" dirty="0" err="1" smtClean="0"/>
              <a:t>Monoenergetic</a:t>
            </a:r>
            <a:r>
              <a:rPr lang="de-DE" sz="2000" dirty="0" smtClean="0"/>
              <a:t> </a:t>
            </a:r>
            <a:r>
              <a:rPr lang="de-DE" sz="2000" dirty="0" err="1" smtClean="0"/>
              <a:t>neutrons</a:t>
            </a:r>
            <a:r>
              <a:rPr lang="de-DE" sz="2000" dirty="0" smtClean="0"/>
              <a:t> </a:t>
            </a:r>
          </a:p>
          <a:p>
            <a:r>
              <a:rPr lang="de-DE" sz="2000" dirty="0" err="1" smtClean="0"/>
              <a:t>Kinematics</a:t>
            </a:r>
            <a:r>
              <a:rPr lang="de-DE" sz="2000" dirty="0" smtClean="0"/>
              <a:t> e.g. </a:t>
            </a:r>
            <a:r>
              <a:rPr lang="de-DE" sz="2000" baseline="30000" dirty="0" smtClean="0"/>
              <a:t>7</a:t>
            </a:r>
            <a:r>
              <a:rPr lang="de-DE" sz="2000" dirty="0" smtClean="0"/>
              <a:t>Li(</a:t>
            </a:r>
            <a:r>
              <a:rPr lang="de-DE" sz="2000" dirty="0" err="1" smtClean="0"/>
              <a:t>p,n</a:t>
            </a:r>
            <a:r>
              <a:rPr lang="de-DE" sz="2000" dirty="0" smtClean="0"/>
              <a:t>)</a:t>
            </a:r>
            <a:r>
              <a:rPr lang="de-DE" sz="2000" baseline="30000" dirty="0" smtClean="0"/>
              <a:t>7</a:t>
            </a:r>
            <a:r>
              <a:rPr lang="de-DE" sz="2000" dirty="0" smtClean="0"/>
              <a:t>Be</a:t>
            </a:r>
          </a:p>
          <a:p>
            <a:r>
              <a:rPr lang="de-DE" sz="2000" dirty="0" smtClean="0"/>
              <a:t>Neutron </a:t>
            </a:r>
            <a:r>
              <a:rPr lang="de-DE" sz="2000" dirty="0" err="1" smtClean="0"/>
              <a:t>reference</a:t>
            </a:r>
            <a:r>
              <a:rPr lang="de-DE" sz="2000" dirty="0" smtClean="0"/>
              <a:t> </a:t>
            </a:r>
            <a:r>
              <a:rPr lang="de-DE" sz="2000" dirty="0" err="1" smtClean="0"/>
              <a:t>fields</a:t>
            </a:r>
            <a:r>
              <a:rPr lang="de-DE" sz="2000" dirty="0" smtClean="0"/>
              <a:t>: „Big </a:t>
            </a:r>
            <a:r>
              <a:rPr lang="de-DE" sz="2000" dirty="0" err="1" smtClean="0"/>
              <a:t>Four</a:t>
            </a:r>
            <a:r>
              <a:rPr lang="de-DE" sz="2000" dirty="0" smtClean="0"/>
              <a:t>“ </a:t>
            </a:r>
            <a:r>
              <a:rPr lang="de-DE" sz="2000" dirty="0" err="1" smtClean="0"/>
              <a:t>reactions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neutron</a:t>
            </a:r>
            <a:r>
              <a:rPr lang="de-DE" sz="2000" dirty="0" smtClean="0"/>
              <a:t> </a:t>
            </a:r>
            <a:r>
              <a:rPr lang="de-DE" sz="2000" dirty="0" err="1" smtClean="0"/>
              <a:t>production</a:t>
            </a:r>
            <a:endParaRPr lang="de-DE" sz="2000" dirty="0" smtClean="0"/>
          </a:p>
          <a:p>
            <a:r>
              <a:rPr lang="de-DE" sz="2000" dirty="0" smtClean="0"/>
              <a:t>Neutron </a:t>
            </a:r>
            <a:r>
              <a:rPr lang="de-DE" sz="2000" dirty="0" err="1" smtClean="0"/>
              <a:t>generators</a:t>
            </a:r>
            <a:r>
              <a:rPr lang="de-DE" sz="2000" dirty="0" smtClean="0"/>
              <a:t>: D(</a:t>
            </a:r>
            <a:r>
              <a:rPr lang="de-DE" sz="2000" dirty="0" err="1" smtClean="0"/>
              <a:t>d,n</a:t>
            </a:r>
            <a:r>
              <a:rPr lang="de-DE" sz="2000" dirty="0" smtClean="0"/>
              <a:t>)</a:t>
            </a:r>
            <a:r>
              <a:rPr lang="de-DE" sz="2000" baseline="30000" dirty="0" smtClean="0"/>
              <a:t>3</a:t>
            </a:r>
            <a:r>
              <a:rPr lang="de-DE" sz="2000" dirty="0" smtClean="0"/>
              <a:t>He, T(</a:t>
            </a:r>
            <a:r>
              <a:rPr lang="de-DE" sz="2000" dirty="0" err="1" smtClean="0"/>
              <a:t>d,n</a:t>
            </a:r>
            <a:r>
              <a:rPr lang="de-DE" sz="2000" dirty="0" smtClean="0"/>
              <a:t>)</a:t>
            </a:r>
            <a:r>
              <a:rPr lang="de-DE" sz="2000" baseline="30000" dirty="0" smtClean="0"/>
              <a:t>4</a:t>
            </a:r>
            <a:r>
              <a:rPr lang="de-DE" sz="2000" dirty="0" smtClean="0"/>
              <a:t>He </a:t>
            </a:r>
            <a:r>
              <a:rPr lang="de-DE" sz="2000" dirty="0" err="1" smtClean="0"/>
              <a:t>reactions</a:t>
            </a:r>
            <a:endParaRPr lang="de-DE" sz="2000" dirty="0" smtClean="0"/>
          </a:p>
          <a:p>
            <a:endParaRPr lang="de-DE" sz="1600" dirty="0" smtClean="0"/>
          </a:p>
          <a:p>
            <a:r>
              <a:rPr lang="de-DE" sz="1600" dirty="0"/>
              <a:t>Time-</a:t>
            </a:r>
            <a:r>
              <a:rPr lang="de-DE" sz="1600" dirty="0" err="1"/>
              <a:t>of</a:t>
            </a:r>
            <a:r>
              <a:rPr lang="de-DE" sz="1600" dirty="0"/>
              <a:t>-</a:t>
            </a:r>
            <a:r>
              <a:rPr lang="de-DE" sz="1600" dirty="0" err="1"/>
              <a:t>flight</a:t>
            </a:r>
            <a:r>
              <a:rPr lang="de-DE" sz="1600" dirty="0"/>
              <a:t> </a:t>
            </a:r>
            <a:r>
              <a:rPr lang="de-DE" sz="1600" dirty="0" err="1"/>
              <a:t>method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neutron</a:t>
            </a:r>
            <a:r>
              <a:rPr lang="de-DE" sz="1600" dirty="0"/>
              <a:t> </a:t>
            </a:r>
            <a:r>
              <a:rPr lang="de-DE" sz="1600" dirty="0" err="1"/>
              <a:t>sources</a:t>
            </a:r>
            <a:endParaRPr lang="de-DE" sz="1600" dirty="0"/>
          </a:p>
          <a:p>
            <a:r>
              <a:rPr lang="de-DE" sz="1600" dirty="0" err="1"/>
              <a:t>Spallation</a:t>
            </a:r>
            <a:r>
              <a:rPr lang="de-DE" sz="1600" dirty="0"/>
              <a:t> </a:t>
            </a:r>
            <a:r>
              <a:rPr lang="de-DE" sz="1600" dirty="0" err="1"/>
              <a:t>neutron</a:t>
            </a:r>
            <a:r>
              <a:rPr lang="de-DE" sz="1600" dirty="0"/>
              <a:t> </a:t>
            </a:r>
            <a:r>
              <a:rPr lang="de-DE" sz="1600" dirty="0" err="1"/>
              <a:t>sources</a:t>
            </a:r>
            <a:r>
              <a:rPr lang="de-DE" sz="1600" dirty="0"/>
              <a:t>  </a:t>
            </a:r>
            <a:r>
              <a:rPr lang="de-DE" sz="1600" dirty="0" err="1"/>
              <a:t>using</a:t>
            </a:r>
            <a:r>
              <a:rPr lang="de-DE" sz="1600" dirty="0"/>
              <a:t> light-</a:t>
            </a:r>
            <a:r>
              <a:rPr lang="de-DE" sz="1600" dirty="0" err="1"/>
              <a:t>ion</a:t>
            </a:r>
            <a:r>
              <a:rPr lang="de-DE" sz="1600" dirty="0"/>
              <a:t> </a:t>
            </a:r>
            <a:r>
              <a:rPr lang="de-DE" sz="1600" dirty="0" err="1"/>
              <a:t>accelerators</a:t>
            </a:r>
            <a:endParaRPr lang="de-DE" sz="1600" dirty="0"/>
          </a:p>
          <a:p>
            <a:r>
              <a:rPr lang="de-DE" sz="1600" dirty="0" err="1"/>
              <a:t>Slowing</a:t>
            </a:r>
            <a:r>
              <a:rPr lang="de-DE" sz="1600" dirty="0"/>
              <a:t> down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neutrons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produce</a:t>
            </a:r>
            <a:r>
              <a:rPr lang="de-DE" sz="1600" dirty="0"/>
              <a:t> eV-</a:t>
            </a:r>
            <a:r>
              <a:rPr lang="de-DE" sz="1600" dirty="0" err="1"/>
              <a:t>keV</a:t>
            </a:r>
            <a:r>
              <a:rPr lang="de-DE" sz="1600" dirty="0"/>
              <a:t> </a:t>
            </a:r>
            <a:r>
              <a:rPr lang="de-DE" sz="1600" dirty="0" err="1"/>
              <a:t>neutrons</a:t>
            </a:r>
            <a:endParaRPr lang="de-DE" sz="1600" dirty="0"/>
          </a:p>
          <a:p>
            <a:r>
              <a:rPr lang="de-DE" sz="1600" dirty="0" err="1"/>
              <a:t>Photoneutron</a:t>
            </a:r>
            <a:r>
              <a:rPr lang="de-DE" sz="1600" dirty="0"/>
              <a:t> </a:t>
            </a:r>
            <a:r>
              <a:rPr lang="de-DE" sz="1600" dirty="0" err="1"/>
              <a:t>sources</a:t>
            </a:r>
            <a:r>
              <a:rPr lang="de-DE" sz="1600" dirty="0"/>
              <a:t> </a:t>
            </a:r>
            <a:r>
              <a:rPr lang="de-DE" sz="1600" dirty="0" err="1"/>
              <a:t>using</a:t>
            </a:r>
            <a:r>
              <a:rPr lang="de-DE" sz="1600" dirty="0"/>
              <a:t> </a:t>
            </a:r>
            <a:r>
              <a:rPr lang="de-DE" sz="1600" dirty="0" err="1"/>
              <a:t>electron</a:t>
            </a:r>
            <a:r>
              <a:rPr lang="de-DE" sz="1600" dirty="0"/>
              <a:t> </a:t>
            </a:r>
            <a:r>
              <a:rPr lang="de-DE" sz="1600" dirty="0" err="1"/>
              <a:t>accelerators</a:t>
            </a:r>
            <a:r>
              <a:rPr lang="de-DE" sz="1600" dirty="0"/>
              <a:t> </a:t>
            </a:r>
          </a:p>
          <a:p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4000"/>
            <a:ext cx="6059460" cy="536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de-DE" sz="2400" baseline="30000" smtClean="0"/>
              <a:t>7</a:t>
            </a:r>
            <a:r>
              <a:rPr lang="de-DE" sz="2400" smtClean="0"/>
              <a:t>Li(p,n)</a:t>
            </a:r>
            <a:r>
              <a:rPr lang="de-DE" sz="2400" baseline="30000" smtClean="0"/>
              <a:t>7</a:t>
            </a:r>
            <a:r>
              <a:rPr lang="de-DE" sz="2400" smtClean="0"/>
              <a:t>Be: neutron angle vs. c.m. angle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95537" y="930303"/>
                <a:ext cx="8229600" cy="50405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smtClean="0"/>
                  <a:t>Below </a:t>
                </a:r>
                <a:r>
                  <a:rPr lang="en-US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=1.920</m:t>
                    </m:r>
                    <m:r>
                      <a:rPr lang="de-DE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smtClean="0"/>
                  <a:t>MeV the c.m. emission angle is a double-valued function of the lab. emission angle     </a:t>
                </a:r>
                <a:endParaRPr lang="en-US" sz="180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7" y="930303"/>
                <a:ext cx="8229600" cy="504056"/>
              </a:xfrm>
              <a:blipFill rotWithShape="0">
                <a:blip r:embed="rId3"/>
                <a:stretch>
                  <a:fillRect l="-667" b="-6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3595421" y="5733256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rgbClr val="FF0000"/>
                </a:solidFill>
              </a:rPr>
              <a:t>1.8806 MeV</a:t>
            </a:r>
          </a:p>
          <a:p>
            <a:r>
              <a:rPr lang="de-DE" sz="1000" smtClean="0">
                <a:solidFill>
                  <a:srgbClr val="FF0000"/>
                </a:solidFill>
              </a:rPr>
              <a:t>threshold</a:t>
            </a:r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72202" y="5229200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rgbClr val="92D050"/>
                </a:solidFill>
              </a:rPr>
              <a:t>1.89</a:t>
            </a:r>
            <a:endParaRPr lang="en-US" sz="1000">
              <a:solidFill>
                <a:srgbClr val="92D05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16016" y="488545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1.90</a:t>
            </a:r>
            <a:endParaRPr lang="en-US" sz="10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147746" y="4528286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rgbClr val="FF33CC"/>
                </a:solidFill>
              </a:rPr>
              <a:t>1.91</a:t>
            </a:r>
            <a:endParaRPr lang="en-US" sz="1000">
              <a:solidFill>
                <a:srgbClr val="FF33C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73589" y="396117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rgbClr val="00B0F0"/>
                </a:solidFill>
              </a:rPr>
              <a:t>1.92</a:t>
            </a:r>
            <a:endParaRPr lang="en-US" sz="1000">
              <a:solidFill>
                <a:srgbClr val="00B0F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52120" y="3521914"/>
            <a:ext cx="431528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rgbClr val="FFFF00"/>
                </a:solidFill>
              </a:rPr>
              <a:t>1.93</a:t>
            </a:r>
            <a:endParaRPr lang="en-US" sz="1000">
              <a:solidFill>
                <a:srgbClr val="FFFF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05117" y="3038762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/>
              <a:t>1.94</a:t>
            </a:r>
            <a:endParaRPr lang="en-US" sz="1000"/>
          </a:p>
        </p:txBody>
      </p:sp>
      <p:sp>
        <p:nvSpPr>
          <p:cNvPr id="12" name="Textfeld 11"/>
          <p:cNvSpPr txBox="1"/>
          <p:nvPr/>
        </p:nvSpPr>
        <p:spPr>
          <a:xfrm>
            <a:off x="6083648" y="2491754"/>
            <a:ext cx="9957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rgbClr val="FFC000"/>
                </a:solidFill>
              </a:rPr>
              <a:t>E</a:t>
            </a:r>
            <a:r>
              <a:rPr lang="de-DE" sz="1000" baseline="-25000" smtClean="0">
                <a:solidFill>
                  <a:srgbClr val="FFC000"/>
                </a:solidFill>
              </a:rPr>
              <a:t>p</a:t>
            </a:r>
            <a:r>
              <a:rPr lang="de-DE" sz="1000" smtClean="0">
                <a:solidFill>
                  <a:srgbClr val="FFC000"/>
                </a:solidFill>
              </a:rPr>
              <a:t>= 1.95 MeV</a:t>
            </a:r>
            <a:endParaRPr lang="en-US" sz="1000">
              <a:solidFill>
                <a:srgbClr val="FFC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907505" y="6436129"/>
            <a:ext cx="2103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/>
              <a:t>c.m. neutron emission angle</a:t>
            </a:r>
            <a:endParaRPr lang="en-US" sz="1200"/>
          </a:p>
        </p:txBody>
      </p:sp>
      <p:sp>
        <p:nvSpPr>
          <p:cNvPr id="14" name="Textfeld 13"/>
          <p:cNvSpPr txBox="1"/>
          <p:nvPr/>
        </p:nvSpPr>
        <p:spPr>
          <a:xfrm rot="16200000">
            <a:off x="-681040" y="2565477"/>
            <a:ext cx="215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/>
              <a:t>Lab. neutron emission angle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642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de-DE" sz="3200" baseline="30000"/>
              <a:t>7</a:t>
            </a:r>
            <a:r>
              <a:rPr lang="de-DE" sz="3200"/>
              <a:t>Li(p,n)</a:t>
            </a:r>
            <a:r>
              <a:rPr lang="de-DE" sz="3200" baseline="30000"/>
              <a:t>7</a:t>
            </a:r>
            <a:r>
              <a:rPr lang="de-DE" sz="3200"/>
              <a:t>Be : </a:t>
            </a:r>
            <a:r>
              <a:rPr lang="de-DE" sz="3200" smtClean="0"/>
              <a:t>recoil </a:t>
            </a:r>
            <a:r>
              <a:rPr lang="de-DE" sz="3200"/>
              <a:t>energy vs. angle</a:t>
            </a:r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5904656" cy="5264743"/>
          </a:xfrm>
        </p:spPr>
      </p:pic>
      <p:sp>
        <p:nvSpPr>
          <p:cNvPr id="5" name="Textfeld 4"/>
          <p:cNvSpPr txBox="1"/>
          <p:nvPr/>
        </p:nvSpPr>
        <p:spPr>
          <a:xfrm>
            <a:off x="1403648" y="4050182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rgbClr val="FF0000"/>
                </a:solidFill>
              </a:rPr>
              <a:t>1.8806 MeV</a:t>
            </a:r>
          </a:p>
          <a:p>
            <a:r>
              <a:rPr lang="de-DE" sz="1000" smtClean="0">
                <a:solidFill>
                  <a:srgbClr val="FF0000"/>
                </a:solidFill>
              </a:rPr>
              <a:t>threshold</a:t>
            </a:r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03648" y="3491746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rgbClr val="92D050"/>
                </a:solidFill>
              </a:rPr>
              <a:t>1.89</a:t>
            </a:r>
            <a:endParaRPr lang="en-US" sz="1000">
              <a:solidFill>
                <a:srgbClr val="92D05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06291" y="312000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1.90</a:t>
            </a:r>
            <a:endParaRPr lang="en-US" sz="10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394903" y="2840787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rgbClr val="FF33CC"/>
                </a:solidFill>
              </a:rPr>
              <a:t>1.91</a:t>
            </a:r>
            <a:endParaRPr lang="en-US" sz="1000">
              <a:solidFill>
                <a:srgbClr val="FF33C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94903" y="2592156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rgbClr val="00B0F0"/>
                </a:solidFill>
              </a:rPr>
              <a:t>1.92</a:t>
            </a:r>
            <a:endParaRPr lang="en-US" sz="1000">
              <a:solidFill>
                <a:srgbClr val="00B0F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89664" y="2392197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rgbClr val="FFFF00"/>
                </a:solidFill>
              </a:rPr>
              <a:t>1.93</a:t>
            </a:r>
            <a:endParaRPr lang="en-US" sz="1000">
              <a:solidFill>
                <a:srgbClr val="FFFF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384425" y="2156831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/>
              <a:t>1.94</a:t>
            </a:r>
            <a:endParaRPr lang="en-US" sz="1000"/>
          </a:p>
        </p:txBody>
      </p:sp>
      <p:sp>
        <p:nvSpPr>
          <p:cNvPr id="12" name="Textfeld 11"/>
          <p:cNvSpPr txBox="1"/>
          <p:nvPr/>
        </p:nvSpPr>
        <p:spPr>
          <a:xfrm>
            <a:off x="1384425" y="1782806"/>
            <a:ext cx="9957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rgbClr val="FFC000"/>
                </a:solidFill>
              </a:rPr>
              <a:t>E</a:t>
            </a:r>
            <a:r>
              <a:rPr lang="de-DE" sz="1000" baseline="-25000" smtClean="0">
                <a:solidFill>
                  <a:srgbClr val="FFC000"/>
                </a:solidFill>
              </a:rPr>
              <a:t>p</a:t>
            </a:r>
            <a:r>
              <a:rPr lang="de-DE" sz="1000" smtClean="0">
                <a:solidFill>
                  <a:srgbClr val="FFC000"/>
                </a:solidFill>
              </a:rPr>
              <a:t>= 1.95 MeV</a:t>
            </a:r>
            <a:endParaRPr lang="en-US" sz="1000">
              <a:solidFill>
                <a:srgbClr val="FFC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444208" y="2269456"/>
            <a:ext cx="2057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Two recoil energy </a:t>
            </a:r>
          </a:p>
          <a:p>
            <a:r>
              <a:rPr lang="de-DE"/>
              <a:t>g</a:t>
            </a:r>
            <a:r>
              <a:rPr lang="de-DE" smtClean="0"/>
              <a:t>roups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de-DE" sz="2800" baseline="30000"/>
              <a:t>7</a:t>
            </a:r>
            <a:r>
              <a:rPr lang="de-DE" sz="2800"/>
              <a:t>Li(p,n)</a:t>
            </a:r>
            <a:r>
              <a:rPr lang="de-DE" sz="2800" baseline="30000"/>
              <a:t>7</a:t>
            </a:r>
            <a:r>
              <a:rPr lang="de-DE" sz="2800"/>
              <a:t>Be : recoil </a:t>
            </a:r>
            <a:r>
              <a:rPr lang="de-DE" sz="2800" smtClean="0"/>
              <a:t>angle </a:t>
            </a:r>
            <a:r>
              <a:rPr lang="de-DE" sz="2800"/>
              <a:t>vs. c</a:t>
            </a:r>
            <a:r>
              <a:rPr lang="de-DE" sz="2800" smtClean="0"/>
              <a:t>.m. angle</a:t>
            </a:r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6192688" cy="5497050"/>
          </a:xfrm>
        </p:spPr>
      </p:pic>
      <p:sp>
        <p:nvSpPr>
          <p:cNvPr id="5" name="Textfeld 4"/>
          <p:cNvSpPr txBox="1"/>
          <p:nvPr/>
        </p:nvSpPr>
        <p:spPr>
          <a:xfrm>
            <a:off x="3117855" y="5253314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rgbClr val="FF0000"/>
                </a:solidFill>
              </a:rPr>
              <a:t>1.8806 MeV</a:t>
            </a:r>
          </a:p>
          <a:p>
            <a:r>
              <a:rPr lang="de-DE" sz="1000" smtClean="0">
                <a:solidFill>
                  <a:srgbClr val="FF0000"/>
                </a:solidFill>
              </a:rPr>
              <a:t>threshold</a:t>
            </a:r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38132" y="4076981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rgbClr val="00B050"/>
                </a:solidFill>
              </a:rPr>
              <a:t>1.89</a:t>
            </a:r>
            <a:endParaRPr lang="en-US" sz="1000">
              <a:solidFill>
                <a:srgbClr val="00B05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117855" y="3500960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1.90</a:t>
            </a:r>
            <a:endParaRPr lang="en-US" sz="10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17855" y="3078352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rgbClr val="FF33CC"/>
                </a:solidFill>
              </a:rPr>
              <a:t>1.91</a:t>
            </a:r>
            <a:endParaRPr lang="en-US" sz="1000">
              <a:solidFill>
                <a:srgbClr val="FF33C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079046" y="265484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rgbClr val="00B0F0"/>
                </a:solidFill>
              </a:rPr>
              <a:t>1.92</a:t>
            </a:r>
            <a:endParaRPr lang="en-US" sz="1000">
              <a:solidFill>
                <a:srgbClr val="00B0F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066529" y="2346651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rgbClr val="FFFF00"/>
                </a:solidFill>
              </a:rPr>
              <a:t>1.93</a:t>
            </a:r>
            <a:endParaRPr lang="en-US" sz="1000">
              <a:solidFill>
                <a:srgbClr val="FFFF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066529" y="204816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/>
              <a:t>1.94</a:t>
            </a:r>
            <a:endParaRPr lang="en-US" sz="1000"/>
          </a:p>
        </p:txBody>
      </p:sp>
      <p:sp>
        <p:nvSpPr>
          <p:cNvPr id="12" name="Textfeld 11"/>
          <p:cNvSpPr txBox="1"/>
          <p:nvPr/>
        </p:nvSpPr>
        <p:spPr>
          <a:xfrm>
            <a:off x="2835727" y="1701964"/>
            <a:ext cx="9957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rgbClr val="FFC000"/>
                </a:solidFill>
              </a:rPr>
              <a:t>E</a:t>
            </a:r>
            <a:r>
              <a:rPr lang="de-DE" sz="1000" baseline="-25000" smtClean="0">
                <a:solidFill>
                  <a:srgbClr val="FFC000"/>
                </a:solidFill>
              </a:rPr>
              <a:t>p</a:t>
            </a:r>
            <a:r>
              <a:rPr lang="de-DE" sz="1000" smtClean="0">
                <a:solidFill>
                  <a:srgbClr val="FFC000"/>
                </a:solidFill>
              </a:rPr>
              <a:t>= 1.95 MeV</a:t>
            </a:r>
            <a:endParaRPr lang="en-US" sz="1000">
              <a:solidFill>
                <a:srgbClr val="FFC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1560" y="941296"/>
            <a:ext cx="775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The c.m. emission angle is a double-valued function of the lab recoil angle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de-DE" smtClean="0"/>
              <a:t>Conversion from center of </a:t>
            </a:r>
            <a:r>
              <a:rPr lang="de-DE"/>
              <a:t>mass </a:t>
            </a:r>
            <a:r>
              <a:rPr lang="de-DE" smtClean="0"/>
              <a:t>to laboratory  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31866" y="1124744"/>
                <a:ext cx="8532622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1800" smtClean="0">
                    <a:sym typeface="Wingdings" panose="05000000000000000000" pitchFamily="2" charset="2"/>
                  </a:rPr>
                  <a:t> </a:t>
                </a:r>
                <a:r>
                  <a:rPr lang="de-DE" sz="1800" smtClean="0"/>
                  <a:t>Emission angle, e.g.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800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func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sub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func>
                          <m:func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18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sz="1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𝑐𝑚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bSup>
                          <m:sSub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sub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func>
                          <m:func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18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sz="1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𝑐𝑚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sz="18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func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𝑐𝑚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sz="1800" b="0" i="0" smtClean="0">
                                    <a:latin typeface="Cambria Math" panose="02040503050406030204" pitchFamily="18" charset="0"/>
                                  </a:rPr>
                                  <m:t>sinh</m:t>
                                </m:r>
                              </m:fName>
                              <m:e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r>
                  <a:rPr lang="en-US" sz="1800" smtClean="0"/>
                  <a:t>;</a:t>
                </a:r>
                <a:endParaRPr lang="de-DE" sz="1800" b="0" i="1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n-US" sz="1800" smtClean="0"/>
              </a:p>
              <a:p>
                <a:pPr marL="0" indent="0">
                  <a:buNone/>
                </a:pPr>
                <a:endParaRPr lang="en-US" sz="1800" smtClean="0"/>
              </a:p>
              <a:p>
                <a:pPr marL="0" indent="0">
                  <a:buNone/>
                </a:pPr>
                <a:r>
                  <a:rPr lang="de-DE" sz="1800" smtClean="0"/>
                  <a:t>Jacobian matrix for  conversion from c.m. to lab system:</a:t>
                </a:r>
              </a:p>
              <a:p>
                <a:pPr marL="0" indent="0">
                  <a:buNone/>
                </a:pPr>
                <a:endParaRPr lang="de-DE" sz="180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den>
                      </m:f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de-DE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b="0" i="0" smtClean="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a:rPr lang="de-DE" sz="1800" b="0" i="1" smtClean="0">
                                          <a:latin typeface="Cambria Math" panose="02040503050406030204" pitchFamily="18" charset="0"/>
                                        </a:rPr>
                                        <m:t>𝑐𝑚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de-DE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sz="18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de-DE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800" b="0" i="0" smtClean="0"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e>
                                        <m:sub>
                                          <m:r>
                                            <a:rPr lang="de-DE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de-DE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800" b="0" i="0" smtClean="0">
                                              <a:latin typeface="Cambria Math" panose="02040503050406030204" pitchFamily="18" charset="0"/>
                                            </a:rPr>
                                            <m:t>cosh</m:t>
                                          </m:r>
                                        </m:fName>
                                        <m:e>
                                          <m:r>
                                            <a:rPr lang="de-DE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800" smtClean="0"/>
              </a:p>
              <a:p>
                <a:pPr marL="0" indent="0">
                  <a:buNone/>
                </a:pPr>
                <a:endParaRPr lang="en-US" sz="180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</m:s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𝑐𝑚</m:t>
                                      </m:r>
                                    </m:sub>
                                    <m:sup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800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8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1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𝑐𝑚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sz="18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800"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800">
                                              <a:latin typeface="Cambria Math" panose="02040503050406030204" pitchFamily="18" charset="0"/>
                                            </a:rPr>
                                            <m:t>cosh</m:t>
                                          </m:r>
                                        </m:fName>
                                        <m:e>
                                          <m: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800" smtClean="0"/>
              </a:p>
              <a:p>
                <a:pPr marL="0" indent="0">
                  <a:buNone/>
                </a:pPr>
                <a:endParaRPr lang="de-DE" sz="1800" smtClean="0"/>
              </a:p>
              <a:p>
                <a:pPr marL="0" indent="0">
                  <a:buNone/>
                </a:pPr>
                <a:r>
                  <a:rPr lang="de-DE" sz="1800" smtClean="0"/>
                  <a:t>For the recoil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de-DE" sz="1800" smtClean="0"/>
                  <a:t> substitute 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800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sub>
                        </m:s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→−</m:t>
                        </m:r>
                        <m:func>
                          <m:func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18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sz="1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𝑐𝑚</m:t>
                                </m:r>
                              </m:sub>
                            </m:sSub>
                          </m:e>
                        </m:func>
                      </m:e>
                    </m:func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866" y="1124744"/>
                <a:ext cx="8532622" cy="4525963"/>
              </a:xfrm>
              <a:blipFill rotWithShape="0">
                <a:blip r:embed="rId2"/>
                <a:stretch>
                  <a:fillRect l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6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de-DE" dirty="0" smtClean="0"/>
              <a:t>Neutron </a:t>
            </a:r>
            <a:r>
              <a:rPr lang="de-DE" dirty="0" err="1" smtClean="0"/>
              <a:t>Yield</a:t>
            </a:r>
            <a:r>
              <a:rPr lang="de-DE" dirty="0" smtClean="0"/>
              <a:t> 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980728"/>
                <a:ext cx="8229600" cy="5616624"/>
              </a:xfrm>
            </p:spPr>
            <p:txBody>
              <a:bodyPr/>
              <a:lstStyle/>
              <a:p>
                <a:r>
                  <a:rPr lang="de-DE" sz="1800" dirty="0" smtClean="0"/>
                  <a:t>Neutron rate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sz="1800" dirty="0" err="1" smtClean="0"/>
                  <a:t>emitted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into</a:t>
                </a:r>
                <a:r>
                  <a:rPr lang="de-DE" sz="1800" dirty="0" smtClean="0"/>
                  <a:t> solid angle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de-DE" sz="18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de-DE" sz="1800" dirty="0" smtClean="0">
                    <a:sym typeface="Symbol" panose="05050102010706020507" pitchFamily="18" charset="2"/>
                  </a:rPr>
                  <a:t> </a:t>
                </a:r>
                <a:r>
                  <a:rPr lang="de-DE" sz="1800" dirty="0" err="1" smtClean="0">
                    <a:sym typeface="Symbol" panose="05050102010706020507" pitchFamily="18" charset="2"/>
                  </a:rPr>
                  <a:t>by</a:t>
                </a:r>
                <a:r>
                  <a:rPr lang="de-DE" sz="1800" dirty="0" smtClean="0">
                    <a:sym typeface="Symbol" panose="05050102010706020507" pitchFamily="18" charset="2"/>
                  </a:rPr>
                  <a:t> a </a:t>
                </a:r>
                <a:r>
                  <a:rPr lang="de-DE" sz="1800" dirty="0" err="1" smtClean="0">
                    <a:sym typeface="Symbol" panose="05050102010706020507" pitchFamily="18" charset="2"/>
                  </a:rPr>
                  <a:t>layer</a:t>
                </a:r>
                <a:r>
                  <a:rPr lang="de-DE" sz="1800" dirty="0" smtClean="0">
                    <a:sym typeface="Symbol" panose="05050102010706020507" pitchFamily="18" charset="2"/>
                  </a:rPr>
                  <a:t>  of a </a:t>
                </a:r>
                <a:r>
                  <a:rPr lang="de-DE" sz="1800" dirty="0" err="1" smtClean="0">
                    <a:sym typeface="Symbol" panose="05050102010706020507" pitchFamily="18" charset="2"/>
                  </a:rPr>
                  <a:t>thick</a:t>
                </a:r>
                <a:r>
                  <a:rPr lang="de-DE" sz="1800" dirty="0" smtClean="0">
                    <a:sym typeface="Symbol" panose="05050102010706020507" pitchFamily="18" charset="2"/>
                  </a:rPr>
                  <a:t> </a:t>
                </a:r>
                <a:r>
                  <a:rPr lang="de-DE" sz="1800" dirty="0" err="1" smtClean="0">
                    <a:sym typeface="Symbol" panose="05050102010706020507" pitchFamily="18" charset="2"/>
                  </a:rPr>
                  <a:t>target</a:t>
                </a:r>
                <a:r>
                  <a:rPr lang="de-DE" sz="1800" dirty="0" smtClean="0">
                    <a:sym typeface="Symbol" panose="05050102010706020507" pitchFamily="18" charset="2"/>
                  </a:rPr>
                  <a:t> </a:t>
                </a:r>
                <a:r>
                  <a:rPr lang="de-DE" sz="1800" dirty="0" err="1" smtClean="0">
                    <a:sym typeface="Symbol" panose="05050102010706020507" pitchFamily="18" charset="2"/>
                  </a:rPr>
                  <a:t>by</a:t>
                </a:r>
                <a:r>
                  <a:rPr lang="de-DE" sz="1800" dirty="0" smtClean="0">
                    <a:sym typeface="Symbol" panose="05050102010706020507" pitchFamily="18" charset="2"/>
                  </a:rPr>
                  <a:t> </a:t>
                </a:r>
                <a:r>
                  <a:rPr lang="de-DE" sz="1800" dirty="0" err="1" smtClean="0">
                    <a:sym typeface="Symbol" panose="05050102010706020507" pitchFamily="18" charset="2"/>
                  </a:rPr>
                  <a:t>impinging</a:t>
                </a:r>
                <a:r>
                  <a:rPr lang="de-DE" sz="1800" dirty="0" smtClean="0">
                    <a:sym typeface="Symbol" panose="05050102010706020507" pitchFamily="18" charset="2"/>
                  </a:rPr>
                  <a:t> </a:t>
                </a:r>
                <a:r>
                  <a:rPr lang="de-DE" sz="1800" dirty="0" err="1" smtClean="0">
                    <a:sym typeface="Symbol" panose="05050102010706020507" pitchFamily="18" charset="2"/>
                  </a:rPr>
                  <a:t>projectiles</a:t>
                </a:r>
                <a:r>
                  <a:rPr lang="de-DE" sz="1800" dirty="0" smtClean="0">
                    <a:sym typeface="Symbol" panose="05050102010706020507" pitchFamily="18" charset="2"/>
                  </a:rPr>
                  <a:t> </a:t>
                </a:r>
                <a:r>
                  <a:rPr lang="de-DE" sz="1800" dirty="0" err="1" smtClean="0">
                    <a:sym typeface="Symbol" panose="05050102010706020507" pitchFamily="18" charset="2"/>
                  </a:rPr>
                  <a:t>with</a:t>
                </a:r>
                <a:r>
                  <a:rPr lang="de-DE" sz="1800" dirty="0" smtClean="0">
                    <a:sym typeface="Symbol" panose="05050102010706020507" pitchFamily="18" charset="2"/>
                  </a:rPr>
                  <a:t> rate </a:t>
                </a:r>
                <a:r>
                  <a:rPr lang="de-DE" sz="1800" dirty="0" err="1" smtClean="0">
                    <a:sym typeface="Symbol" panose="05050102010706020507" pitchFamily="18" charset="2"/>
                  </a:rPr>
                  <a:t>N</a:t>
                </a:r>
                <a:r>
                  <a:rPr lang="de-DE" sz="1800" baseline="-25000" dirty="0" err="1" smtClean="0">
                    <a:sym typeface="Symbol" panose="05050102010706020507" pitchFamily="18" charset="2"/>
                  </a:rPr>
                  <a:t>p</a:t>
                </a:r>
                <a:r>
                  <a:rPr lang="de-DE" sz="1800" dirty="0" smtClean="0">
                    <a:sym typeface="Symbol" panose="05050102010706020507" pitchFamily="18" charset="2"/>
                  </a:rPr>
                  <a:t> </a:t>
                </a:r>
                <a:br>
                  <a:rPr lang="de-DE" sz="1800" dirty="0" smtClean="0">
                    <a:sym typeface="Symbol" panose="05050102010706020507" pitchFamily="18" charset="2"/>
                  </a:rPr>
                </a:b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  <m:r>
                      <a:rPr lang="de-DE" sz="18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𝑡𝑎𝑟</m:t>
                        </m:r>
                      </m:sub>
                    </m:sSub>
                    <m:f>
                      <m:fPr>
                        <m:ctrlPr>
                          <a:rPr lang="de-DE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  <m:d>
                          <m:d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de-DE" sz="1800" b="0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Θ</m:t>
                            </m:r>
                          </m:e>
                        </m:d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Ω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𝑑𝑥𝑑</m:t>
                    </m:r>
                    <m:r>
                      <m:rPr>
                        <m:sty m:val="p"/>
                      </m:rPr>
                      <a:rPr lang="de-DE" sz="18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Ω</m:t>
                    </m:r>
                  </m:oMath>
                </a14:m>
                <a:r>
                  <a:rPr lang="de-DE" sz="1800" b="0" dirty="0" smtClean="0">
                    <a:sym typeface="Symbol" panose="05050102010706020507" pitchFamily="18" charset="2"/>
                  </a:rPr>
                  <a:t/>
                </a:r>
                <a:br>
                  <a:rPr lang="de-DE" sz="1800" b="0" dirty="0" smtClean="0">
                    <a:sym typeface="Symbol" panose="05050102010706020507" pitchFamily="18" charset="2"/>
                  </a:rPr>
                </a:br>
                <a:r>
                  <a:rPr lang="de-DE" sz="1800" b="0" dirty="0" smtClean="0"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𝑡𝑎𝑟</m:t>
                        </m:r>
                      </m:sub>
                    </m:sSub>
                  </m:oMath>
                </a14:m>
                <a:r>
                  <a:rPr lang="en-US" sz="1800" dirty="0" smtClean="0"/>
                  <a:t>is the atomic density of the target </a:t>
                </a:r>
              </a:p>
              <a:p>
                <a:r>
                  <a:rPr lang="de-DE" sz="1800" dirty="0" smtClean="0"/>
                  <a:t>Through </a:t>
                </a:r>
                <a:r>
                  <a:rPr lang="en-US" sz="1800" dirty="0"/>
                  <a:t>reaction kinematics the projectile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/>
                  <a:t>is related to the </a:t>
                </a:r>
                <a:r>
                  <a:rPr lang="en-US" sz="1800" dirty="0" smtClean="0"/>
                  <a:t>energy of </a:t>
                </a:r>
                <a:r>
                  <a:rPr lang="en-US" sz="1800" dirty="0"/>
                  <a:t>the neutron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US" sz="1800" dirty="0" smtClean="0"/>
                  <a:t> emitted </a:t>
                </a:r>
                <a:r>
                  <a:rPr lang="en-US" sz="1800" dirty="0"/>
                  <a:t>into the solid </a:t>
                </a:r>
                <a:r>
                  <a:rPr lang="en-US" sz="1800" dirty="0" smtClean="0"/>
                  <a:t>angle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de-DE" sz="18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800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 smtClean="0"/>
                  <a:t> decreases due to the electronic energy loss in the target material. </a:t>
                </a:r>
                <a:br>
                  <a:rPr lang="en-US" sz="1800" dirty="0" smtClean="0"/>
                </a:b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=|</m:t>
                    </m:r>
                    <m:f>
                      <m:f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r>
                  <a:rPr lang="de-DE" sz="1800" dirty="0" smtClean="0"/>
                  <a:t>The differential </a:t>
                </a:r>
                <a:r>
                  <a:rPr lang="de-DE" sz="1800" dirty="0" err="1" smtClean="0"/>
                  <a:t>neutron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spectrum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is</a:t>
                </a:r>
                <a:r>
                  <a:rPr lang="de-DE" sz="1800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𝑡𝑎𝑟</m:t>
                          </m:r>
                        </m:sub>
                      </m:sSub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b="0" i="0" smtClean="0">
                                          <a:latin typeface="Cambria Math" panose="02040503050406030204" pitchFamily="18" charset="0"/>
                                        </a:rPr>
                                        <m:t>dE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1800" b="0" i="0" smtClean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latin typeface="Cambria Math" panose="02040503050406030204" pitchFamily="18" charset="0"/>
                                    </a:rPr>
                                    <m:t>dx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8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dE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dE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de-DE" sz="1800" dirty="0" smtClean="0"/>
                  <a:t>      </a:t>
                </a:r>
                <a:r>
                  <a:rPr lang="de-DE" sz="1800" dirty="0" err="1" smtClean="0"/>
                  <a:t>Yield</a:t>
                </a:r>
                <a:r>
                  <a:rPr lang="de-DE" sz="1800" dirty="0" smtClean="0"/>
                  <a:t>  </a:t>
                </a:r>
                <a:r>
                  <a:rPr lang="de-DE" sz="1800" dirty="0"/>
                  <a:t>Y </a:t>
                </a:r>
                <a:r>
                  <a:rPr lang="de-DE" sz="1800" dirty="0" err="1"/>
                  <a:t>obtained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by</a:t>
                </a:r>
                <a:r>
                  <a:rPr lang="de-DE" sz="1800" dirty="0"/>
                  <a:t> </a:t>
                </a:r>
                <a:r>
                  <a:rPr lang="de-DE" sz="1800" dirty="0" err="1"/>
                  <a:t>integration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over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projectile</a:t>
                </a:r>
                <a:r>
                  <a:rPr lang="de-DE" sz="1800" dirty="0"/>
                  <a:t> </a:t>
                </a:r>
                <a:r>
                  <a:rPr lang="de-DE" sz="1800" dirty="0" err="1" smtClean="0"/>
                  <a:t>energy</a:t>
                </a:r>
                <a:endParaRPr lang="en-US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de-DE" sz="18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de-DE" sz="18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sz="1800" dirty="0" smtClean="0"/>
              </a:p>
              <a:p>
                <a:pPr marL="0" indent="0">
                  <a:buNone/>
                </a:pPr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</a:rPr>
                              <m:t>dE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de-DE" sz="1400">
                            <a:latin typeface="Cambria Math" panose="02040503050406030204" pitchFamily="18" charset="0"/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sz="1400" dirty="0" smtClean="0"/>
                  <a:t> linear stopping power,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sup>
                        </m:sSup>
                      </m:num>
                      <m:den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de-DE" sz="1400"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r>
                  <a:rPr lang="en-US" sz="1400" dirty="0"/>
                  <a:t> solid angle element ratio </a:t>
                </a:r>
                <a:r>
                  <a:rPr lang="en-US" sz="1400" dirty="0" err="1"/>
                  <a:t>c.m</a:t>
                </a:r>
                <a:r>
                  <a:rPr lang="en-US" sz="1400" dirty="0"/>
                  <a:t> to </a:t>
                </a:r>
                <a:r>
                  <a:rPr lang="en-US" sz="1400" dirty="0" err="1"/>
                  <a:t>laborator</a:t>
                </a:r>
                <a:r>
                  <a:rPr lang="en-US" sz="1400" dirty="0"/>
                  <a:t> </a:t>
                </a:r>
                <a:r>
                  <a:rPr lang="en-US" sz="1400" dirty="0" smtClean="0"/>
                  <a:t>system,</a:t>
                </a:r>
                <a:br>
                  <a:rPr lang="en-US" sz="1400" dirty="0" smtClean="0"/>
                </a:b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</a:rPr>
                              <m:t>dE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</a:rPr>
                              <m:t>dE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 smtClean="0"/>
                  <a:t> kinematic factor 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980728"/>
                <a:ext cx="8229600" cy="5616624"/>
              </a:xfrm>
              <a:blipFill rotWithShape="0">
                <a:blip r:embed="rId2"/>
                <a:stretch>
                  <a:fillRect l="-444" t="-651" r="-1259" b="-34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de-DE" smtClean="0"/>
              <a:t>Real source yield 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908721"/>
                <a:ext cx="8229600" cy="396044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𝑡𝑎𝑟</m:t>
                          </m:r>
                        </m:sub>
                      </m:sSub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80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de-DE" sz="1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de-DE" sz="1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8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de-DE" sz="1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de-DE" sz="18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de-DE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dE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1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de-DE" sz="1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dx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de-DE" sz="180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>
                                  <a:latin typeface="Cambria Math" panose="02040503050406030204" pitchFamily="18" charset="0"/>
                                </a:rPr>
                                <m:t>dE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8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800">
                                  <a:latin typeface="Cambria Math" panose="02040503050406030204" pitchFamily="18" charset="0"/>
                                </a:rPr>
                                <m:t>dE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8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r>
                        <a:rPr lang="de-DE" sz="18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de-DE" sz="18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de-DE" sz="18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sz="1800" dirty="0"/>
              </a:p>
              <a:p>
                <a:r>
                  <a:rPr lang="de-DE" sz="1800" dirty="0" smtClean="0"/>
                  <a:t>Neutron </a:t>
                </a:r>
                <a:r>
                  <a:rPr lang="de-DE" sz="1800" dirty="0" err="1" smtClean="0"/>
                  <a:t>yield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depends</a:t>
                </a:r>
                <a:r>
                  <a:rPr lang="de-DE" sz="1800" dirty="0" smtClean="0"/>
                  <a:t> on </a:t>
                </a:r>
                <a:r>
                  <a:rPr lang="de-DE" sz="1800" dirty="0" err="1" smtClean="0"/>
                  <a:t>target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thickness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and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purity</a:t>
                </a:r>
                <a:r>
                  <a:rPr lang="de-DE" sz="1800" dirty="0" smtClean="0"/>
                  <a:t>:</a:t>
                </a:r>
                <a:br>
                  <a:rPr lang="de-DE" sz="1800" dirty="0" smtClean="0"/>
                </a:br>
                <a:r>
                  <a:rPr lang="de-DE" sz="1800" dirty="0" err="1" smtClean="0">
                    <a:solidFill>
                      <a:srgbClr val="FF0000"/>
                    </a:solidFill>
                  </a:rPr>
                  <a:t>Energy</a:t>
                </a:r>
                <a:r>
                  <a:rPr lang="de-DE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rgbClr val="FF0000"/>
                    </a:solidFill>
                  </a:rPr>
                  <a:t>loss</a:t>
                </a:r>
                <a:r>
                  <a:rPr lang="de-DE" sz="1800" dirty="0" smtClean="0">
                    <a:solidFill>
                      <a:srgbClr val="FF0000"/>
                    </a:solidFill>
                  </a:rPr>
                  <a:t> of </a:t>
                </a:r>
                <a:r>
                  <a:rPr lang="de-DE" sz="1800" dirty="0" err="1" smtClean="0">
                    <a:solidFill>
                      <a:srgbClr val="FF0000"/>
                    </a:solidFill>
                  </a:rPr>
                  <a:t>the</a:t>
                </a:r>
                <a:r>
                  <a:rPr lang="de-DE" sz="1800" dirty="0" smtClean="0">
                    <a:solidFill>
                      <a:srgbClr val="FF0000"/>
                    </a:solidFill>
                  </a:rPr>
                  <a:t> beam in </a:t>
                </a:r>
                <a:r>
                  <a:rPr lang="de-DE" sz="1800" dirty="0" err="1" smtClean="0">
                    <a:solidFill>
                      <a:srgbClr val="FF0000"/>
                    </a:solidFill>
                  </a:rPr>
                  <a:t>the</a:t>
                </a:r>
                <a:r>
                  <a:rPr lang="de-DE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rgbClr val="FF0000"/>
                    </a:solidFill>
                  </a:rPr>
                  <a:t>neutron</a:t>
                </a:r>
                <a:r>
                  <a:rPr lang="de-DE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rgbClr val="FF0000"/>
                    </a:solidFill>
                  </a:rPr>
                  <a:t>producing</a:t>
                </a:r>
                <a:r>
                  <a:rPr lang="de-DE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rgbClr val="FF0000"/>
                    </a:solidFill>
                  </a:rPr>
                  <a:t>target</a:t>
                </a:r>
                <a:r>
                  <a:rPr lang="de-DE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rgbClr val="FF0000"/>
                    </a:solidFill>
                  </a:rPr>
                  <a:t>layer</a:t>
                </a:r>
                <a:r>
                  <a:rPr lang="de-DE" sz="1800" dirty="0" smtClean="0">
                    <a:solidFill>
                      <a:srgbClr val="FF0000"/>
                    </a:solidFill>
                  </a:rPr>
                  <a:t/>
                </a:r>
                <a:br>
                  <a:rPr lang="de-DE" sz="1800" dirty="0" smtClean="0">
                    <a:solidFill>
                      <a:srgbClr val="FF0000"/>
                    </a:solidFill>
                  </a:rPr>
                </a:br>
                <a:r>
                  <a:rPr lang="de-DE" sz="18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 beam </a:t>
                </a:r>
                <a:r>
                  <a:rPr lang="de-DE" sz="18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heating</a:t>
                </a:r>
                <a:r>
                  <a:rPr lang="de-DE" sz="18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of </a:t>
                </a:r>
                <a:r>
                  <a:rPr lang="de-DE" sz="18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the</a:t>
                </a:r>
                <a:r>
                  <a:rPr lang="de-DE" sz="18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target</a:t>
                </a:r>
                <a:r>
                  <a:rPr lang="de-DE" sz="1800" dirty="0" smtClean="0">
                    <a:solidFill>
                      <a:srgbClr val="FF0000"/>
                    </a:solidFill>
                  </a:rPr>
                  <a:t/>
                </a:r>
                <a:br>
                  <a:rPr lang="de-DE" sz="1800" dirty="0" smtClean="0">
                    <a:solidFill>
                      <a:srgbClr val="FF0000"/>
                    </a:solidFill>
                  </a:rPr>
                </a:br>
                <a:r>
                  <a:rPr lang="de-DE" sz="1800" dirty="0"/>
                  <a:t>Thermal </a:t>
                </a:r>
                <a:r>
                  <a:rPr lang="de-DE" sz="1800" dirty="0" err="1"/>
                  <a:t>motion</a:t>
                </a:r>
                <a:r>
                  <a:rPr lang="de-DE" sz="1800" dirty="0"/>
                  <a:t> of </a:t>
                </a:r>
                <a:r>
                  <a:rPr lang="de-DE" sz="1800" dirty="0" err="1"/>
                  <a:t>target</a:t>
                </a:r>
                <a:r>
                  <a:rPr lang="de-DE" sz="1800" dirty="0"/>
                  <a:t> </a:t>
                </a:r>
                <a:r>
                  <a:rPr lang="de-DE" sz="1800" dirty="0" err="1" smtClean="0"/>
                  <a:t>atoms</a:t>
                </a:r>
                <a:r>
                  <a:rPr lang="de-DE" sz="1800" dirty="0" smtClean="0"/>
                  <a:t> e.g. in </a:t>
                </a:r>
                <a:r>
                  <a:rPr lang="de-DE" sz="1800" dirty="0" err="1" smtClean="0"/>
                  <a:t>gaseous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targets</a:t>
                </a:r>
                <a:r>
                  <a:rPr lang="de-DE" sz="1800" dirty="0" smtClean="0"/>
                  <a:t> </a:t>
                </a:r>
                <a:endParaRPr lang="de-DE" sz="1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de-DE" sz="18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	 </a:t>
                </a:r>
                <a:r>
                  <a:rPr lang="de-DE" sz="18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neutron</a:t>
                </a:r>
                <a:r>
                  <a:rPr lang="de-DE" sz="18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energy</a:t>
                </a:r>
                <a:r>
                  <a:rPr lang="de-DE" sz="18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spread</a:t>
                </a:r>
                <a:r>
                  <a:rPr lang="de-DE" sz="18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de-DE" sz="1800" dirty="0" smtClean="0">
                    <a:sym typeface="Wingdings" panose="05000000000000000000" pitchFamily="2" charset="2"/>
                  </a:rPr>
                  <a:t>Neutron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scattering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in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target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materials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,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backings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,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windows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de-DE" sz="1800" dirty="0" err="1" smtClean="0">
                    <a:sym typeface="Wingdings" panose="05000000000000000000" pitchFamily="2" charset="2"/>
                  </a:rPr>
                  <a:t>Opening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angle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and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source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and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detector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counting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geometry</a:t>
                </a:r>
                <a:endParaRPr lang="de-DE" sz="1800" dirty="0" smtClean="0">
                  <a:sym typeface="Wingdings" panose="05000000000000000000" pitchFamily="2" charset="2"/>
                </a:endParaRPr>
              </a:p>
              <a:p>
                <a:r>
                  <a:rPr lang="de-DE" sz="1800" dirty="0" err="1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Kinematic</a:t>
                </a:r>
                <a:r>
                  <a:rPr lang="de-DE" sz="18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focussing</a:t>
                </a:r>
                <a:r>
                  <a:rPr lang="de-DE" sz="18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for</a:t>
                </a:r>
                <a:r>
                  <a:rPr lang="de-DE" sz="18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reactions</a:t>
                </a:r>
                <a:r>
                  <a:rPr lang="de-DE" sz="18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in inverse </a:t>
                </a:r>
                <a:r>
                  <a:rPr lang="de-DE" sz="1800" err="1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kinematics</a:t>
                </a:r>
                <a:r>
                  <a:rPr lang="de-DE" sz="180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</a:t>
                </a:r>
                <a:endParaRPr lang="de-DE" sz="1800" dirty="0" smtClean="0">
                  <a:solidFill>
                    <a:srgbClr val="00B050"/>
                  </a:solidFill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è"/>
                </a:pPr>
                <a:r>
                  <a:rPr lang="de-DE" sz="1800" smtClean="0">
                    <a:sym typeface="Wingdings" panose="05000000000000000000" pitchFamily="2" charset="2"/>
                  </a:rPr>
                  <a:t>Monte 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Carlo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neutron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transport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simulation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to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describe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the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err="1" smtClean="0">
                    <a:sym typeface="Wingdings" panose="05000000000000000000" pitchFamily="2" charset="2"/>
                  </a:rPr>
                  <a:t>neutron</a:t>
                </a:r>
                <a:r>
                  <a:rPr lang="de-DE" sz="1800" smtClean="0">
                    <a:sym typeface="Wingdings" panose="05000000000000000000" pitchFamily="2" charset="2"/>
                  </a:rPr>
                  <a:t> spectrum</a:t>
                </a:r>
              </a:p>
              <a:p>
                <a:pPr>
                  <a:buFont typeface="Wingdings" panose="05000000000000000000" pitchFamily="2" charset="2"/>
                  <a:buChar char="è"/>
                </a:pPr>
                <a:endParaRPr lang="de-DE" sz="180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de-DE" sz="1800" smtClean="0">
                    <a:sym typeface="Wingdings" panose="05000000000000000000" pitchFamily="2" charset="2"/>
                  </a:rPr>
                  <a:t>Time correlated associated particle method </a:t>
                </a:r>
                <a:br>
                  <a:rPr lang="de-DE" sz="1800" smtClean="0">
                    <a:sym typeface="Wingdings" panose="05000000000000000000" pitchFamily="2" charset="2"/>
                  </a:rPr>
                </a:br>
                <a:r>
                  <a:rPr lang="de-DE" sz="1800" smtClean="0">
                    <a:sym typeface="Wingdings" panose="05000000000000000000" pitchFamily="2" charset="2"/>
                  </a:rPr>
                  <a:t> neutron yield measured independent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sz="18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dirty="0" smtClean="0"/>
                  <a:t> </a:t>
                </a:r>
                <a:r>
                  <a:rPr lang="en-US" sz="1800" smtClean="0"/>
                  <a:t>(Lecture by Ralf Nolte)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 </a:t>
                </a:r>
                <a:endParaRPr lang="de-DE" sz="1800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908721"/>
                <a:ext cx="8229600" cy="3960440"/>
              </a:xfrm>
              <a:blipFill rotWithShape="0">
                <a:blip r:embed="rId2"/>
                <a:stretch>
                  <a:fillRect l="-593" b="-35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51304" cy="562074"/>
          </a:xfrm>
        </p:spPr>
        <p:txBody>
          <a:bodyPr/>
          <a:lstStyle/>
          <a:p>
            <a:r>
              <a:rPr lang="de-DE" sz="2400" smtClean="0"/>
              <a:t>Differential cross sections: </a:t>
            </a:r>
            <a:r>
              <a:rPr lang="de-DE" sz="2400" baseline="30000" smtClean="0"/>
              <a:t>7</a:t>
            </a:r>
            <a:r>
              <a:rPr lang="de-DE" sz="2400" smtClean="0"/>
              <a:t>Li(p,n)</a:t>
            </a:r>
            <a:r>
              <a:rPr lang="de-DE" sz="2400" baseline="30000" smtClean="0"/>
              <a:t>7</a:t>
            </a:r>
            <a:r>
              <a:rPr lang="de-DE" sz="2400" smtClean="0"/>
              <a:t>Be; </a:t>
            </a:r>
            <a:r>
              <a:rPr lang="de-DE" sz="2400" baseline="30000" smtClean="0"/>
              <a:t>7</a:t>
            </a:r>
            <a:r>
              <a:rPr lang="de-DE" sz="2400" smtClean="0"/>
              <a:t>Li(p,n)</a:t>
            </a:r>
            <a:r>
              <a:rPr lang="de-DE" sz="2400" baseline="30000" smtClean="0"/>
              <a:t>7</a:t>
            </a:r>
            <a:r>
              <a:rPr lang="de-DE" sz="2400" smtClean="0"/>
              <a:t>Be*(429 keV)</a:t>
            </a:r>
            <a:endParaRPr lang="de-DE" sz="2400"/>
          </a:p>
        </p:txBody>
      </p:sp>
      <p:pic>
        <p:nvPicPr>
          <p:cNvPr id="4" name="Inhaltsplatzhalt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6912768" cy="5122265"/>
          </a:xfrm>
        </p:spPr>
      </p:pic>
      <p:sp>
        <p:nvSpPr>
          <p:cNvPr id="5" name="Textfeld 4"/>
          <p:cNvSpPr txBox="1"/>
          <p:nvPr/>
        </p:nvSpPr>
        <p:spPr>
          <a:xfrm>
            <a:off x="6588224" y="1772816"/>
            <a:ext cx="2441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aseline="30000" dirty="0" smtClean="0"/>
              <a:t>7</a:t>
            </a:r>
            <a:r>
              <a:rPr lang="de-DE" sz="1600" dirty="0" smtClean="0"/>
              <a:t>Li(</a:t>
            </a:r>
            <a:r>
              <a:rPr lang="de-DE" sz="1600" dirty="0" err="1" smtClean="0"/>
              <a:t>p,n</a:t>
            </a:r>
            <a:r>
              <a:rPr lang="de-DE" sz="1600" dirty="0" smtClean="0"/>
              <a:t>)</a:t>
            </a:r>
            <a:r>
              <a:rPr lang="de-DE" sz="1600" baseline="30000" dirty="0" smtClean="0"/>
              <a:t>7</a:t>
            </a:r>
            <a:r>
              <a:rPr lang="de-DE" sz="1600" dirty="0" smtClean="0"/>
              <a:t>Be:</a:t>
            </a:r>
          </a:p>
          <a:p>
            <a:r>
              <a:rPr lang="de-DE" sz="1600" dirty="0" err="1"/>
              <a:t>v</a:t>
            </a:r>
            <a:r>
              <a:rPr lang="de-DE" sz="1600" dirty="0" err="1" smtClean="0"/>
              <a:t>ery</a:t>
            </a:r>
            <a:r>
              <a:rPr lang="de-DE" sz="1600" dirty="0" smtClean="0"/>
              <a:t> </a:t>
            </a:r>
            <a:r>
              <a:rPr lang="de-DE" sz="1600" dirty="0" err="1" smtClean="0"/>
              <a:t>steep</a:t>
            </a:r>
            <a:r>
              <a:rPr lang="de-DE" sz="1600" dirty="0" smtClean="0"/>
              <a:t> </a:t>
            </a:r>
            <a:r>
              <a:rPr lang="de-DE" sz="1600" dirty="0" err="1" smtClean="0"/>
              <a:t>rise</a:t>
            </a:r>
            <a:endParaRPr lang="de-DE" sz="1600" dirty="0" smtClean="0"/>
          </a:p>
          <a:p>
            <a:r>
              <a:rPr lang="de-DE" sz="1600" dirty="0" err="1"/>
              <a:t>c</a:t>
            </a:r>
            <a:r>
              <a:rPr lang="de-DE" sz="1600" dirty="0" err="1" smtClean="0"/>
              <a:t>lose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threshold</a:t>
            </a:r>
            <a:endParaRPr lang="de-DE" sz="1600" dirty="0" smtClean="0"/>
          </a:p>
          <a:p>
            <a:r>
              <a:rPr lang="de-DE" sz="1600" dirty="0" err="1" smtClean="0"/>
              <a:t>Pronounced</a:t>
            </a:r>
            <a:r>
              <a:rPr lang="de-DE" sz="1600" dirty="0" smtClean="0"/>
              <a:t> </a:t>
            </a:r>
            <a:r>
              <a:rPr lang="de-DE" sz="1600" dirty="0" err="1" smtClean="0"/>
              <a:t>resonances</a:t>
            </a:r>
            <a:r>
              <a:rPr lang="de-DE" sz="1600" dirty="0" smtClean="0"/>
              <a:t>:</a:t>
            </a:r>
          </a:p>
          <a:p>
            <a:r>
              <a:rPr lang="de-DE" sz="1600" dirty="0" err="1" smtClean="0"/>
              <a:t>E</a:t>
            </a:r>
            <a:r>
              <a:rPr lang="de-DE" sz="1600" baseline="-25000" dirty="0" err="1" smtClean="0"/>
              <a:t>p</a:t>
            </a:r>
            <a:r>
              <a:rPr lang="de-DE" sz="1600" dirty="0" smtClean="0"/>
              <a:t> = 2.25 </a:t>
            </a:r>
            <a:r>
              <a:rPr lang="de-DE" sz="1600" dirty="0" err="1" smtClean="0"/>
              <a:t>and</a:t>
            </a:r>
            <a:r>
              <a:rPr lang="de-DE" sz="1600" dirty="0" smtClean="0"/>
              <a:t> 4.9 </a:t>
            </a:r>
            <a:r>
              <a:rPr lang="de-DE" sz="1600" dirty="0" err="1" smtClean="0"/>
              <a:t>MeV</a:t>
            </a:r>
            <a:endParaRPr lang="de-DE" sz="1600" dirty="0" smtClean="0"/>
          </a:p>
          <a:p>
            <a:endParaRPr lang="de-DE" sz="1600" dirty="0"/>
          </a:p>
          <a:p>
            <a:r>
              <a:rPr lang="de-DE" sz="1600" dirty="0" err="1"/>
              <a:t>r</a:t>
            </a:r>
            <a:r>
              <a:rPr lang="de-DE" sz="1600" dirty="0" err="1" smtClean="0"/>
              <a:t>esonances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difficult</a:t>
            </a:r>
            <a:endParaRPr lang="de-DE" sz="1600" dirty="0" smtClean="0"/>
          </a:p>
          <a:p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predict</a:t>
            </a:r>
            <a:r>
              <a:rPr lang="de-DE" sz="1600" dirty="0" smtClean="0"/>
              <a:t> </a:t>
            </a:r>
            <a:r>
              <a:rPr lang="de-DE" sz="1600" dirty="0" smtClean="0">
                <a:sym typeface="Wingdings" panose="05000000000000000000" pitchFamily="2" charset="2"/>
              </a:rPr>
              <a:t> </a:t>
            </a:r>
            <a:r>
              <a:rPr lang="de-DE" sz="1600" dirty="0" err="1" smtClean="0">
                <a:sym typeface="Wingdings" panose="05000000000000000000" pitchFamily="2" charset="2"/>
              </a:rPr>
              <a:t>cross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section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measurements</a:t>
            </a:r>
            <a:endParaRPr lang="de-DE" sz="16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0" y="5661248"/>
            <a:ext cx="4118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hlinkClick r:id="rId2"/>
              </a:rPr>
              <a:t>H. Liskien, A. Paulsen Atomic Data Nuclear Data Tables 15 (1975) 57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268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de-DE" smtClean="0"/>
              <a:t>Energy range for neutron production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394" y="1196752"/>
            <a:ext cx="8229600" cy="4896544"/>
          </a:xfrm>
        </p:spPr>
        <p:txBody>
          <a:bodyPr/>
          <a:lstStyle/>
          <a:p>
            <a:r>
              <a:rPr lang="de-DE" sz="1800" dirty="0" smtClean="0"/>
              <a:t>„</a:t>
            </a:r>
            <a:r>
              <a:rPr lang="de-DE" sz="1800" dirty="0" err="1" smtClean="0"/>
              <a:t>Monoenergetic</a:t>
            </a:r>
            <a:r>
              <a:rPr lang="de-DE" sz="1800" dirty="0" smtClean="0"/>
              <a:t>“ </a:t>
            </a:r>
            <a:r>
              <a:rPr lang="de-DE" sz="1800" dirty="0" err="1" smtClean="0"/>
              <a:t>neutrons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reactions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only</a:t>
            </a:r>
            <a:r>
              <a:rPr lang="de-DE" sz="1800" dirty="0" smtClean="0"/>
              <a:t> </a:t>
            </a:r>
            <a:r>
              <a:rPr lang="de-DE" sz="1800" dirty="0" err="1" smtClean="0"/>
              <a:t>one</a:t>
            </a:r>
            <a:r>
              <a:rPr lang="de-DE" sz="1800" dirty="0" smtClean="0"/>
              <a:t> </a:t>
            </a:r>
            <a:r>
              <a:rPr lang="de-DE" sz="1800" dirty="0" err="1" smtClean="0"/>
              <a:t>neutron</a:t>
            </a:r>
            <a:r>
              <a:rPr lang="de-DE" sz="1800" dirty="0" smtClean="0"/>
              <a:t> </a:t>
            </a:r>
            <a:r>
              <a:rPr lang="de-DE" sz="1800" dirty="0" err="1" smtClean="0"/>
              <a:t>group</a:t>
            </a:r>
            <a:endParaRPr lang="de-DE" sz="1800" dirty="0" smtClean="0"/>
          </a:p>
          <a:p>
            <a:r>
              <a:rPr lang="de-DE" sz="1800" dirty="0" smtClean="0"/>
              <a:t>„Quasi-</a:t>
            </a:r>
            <a:r>
              <a:rPr lang="de-DE" sz="1800" dirty="0" err="1" smtClean="0"/>
              <a:t>monoenergetic</a:t>
            </a:r>
            <a:r>
              <a:rPr lang="de-DE" sz="1800" dirty="0" smtClean="0"/>
              <a:t>“ </a:t>
            </a:r>
            <a:r>
              <a:rPr lang="de-DE" sz="1800" dirty="0" err="1" smtClean="0"/>
              <a:t>neutrons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reactions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a </a:t>
            </a:r>
            <a:r>
              <a:rPr lang="de-DE" sz="1800" dirty="0" err="1" smtClean="0"/>
              <a:t>second</a:t>
            </a:r>
            <a:r>
              <a:rPr lang="de-DE" sz="1800" dirty="0" smtClean="0"/>
              <a:t> </a:t>
            </a:r>
            <a:r>
              <a:rPr lang="de-DE" sz="1800" dirty="0" err="1" smtClean="0"/>
              <a:t>group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neutrons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reactions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excited</a:t>
            </a:r>
            <a:r>
              <a:rPr lang="de-DE" sz="1800" dirty="0" smtClean="0"/>
              <a:t> </a:t>
            </a:r>
            <a:r>
              <a:rPr lang="de-DE" sz="1800" dirty="0" err="1" smtClean="0"/>
              <a:t>states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recoil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/>
              <a:t>nuclear</a:t>
            </a:r>
            <a:r>
              <a:rPr lang="de-DE" sz="1800" dirty="0" smtClean="0"/>
              <a:t> break </a:t>
            </a:r>
            <a:r>
              <a:rPr lang="de-DE" sz="1800" dirty="0" err="1" smtClean="0"/>
              <a:t>up</a:t>
            </a:r>
            <a:endParaRPr lang="de-DE" sz="1800" dirty="0" smtClean="0"/>
          </a:p>
          <a:p>
            <a:r>
              <a:rPr lang="de-DE" sz="1800" dirty="0" err="1" smtClean="0"/>
              <a:t>Example</a:t>
            </a:r>
            <a:r>
              <a:rPr lang="de-DE" sz="1800" dirty="0" smtClean="0"/>
              <a:t>: </a:t>
            </a:r>
            <a:r>
              <a:rPr lang="de-DE" sz="1800" baseline="30000" dirty="0" smtClean="0"/>
              <a:t>7</a:t>
            </a:r>
            <a:r>
              <a:rPr lang="de-DE" sz="1800" dirty="0" smtClean="0"/>
              <a:t>Li(</a:t>
            </a:r>
            <a:r>
              <a:rPr lang="de-DE" sz="1800" dirty="0" err="1" smtClean="0"/>
              <a:t>p,n</a:t>
            </a:r>
            <a:r>
              <a:rPr lang="de-DE" sz="1800" dirty="0" smtClean="0"/>
              <a:t>)</a:t>
            </a:r>
            <a:r>
              <a:rPr lang="de-DE" sz="1800" baseline="30000" dirty="0" smtClean="0"/>
              <a:t>7</a:t>
            </a:r>
            <a:r>
              <a:rPr lang="de-DE" sz="1800" dirty="0" smtClean="0"/>
              <a:t>Be  </a:t>
            </a:r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r>
              <a:rPr lang="de-DE" sz="1200" dirty="0" err="1"/>
              <a:t>Energy</a:t>
            </a:r>
            <a:r>
              <a:rPr lang="de-DE" sz="1200" dirty="0"/>
              <a:t> </a:t>
            </a:r>
            <a:r>
              <a:rPr lang="de-DE" sz="1200" dirty="0" err="1"/>
              <a:t>levels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light </a:t>
            </a:r>
            <a:r>
              <a:rPr lang="de-DE" sz="1200" dirty="0" err="1"/>
              <a:t>nuclei</a:t>
            </a:r>
            <a:r>
              <a:rPr lang="de-DE" sz="1200" dirty="0"/>
              <a:t>, </a:t>
            </a:r>
            <a:r>
              <a:rPr lang="de-DE" sz="1200" dirty="0" err="1"/>
              <a:t>see</a:t>
            </a:r>
            <a:r>
              <a:rPr lang="de-DE" sz="1200" dirty="0"/>
              <a:t> </a:t>
            </a:r>
            <a:r>
              <a:rPr lang="de-DE" sz="1200" dirty="0">
                <a:hlinkClick r:id="rId2"/>
              </a:rPr>
              <a:t>http://</a:t>
            </a:r>
            <a:r>
              <a:rPr lang="de-DE" sz="1200" dirty="0" smtClean="0">
                <a:hlinkClick r:id="rId2"/>
              </a:rPr>
              <a:t>www.tunl.duke.edu/nucldata/index.shtml</a:t>
            </a:r>
            <a:endParaRPr lang="de-DE" sz="1200" dirty="0" smtClean="0"/>
          </a:p>
          <a:p>
            <a:endParaRPr lang="de-DE" sz="1800" dirty="0"/>
          </a:p>
          <a:p>
            <a:r>
              <a:rPr lang="de-DE" sz="1800" dirty="0" err="1" smtClean="0"/>
              <a:t>Monoenergetic</a:t>
            </a:r>
            <a:r>
              <a:rPr lang="de-DE" sz="1800" dirty="0" smtClean="0"/>
              <a:t> </a:t>
            </a:r>
            <a:r>
              <a:rPr lang="de-DE" sz="1800" dirty="0" err="1" smtClean="0"/>
              <a:t>neutrons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E</a:t>
            </a:r>
            <a:r>
              <a:rPr lang="de-DE" sz="1800" baseline="-25000" dirty="0" err="1" smtClean="0"/>
              <a:t>p</a:t>
            </a:r>
            <a:r>
              <a:rPr lang="de-DE" sz="1800" dirty="0" smtClean="0"/>
              <a:t>  =1.920 </a:t>
            </a:r>
            <a:r>
              <a:rPr lang="de-DE" sz="1800" dirty="0" err="1" smtClean="0"/>
              <a:t>MeV</a:t>
            </a:r>
            <a:r>
              <a:rPr lang="de-DE" sz="1800" dirty="0" smtClean="0"/>
              <a:t> – 2.371 </a:t>
            </a:r>
            <a:r>
              <a:rPr lang="de-DE" sz="1800" dirty="0" err="1" smtClean="0"/>
              <a:t>MeV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smtClean="0"/>
              <a:t>E</a:t>
            </a:r>
            <a:r>
              <a:rPr lang="de-DE" sz="1800" baseline="-25000" dirty="0" smtClean="0"/>
              <a:t>n</a:t>
            </a:r>
            <a:r>
              <a:rPr lang="de-DE" sz="1800" dirty="0" smtClean="0"/>
              <a:t> = 121 </a:t>
            </a:r>
            <a:r>
              <a:rPr lang="de-DE" sz="1800" dirty="0" err="1" smtClean="0"/>
              <a:t>keV</a:t>
            </a:r>
            <a:r>
              <a:rPr lang="de-DE" sz="1800" dirty="0" smtClean="0"/>
              <a:t> – 649 </a:t>
            </a:r>
            <a:r>
              <a:rPr lang="de-DE" sz="1800" dirty="0" err="1" smtClean="0"/>
              <a:t>keV</a:t>
            </a:r>
            <a:endParaRPr lang="en-US" sz="1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98668"/>
              </p:ext>
            </p:extLst>
          </p:nvPr>
        </p:nvGraphicFramePr>
        <p:xfrm>
          <a:off x="1043608" y="2636912"/>
          <a:ext cx="7643192" cy="228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592288"/>
                <a:gridCol w="1368152"/>
                <a:gridCol w="2314600"/>
              </a:tblGrid>
              <a:tr h="355064">
                <a:tc>
                  <a:txBody>
                    <a:bodyPr/>
                    <a:lstStyle/>
                    <a:p>
                      <a:r>
                        <a:rPr lang="de-DE" sz="1400" smtClean="0"/>
                        <a:t>Reaction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aseline="30000" smtClean="0"/>
                        <a:t>7</a:t>
                      </a:r>
                      <a:r>
                        <a:rPr lang="de-DE" sz="1400" smtClean="0"/>
                        <a:t>Be* Exc. Energy (MeV)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Q-value (MeV)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Threshold (MeV)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aseline="30000" smtClean="0"/>
                        <a:t>7</a:t>
                      </a:r>
                      <a:r>
                        <a:rPr lang="de-DE" sz="1400" smtClean="0"/>
                        <a:t>Li(p,n)</a:t>
                      </a:r>
                      <a:r>
                        <a:rPr lang="de-DE" sz="1400" baseline="30000" smtClean="0"/>
                        <a:t>7</a:t>
                      </a:r>
                      <a:r>
                        <a:rPr lang="de-DE" sz="1400" smtClean="0"/>
                        <a:t>Be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-1.644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1.881  </a:t>
                      </a:r>
                      <a:r>
                        <a:rPr lang="de-DE" sz="1400" baseline="0" smtClean="0"/>
                        <a:t> </a:t>
                      </a:r>
                      <a:r>
                        <a:rPr lang="de-DE" sz="1400" smtClean="0"/>
                        <a:t>forward</a:t>
                      </a:r>
                    </a:p>
                    <a:p>
                      <a:r>
                        <a:rPr lang="de-DE" sz="1400" smtClean="0"/>
                        <a:t>1.920</a:t>
                      </a:r>
                      <a:r>
                        <a:rPr lang="de-DE" sz="1400" baseline="0" smtClean="0"/>
                        <a:t>   backward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aseline="30000" smtClean="0"/>
                        <a:t>7</a:t>
                      </a:r>
                      <a:r>
                        <a:rPr lang="de-DE" sz="1400" smtClean="0"/>
                        <a:t>Li(p,n)</a:t>
                      </a:r>
                      <a:r>
                        <a:rPr lang="de-DE" sz="1400" baseline="30000" smtClean="0"/>
                        <a:t>7</a:t>
                      </a:r>
                      <a:r>
                        <a:rPr lang="de-DE" sz="1400" smtClean="0"/>
                        <a:t>Be*</a:t>
                      </a:r>
                      <a:endParaRPr lang="en-US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0.429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-2.073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2.371   forward</a:t>
                      </a:r>
                    </a:p>
                    <a:p>
                      <a:r>
                        <a:rPr lang="de-DE" sz="1400" smtClean="0"/>
                        <a:t>2.421</a:t>
                      </a:r>
                      <a:r>
                        <a:rPr lang="de-DE" sz="1400" baseline="0" smtClean="0"/>
                        <a:t>   backward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aseline="30000" smtClean="0"/>
                        <a:t>7</a:t>
                      </a:r>
                      <a:r>
                        <a:rPr lang="de-DE" sz="1400" smtClean="0"/>
                        <a:t>Li(p,n</a:t>
                      </a:r>
                      <a:r>
                        <a:rPr lang="de-DE" sz="1400" baseline="30000" smtClean="0"/>
                        <a:t>3</a:t>
                      </a:r>
                      <a:r>
                        <a:rPr lang="de-DE" sz="1400" smtClean="0"/>
                        <a:t>He)</a:t>
                      </a:r>
                      <a:r>
                        <a:rPr lang="de-DE" sz="1400" baseline="30000" smtClean="0"/>
                        <a:t>4</a:t>
                      </a:r>
                      <a:r>
                        <a:rPr lang="de-DE" sz="1400" baseline="0" smtClean="0"/>
                        <a:t>H</a:t>
                      </a:r>
                      <a:r>
                        <a:rPr lang="de-DE" sz="1400" smtClean="0"/>
                        <a:t>e</a:t>
                      </a:r>
                      <a:endParaRPr lang="en-US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break-up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-3.229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3.692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aseline="30000" smtClean="0"/>
                        <a:t>7</a:t>
                      </a:r>
                      <a:r>
                        <a:rPr lang="de-DE" sz="1400" smtClean="0"/>
                        <a:t>Li(p,n)</a:t>
                      </a:r>
                      <a:r>
                        <a:rPr lang="de-DE" sz="1400" baseline="30000" smtClean="0"/>
                        <a:t>7</a:t>
                      </a:r>
                      <a:r>
                        <a:rPr lang="de-DE" sz="1400" smtClean="0"/>
                        <a:t>Be**</a:t>
                      </a:r>
                      <a:endParaRPr lang="en-US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4.57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-6.214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-7.110</a:t>
                      </a:r>
                      <a:r>
                        <a:rPr lang="de-DE" sz="1400" baseline="0" smtClean="0"/>
                        <a:t> forward</a:t>
                      </a:r>
                    </a:p>
                    <a:p>
                      <a:r>
                        <a:rPr lang="de-DE" sz="1400" baseline="0" smtClean="0"/>
                        <a:t>-7.260 backward</a:t>
                      </a:r>
                      <a:endParaRPr lang="en-US" sz="1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de-DE" smtClean="0"/>
              <a:t>Neutron production in inverse kinematics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34232" y="980728"/>
                <a:ext cx="8229600" cy="4525963"/>
              </a:xfrm>
            </p:spPr>
            <p:txBody>
              <a:bodyPr/>
              <a:lstStyle/>
              <a:p>
                <a:r>
                  <a:rPr lang="de-DE" sz="1800" dirty="0" smtClean="0"/>
                  <a:t>light-</a:t>
                </a:r>
                <a:r>
                  <a:rPr lang="de-DE" sz="1800" dirty="0" err="1" smtClean="0"/>
                  <a:t>ion</a:t>
                </a:r>
                <a:r>
                  <a:rPr lang="de-DE" sz="1800" dirty="0" smtClean="0"/>
                  <a:t> beam </a:t>
                </a:r>
                <a:r>
                  <a:rPr lang="de-DE" sz="1800" dirty="0" err="1" smtClean="0"/>
                  <a:t>required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with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higher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energy</a:t>
                </a:r>
                <a:r>
                  <a:rPr lang="de-DE" sz="1800" dirty="0" smtClean="0"/>
                  <a:t> (beam </a:t>
                </a:r>
                <a:r>
                  <a:rPr lang="de-DE" sz="1800" dirty="0" err="1" smtClean="0"/>
                  <a:t>heating</a:t>
                </a:r>
                <a:r>
                  <a:rPr lang="de-DE" sz="1800" dirty="0" smtClean="0"/>
                  <a:t>) e.g. </a:t>
                </a:r>
                <a:r>
                  <a:rPr lang="de-DE" sz="1800" baseline="30000" dirty="0" smtClean="0"/>
                  <a:t>1</a:t>
                </a:r>
                <a:r>
                  <a:rPr lang="de-DE" sz="1800" dirty="0" smtClean="0"/>
                  <a:t>H(</a:t>
                </a:r>
                <a:r>
                  <a:rPr lang="de-DE" sz="1800" baseline="30000" dirty="0" smtClean="0"/>
                  <a:t>7</a:t>
                </a:r>
                <a:r>
                  <a:rPr lang="de-DE" sz="1800" dirty="0" smtClean="0"/>
                  <a:t>Li,n)</a:t>
                </a:r>
                <a:r>
                  <a:rPr lang="de-DE" sz="1800" baseline="30000" dirty="0" smtClean="0"/>
                  <a:t>7</a:t>
                </a:r>
                <a:r>
                  <a:rPr lang="de-DE" sz="1800" dirty="0" smtClean="0"/>
                  <a:t>Be </a:t>
                </a:r>
                <a:br>
                  <a:rPr lang="de-DE" sz="1800" dirty="0" smtClean="0"/>
                </a:br>
                <a14:m>
                  <m:oMath xmlns:m="http://schemas.openxmlformats.org/officeDocument/2006/math">
                    <a:fld id="{558CA43E-F0F7-4D55-8596-052B24040174}" type="mathplaceholder">
                      <a:rPr lang="de-DE" sz="1800" i="1" smtClean="0">
                        <a:latin typeface="Cambria Math" panose="02040503050406030204" pitchFamily="18" charset="0"/>
                      </a:rPr>
                      <a:t>Geben Sie hier eine Formel ein.</a:t>
                    </a:fl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4232" y="980728"/>
                <a:ext cx="8229600" cy="4525963"/>
              </a:xfrm>
              <a:blipFill rotWithShape="0">
                <a:blip r:embed="rId2"/>
                <a:stretch>
                  <a:fillRect l="-444" t="-809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268760"/>
            <a:ext cx="6869459" cy="5544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3568" y="5805264"/>
            <a:ext cx="2981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hlinkClick r:id="rId4"/>
              </a:rPr>
              <a:t>M. </a:t>
            </a:r>
            <a:r>
              <a:rPr lang="de-DE" sz="1200" dirty="0" err="1" smtClean="0">
                <a:hlinkClick r:id="rId4"/>
              </a:rPr>
              <a:t>Lebois</a:t>
            </a:r>
            <a:r>
              <a:rPr lang="de-DE" sz="1200" dirty="0" smtClean="0">
                <a:hlinkClick r:id="rId4"/>
              </a:rPr>
              <a:t> et al. NIM A735(2014)145–151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6444209" y="2348880"/>
            <a:ext cx="2477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Kinematical</a:t>
            </a:r>
            <a:r>
              <a:rPr lang="de-DE" sz="1600" dirty="0"/>
              <a:t> </a:t>
            </a:r>
            <a:r>
              <a:rPr lang="de-DE" sz="1600" dirty="0" err="1" smtClean="0"/>
              <a:t>focussing</a:t>
            </a:r>
            <a:r>
              <a:rPr lang="de-DE" sz="1600" dirty="0" smtClean="0"/>
              <a:t> </a:t>
            </a:r>
            <a:r>
              <a:rPr lang="de-DE" sz="1600" dirty="0" err="1" smtClean="0"/>
              <a:t>increases</a:t>
            </a:r>
            <a:r>
              <a:rPr lang="de-DE" sz="1600" dirty="0"/>
              <a:t> </a:t>
            </a:r>
            <a:r>
              <a:rPr lang="de-DE" sz="1600" dirty="0" err="1" smtClean="0"/>
              <a:t>neutron</a:t>
            </a:r>
            <a:r>
              <a:rPr lang="de-DE" sz="1600" dirty="0" smtClean="0"/>
              <a:t> </a:t>
            </a:r>
            <a:r>
              <a:rPr lang="de-DE" sz="1600" dirty="0" err="1" smtClean="0"/>
              <a:t>intensity</a:t>
            </a:r>
            <a:r>
              <a:rPr lang="de-DE" sz="1600" dirty="0" smtClean="0"/>
              <a:t>  in a </a:t>
            </a:r>
            <a:r>
              <a:rPr lang="de-DE" sz="1600" dirty="0" err="1" smtClean="0"/>
              <a:t>forward</a:t>
            </a:r>
            <a:r>
              <a:rPr lang="de-DE" sz="1600" dirty="0" smtClean="0"/>
              <a:t> </a:t>
            </a:r>
            <a:r>
              <a:rPr lang="de-DE" sz="1600" dirty="0" err="1" smtClean="0"/>
              <a:t>cone</a:t>
            </a:r>
            <a:r>
              <a:rPr lang="de-DE" sz="1600" dirty="0" smtClean="0"/>
              <a:t>.</a:t>
            </a:r>
            <a:endParaRPr lang="de-DE" dirty="0"/>
          </a:p>
          <a:p>
            <a:r>
              <a:rPr lang="de-DE" sz="1600" dirty="0" err="1" smtClean="0"/>
              <a:t>Licorne</a:t>
            </a:r>
            <a:r>
              <a:rPr lang="de-DE" sz="1600" dirty="0" smtClean="0"/>
              <a:t> Facility at IPNO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660232" y="3816335"/>
                <a:ext cx="16999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</a:rPr>
                      <m:t>=13.096 </m:t>
                    </m:r>
                  </m:oMath>
                </a14:m>
                <a:r>
                  <a:rPr lang="de-DE" dirty="0" smtClean="0"/>
                  <a:t>MeV</a:t>
                </a:r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816335"/>
                <a:ext cx="169995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5036" t="-28889" r="-7194" b="-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2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Kinematical</a:t>
            </a:r>
            <a:r>
              <a:rPr lang="de-DE" dirty="0" smtClean="0"/>
              <a:t> </a:t>
            </a:r>
            <a:r>
              <a:rPr lang="de-DE" dirty="0" err="1" smtClean="0"/>
              <a:t>focussing</a:t>
            </a:r>
            <a:r>
              <a:rPr lang="de-DE" dirty="0" smtClean="0"/>
              <a:t>  </a:t>
            </a:r>
            <a:r>
              <a:rPr lang="de-DE" baseline="30000" dirty="0" smtClean="0"/>
              <a:t>1</a:t>
            </a:r>
            <a:r>
              <a:rPr lang="de-DE" dirty="0" smtClean="0"/>
              <a:t>H(</a:t>
            </a:r>
            <a:r>
              <a:rPr lang="de-DE" baseline="30000" dirty="0" smtClean="0"/>
              <a:t>7</a:t>
            </a:r>
            <a:r>
              <a:rPr lang="de-DE" dirty="0" smtClean="0"/>
              <a:t>Li,n)</a:t>
            </a:r>
            <a:r>
              <a:rPr lang="de-DE" baseline="30000" dirty="0" smtClean="0"/>
              <a:t>7</a:t>
            </a:r>
            <a:r>
              <a:rPr lang="de-DE" dirty="0" smtClean="0"/>
              <a:t>Be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5485"/>
            <a:ext cx="4320000" cy="3791017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5485"/>
            <a:ext cx="4320000" cy="379534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27584" y="4441836"/>
            <a:ext cx="2736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neutron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endParaRPr lang="de-DE" dirty="0" smtClean="0"/>
          </a:p>
          <a:p>
            <a:r>
              <a:rPr lang="de-DE" dirty="0" smtClean="0"/>
              <a:t>Strong </a:t>
            </a:r>
            <a:r>
              <a:rPr lang="de-DE" dirty="0" err="1" smtClean="0"/>
              <a:t>forward</a:t>
            </a:r>
            <a:r>
              <a:rPr lang="de-DE" dirty="0" smtClean="0"/>
              <a:t> </a:t>
            </a:r>
            <a:r>
              <a:rPr lang="de-DE" dirty="0" err="1" smtClean="0"/>
              <a:t>focussing</a:t>
            </a:r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laboratory</a:t>
            </a: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206376" y="4541018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Kinematical</a:t>
            </a:r>
            <a:r>
              <a:rPr lang="de-DE" dirty="0" smtClean="0"/>
              <a:t> </a:t>
            </a:r>
            <a:r>
              <a:rPr lang="de-DE" dirty="0" err="1" smtClean="0"/>
              <a:t>focussing</a:t>
            </a:r>
            <a:r>
              <a:rPr lang="de-DE" dirty="0" smtClean="0"/>
              <a:t> </a:t>
            </a:r>
          </a:p>
          <a:p>
            <a:r>
              <a:rPr lang="de-DE" dirty="0" smtClean="0"/>
              <a:t>Strong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reaction</a:t>
            </a:r>
            <a:r>
              <a:rPr lang="de-DE" dirty="0" smtClean="0"/>
              <a:t> </a:t>
            </a:r>
            <a:r>
              <a:rPr lang="de-DE" dirty="0" err="1" smtClean="0"/>
              <a:t>threshold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814631" y="3595322"/>
            <a:ext cx="1398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/>
              <a:t>E(</a:t>
            </a:r>
            <a:r>
              <a:rPr lang="de-DE" sz="1200" baseline="30000" smtClean="0"/>
              <a:t>7</a:t>
            </a:r>
            <a:r>
              <a:rPr lang="de-DE" sz="1200" smtClean="0"/>
              <a:t>Li)=13.15 MeV</a:t>
            </a:r>
            <a:endParaRPr lang="en-US" sz="1200"/>
          </a:p>
        </p:txBody>
      </p:sp>
      <p:sp>
        <p:nvSpPr>
          <p:cNvPr id="10" name="Textfeld 9"/>
          <p:cNvSpPr txBox="1"/>
          <p:nvPr/>
        </p:nvSpPr>
        <p:spPr>
          <a:xfrm>
            <a:off x="2229809" y="329199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/>
              <a:t>13.25</a:t>
            </a:r>
            <a:endParaRPr lang="en-US" sz="1200"/>
          </a:p>
        </p:txBody>
      </p:sp>
      <p:sp>
        <p:nvSpPr>
          <p:cNvPr id="11" name="Textfeld 10"/>
          <p:cNvSpPr txBox="1"/>
          <p:nvPr/>
        </p:nvSpPr>
        <p:spPr>
          <a:xfrm>
            <a:off x="2306425" y="301358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/>
              <a:t>13.50</a:t>
            </a:r>
            <a:endParaRPr lang="en-US" sz="1200"/>
          </a:p>
        </p:txBody>
      </p:sp>
      <p:sp>
        <p:nvSpPr>
          <p:cNvPr id="12" name="Textfeld 11"/>
          <p:cNvSpPr txBox="1"/>
          <p:nvPr/>
        </p:nvSpPr>
        <p:spPr>
          <a:xfrm>
            <a:off x="2339752" y="2652737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/>
              <a:t>14.0</a:t>
            </a:r>
            <a:endParaRPr lang="en-US" sz="1200"/>
          </a:p>
        </p:txBody>
      </p:sp>
      <p:sp>
        <p:nvSpPr>
          <p:cNvPr id="13" name="Textfeld 12"/>
          <p:cNvSpPr txBox="1"/>
          <p:nvPr/>
        </p:nvSpPr>
        <p:spPr>
          <a:xfrm>
            <a:off x="2425635" y="2333815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/>
              <a:t>14.5</a:t>
            </a:r>
            <a:endParaRPr lang="en-US" sz="1200"/>
          </a:p>
        </p:txBody>
      </p:sp>
      <p:sp>
        <p:nvSpPr>
          <p:cNvPr id="14" name="Textfeld 13"/>
          <p:cNvSpPr txBox="1"/>
          <p:nvPr/>
        </p:nvSpPr>
        <p:spPr>
          <a:xfrm>
            <a:off x="2513701" y="2079238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/>
              <a:t>15.0</a:t>
            </a:r>
            <a:endParaRPr lang="en-US" sz="1200"/>
          </a:p>
        </p:txBody>
      </p:sp>
      <p:sp>
        <p:nvSpPr>
          <p:cNvPr id="15" name="Textfeld 14"/>
          <p:cNvSpPr txBox="1"/>
          <p:nvPr/>
        </p:nvSpPr>
        <p:spPr>
          <a:xfrm>
            <a:off x="2556181" y="1882567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/>
              <a:t>15.5</a:t>
            </a:r>
            <a:endParaRPr lang="en-US" sz="1200"/>
          </a:p>
        </p:txBody>
      </p:sp>
      <p:sp>
        <p:nvSpPr>
          <p:cNvPr id="16" name="Textfeld 15"/>
          <p:cNvSpPr txBox="1"/>
          <p:nvPr/>
        </p:nvSpPr>
        <p:spPr>
          <a:xfrm>
            <a:off x="2598661" y="1697324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/>
              <a:t>16.0</a:t>
            </a:r>
            <a:endParaRPr lang="en-US" sz="1200"/>
          </a:p>
        </p:txBody>
      </p:sp>
      <p:sp>
        <p:nvSpPr>
          <p:cNvPr id="17" name="Textfeld 16"/>
          <p:cNvSpPr txBox="1"/>
          <p:nvPr/>
        </p:nvSpPr>
        <p:spPr>
          <a:xfrm>
            <a:off x="2632797" y="1547396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/>
              <a:t>16.5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404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549275"/>
            <a:ext cx="8710613" cy="649288"/>
          </a:xfrm>
        </p:spPr>
        <p:txBody>
          <a:bodyPr/>
          <a:lstStyle/>
          <a:p>
            <a:pPr eaLnBrk="1" hangingPunct="1"/>
            <a:r>
              <a:rPr lang="de-DE" smtClean="0"/>
              <a:t>curriculum vitae  Arnd Rudolf Junghans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4925"/>
            <a:ext cx="8694738" cy="4248150"/>
          </a:xfrm>
        </p:spPr>
        <p:txBody>
          <a:bodyPr/>
          <a:lstStyle/>
          <a:p>
            <a:pPr eaLnBrk="1" hangingPunct="1"/>
            <a:r>
              <a:rPr lang="de-DE" sz="1800" dirty="0" smtClean="0"/>
              <a:t>1987-1994 Student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Physics</a:t>
            </a:r>
            <a:r>
              <a:rPr lang="de-DE" sz="1800" dirty="0" smtClean="0"/>
              <a:t> at   Technische Hochschule Darmstadt</a:t>
            </a:r>
            <a:br>
              <a:rPr lang="de-DE" sz="1800" dirty="0" smtClean="0"/>
            </a:br>
            <a:r>
              <a:rPr lang="de-DE" sz="1800" dirty="0" err="1" smtClean="0"/>
              <a:t>Diploma</a:t>
            </a:r>
            <a:r>
              <a:rPr lang="de-DE" sz="1800" dirty="0" smtClean="0"/>
              <a:t> </a:t>
            </a:r>
            <a:r>
              <a:rPr lang="de-DE" sz="1800" dirty="0" err="1" smtClean="0"/>
              <a:t>thesis</a:t>
            </a:r>
            <a:r>
              <a:rPr lang="de-DE" sz="1800" dirty="0" smtClean="0"/>
              <a:t> „</a:t>
            </a:r>
            <a:r>
              <a:rPr lang="de-DE" sz="1800" dirty="0" err="1" smtClean="0"/>
              <a:t>Influence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fission</a:t>
            </a:r>
            <a:r>
              <a:rPr lang="de-DE" sz="1800" dirty="0" smtClean="0"/>
              <a:t> on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fragmentation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relativistic</a:t>
            </a:r>
            <a:r>
              <a:rPr lang="de-DE" sz="1800" dirty="0" smtClean="0"/>
              <a:t> </a:t>
            </a:r>
            <a:r>
              <a:rPr lang="de-DE" sz="1800" dirty="0" err="1" smtClean="0"/>
              <a:t>projectiles</a:t>
            </a:r>
            <a:r>
              <a:rPr lang="de-DE" sz="1800" dirty="0" smtClean="0"/>
              <a:t> in </a:t>
            </a:r>
            <a:r>
              <a:rPr lang="de-DE" sz="1800" dirty="0" err="1" smtClean="0"/>
              <a:t>peripheral</a:t>
            </a:r>
            <a:r>
              <a:rPr lang="de-DE" sz="1800" dirty="0" smtClean="0"/>
              <a:t> </a:t>
            </a:r>
            <a:r>
              <a:rPr lang="de-DE" sz="1800" dirty="0" err="1" smtClean="0"/>
              <a:t>collisions</a:t>
            </a:r>
            <a:r>
              <a:rPr lang="de-DE" sz="1800" dirty="0" smtClean="0"/>
              <a:t>“  </a:t>
            </a:r>
          </a:p>
          <a:p>
            <a:pPr eaLnBrk="1" hangingPunct="1"/>
            <a:r>
              <a:rPr lang="de-DE" sz="1800" dirty="0" smtClean="0"/>
              <a:t>1994-1997 </a:t>
            </a:r>
            <a:r>
              <a:rPr lang="de-DE" sz="1800" dirty="0" err="1" smtClean="0"/>
              <a:t>PhD</a:t>
            </a:r>
            <a:r>
              <a:rPr lang="de-DE" sz="1800" dirty="0" smtClean="0"/>
              <a:t> Student  Technische Universität Darmstadt</a:t>
            </a:r>
            <a:br>
              <a:rPr lang="de-DE" sz="1800" dirty="0" smtClean="0"/>
            </a:br>
            <a:r>
              <a:rPr lang="de-DE" sz="1800" dirty="0" smtClean="0"/>
              <a:t>Dissertation „Investigation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collectivity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nuclear</a:t>
            </a:r>
            <a:r>
              <a:rPr lang="de-DE" sz="1800" dirty="0" smtClean="0"/>
              <a:t> </a:t>
            </a:r>
            <a:r>
              <a:rPr lang="de-DE" sz="1800" dirty="0" err="1" smtClean="0"/>
              <a:t>excitations</a:t>
            </a:r>
            <a:r>
              <a:rPr lang="de-DE" sz="1800" dirty="0" smtClean="0"/>
              <a:t>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fragmentation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relativistic</a:t>
            </a:r>
            <a:r>
              <a:rPr lang="de-DE" sz="1800" dirty="0" smtClean="0"/>
              <a:t> </a:t>
            </a:r>
            <a:r>
              <a:rPr lang="de-DE" sz="1800" dirty="0" err="1" smtClean="0"/>
              <a:t>uranium</a:t>
            </a:r>
            <a:r>
              <a:rPr lang="de-DE" sz="1800" dirty="0" smtClean="0"/>
              <a:t> </a:t>
            </a:r>
            <a:r>
              <a:rPr lang="de-DE" sz="1800" dirty="0" err="1" smtClean="0"/>
              <a:t>projectiles</a:t>
            </a:r>
            <a:r>
              <a:rPr lang="de-DE" sz="1800" dirty="0" smtClean="0"/>
              <a:t>“ </a:t>
            </a:r>
          </a:p>
          <a:p>
            <a:pPr eaLnBrk="1" hangingPunct="1"/>
            <a:r>
              <a:rPr lang="de-DE" sz="1800" dirty="0" smtClean="0"/>
              <a:t>1998 </a:t>
            </a:r>
            <a:r>
              <a:rPr lang="de-DE" sz="1800" dirty="0" err="1" smtClean="0"/>
              <a:t>Postdoc</a:t>
            </a:r>
            <a:r>
              <a:rPr lang="de-DE" sz="1800" dirty="0" smtClean="0"/>
              <a:t> GSI Darmstadt  „Studies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production</a:t>
            </a:r>
            <a:r>
              <a:rPr lang="de-DE" sz="1800" dirty="0" smtClean="0"/>
              <a:t> </a:t>
            </a:r>
            <a:r>
              <a:rPr lang="de-DE" sz="1800" dirty="0" err="1" smtClean="0"/>
              <a:t>methods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exotic</a:t>
            </a:r>
            <a:r>
              <a:rPr lang="de-DE" sz="1800" dirty="0" smtClean="0"/>
              <a:t> </a:t>
            </a:r>
            <a:r>
              <a:rPr lang="de-DE" sz="1800" dirty="0" err="1" smtClean="0"/>
              <a:t>nuclei</a:t>
            </a:r>
            <a:r>
              <a:rPr lang="de-DE" sz="1800" dirty="0" smtClean="0"/>
              <a:t>“</a:t>
            </a:r>
          </a:p>
          <a:p>
            <a:pPr eaLnBrk="1" hangingPunct="1"/>
            <a:r>
              <a:rPr lang="de-DE" sz="1800" dirty="0" smtClean="0"/>
              <a:t>1999-2002 </a:t>
            </a:r>
            <a:r>
              <a:rPr lang="de-DE" sz="1800" dirty="0" err="1" smtClean="0"/>
              <a:t>Postdoc</a:t>
            </a:r>
            <a:r>
              <a:rPr lang="de-DE" sz="1800" dirty="0" smtClean="0"/>
              <a:t> + Research </a:t>
            </a:r>
            <a:r>
              <a:rPr lang="de-DE" sz="1800" dirty="0" err="1" smtClean="0"/>
              <a:t>Assistant</a:t>
            </a:r>
            <a:r>
              <a:rPr lang="de-DE" sz="1800" dirty="0" smtClean="0"/>
              <a:t> Professor, CENPA, University </a:t>
            </a:r>
            <a:r>
              <a:rPr lang="de-DE" sz="1800" dirty="0" err="1" smtClean="0"/>
              <a:t>of</a:t>
            </a:r>
            <a:r>
              <a:rPr lang="de-DE" sz="1800" dirty="0" smtClean="0"/>
              <a:t> Washington, Seattle: </a:t>
            </a:r>
            <a:r>
              <a:rPr lang="de-DE" sz="1800" baseline="30000" dirty="0" smtClean="0"/>
              <a:t>7</a:t>
            </a:r>
            <a:r>
              <a:rPr lang="de-DE" sz="1800" dirty="0" smtClean="0"/>
              <a:t>Be(p,</a:t>
            </a:r>
            <a:r>
              <a:rPr lang="de-DE" sz="1800" dirty="0" smtClean="0">
                <a:sym typeface="Symbol" pitchFamily="18" charset="2"/>
              </a:rPr>
              <a:t>)</a:t>
            </a:r>
            <a:r>
              <a:rPr lang="de-DE" sz="1800" baseline="30000" dirty="0" smtClean="0">
                <a:sym typeface="Symbol" pitchFamily="18" charset="2"/>
              </a:rPr>
              <a:t>8</a:t>
            </a:r>
            <a:r>
              <a:rPr lang="de-DE" sz="1800" dirty="0" smtClean="0">
                <a:sym typeface="Symbol" pitchFamily="18" charset="2"/>
              </a:rPr>
              <a:t>B S-</a:t>
            </a:r>
            <a:r>
              <a:rPr lang="de-DE" sz="1800" dirty="0" err="1" smtClean="0">
                <a:sym typeface="Symbol" pitchFamily="18" charset="2"/>
              </a:rPr>
              <a:t>factor</a:t>
            </a:r>
            <a:r>
              <a:rPr lang="de-DE" sz="1800" dirty="0" smtClean="0">
                <a:sym typeface="Symbol" pitchFamily="18" charset="2"/>
              </a:rPr>
              <a:t> </a:t>
            </a:r>
            <a:r>
              <a:rPr lang="de-DE" sz="1800" dirty="0" err="1" smtClean="0">
                <a:sym typeface="Symbol" pitchFamily="18" charset="2"/>
              </a:rPr>
              <a:t>measurements</a:t>
            </a:r>
            <a:r>
              <a:rPr lang="de-DE" sz="1800" dirty="0" smtClean="0">
                <a:sym typeface="Symbol" pitchFamily="18" charset="2"/>
              </a:rPr>
              <a:t> -&gt; Solar </a:t>
            </a:r>
            <a:r>
              <a:rPr lang="de-DE" sz="1800" dirty="0" err="1" smtClean="0">
                <a:sym typeface="Symbol" pitchFamily="18" charset="2"/>
              </a:rPr>
              <a:t>neutrino</a:t>
            </a:r>
            <a:r>
              <a:rPr lang="de-DE" sz="1800" dirty="0" smtClean="0">
                <a:sym typeface="Symbol" pitchFamily="18" charset="2"/>
              </a:rPr>
              <a:t> </a:t>
            </a:r>
            <a:r>
              <a:rPr lang="de-DE" sz="1800" dirty="0" err="1" smtClean="0">
                <a:sym typeface="Symbol" pitchFamily="18" charset="2"/>
              </a:rPr>
              <a:t>problem</a:t>
            </a:r>
            <a:endParaRPr lang="de-DE" sz="1800" dirty="0" smtClean="0">
              <a:sym typeface="Symbol" pitchFamily="18" charset="2"/>
            </a:endParaRPr>
          </a:p>
          <a:p>
            <a:pPr eaLnBrk="1" hangingPunct="1"/>
            <a:r>
              <a:rPr lang="de-DE" sz="1800" dirty="0" err="1" smtClean="0">
                <a:sym typeface="Symbol" pitchFamily="18" charset="2"/>
              </a:rPr>
              <a:t>since</a:t>
            </a:r>
            <a:r>
              <a:rPr lang="de-DE" sz="1800" dirty="0" smtClean="0">
                <a:sym typeface="Symbol" pitchFamily="18" charset="2"/>
              </a:rPr>
              <a:t> 2003 Scientific </a:t>
            </a:r>
            <a:r>
              <a:rPr lang="de-DE" sz="1800" dirty="0" err="1" smtClean="0">
                <a:sym typeface="Symbol" pitchFamily="18" charset="2"/>
              </a:rPr>
              <a:t>Staff</a:t>
            </a:r>
            <a:r>
              <a:rPr lang="de-DE" sz="1800" dirty="0" smtClean="0">
                <a:sym typeface="Symbol" pitchFamily="18" charset="2"/>
              </a:rPr>
              <a:t> at </a:t>
            </a:r>
            <a:r>
              <a:rPr lang="de-DE" sz="1800" dirty="0" smtClean="0">
                <a:sym typeface="Symbol" pitchFamily="18" charset="2"/>
              </a:rPr>
              <a:t> Helmholtz-Zentrum </a:t>
            </a:r>
            <a:r>
              <a:rPr lang="de-DE" sz="1800" dirty="0" smtClean="0">
                <a:sym typeface="Symbol" pitchFamily="18" charset="2"/>
              </a:rPr>
              <a:t>Dresden-</a:t>
            </a:r>
            <a:r>
              <a:rPr lang="de-DE" sz="1800" dirty="0" err="1" smtClean="0">
                <a:sym typeface="Symbol" pitchFamily="18" charset="2"/>
              </a:rPr>
              <a:t>Rossendorf</a:t>
            </a:r>
            <a:r>
              <a:rPr lang="de-DE" sz="1800" dirty="0" smtClean="0">
                <a:sym typeface="Symbol" pitchFamily="18" charset="2"/>
              </a:rPr>
              <a:t> </a:t>
            </a:r>
            <a:br>
              <a:rPr lang="de-DE" sz="1800" dirty="0" smtClean="0">
                <a:sym typeface="Symbol" pitchFamily="18" charset="2"/>
              </a:rPr>
            </a:br>
            <a:r>
              <a:rPr lang="de-DE" sz="1800" dirty="0" smtClean="0">
                <a:sym typeface="Symbol" pitchFamily="18" charset="2"/>
              </a:rPr>
              <a:t>Group </a:t>
            </a:r>
            <a:r>
              <a:rPr lang="de-DE" sz="1800" dirty="0" err="1" smtClean="0">
                <a:sym typeface="Symbol" pitchFamily="18" charset="2"/>
              </a:rPr>
              <a:t>leader</a:t>
            </a:r>
            <a:r>
              <a:rPr lang="de-DE" sz="1800" dirty="0" smtClean="0">
                <a:sym typeface="Symbol" pitchFamily="18" charset="2"/>
              </a:rPr>
              <a:t>  „</a:t>
            </a:r>
            <a:r>
              <a:rPr lang="de-DE" sz="1800" dirty="0" err="1" smtClean="0">
                <a:sym typeface="Symbol" pitchFamily="18" charset="2"/>
              </a:rPr>
              <a:t>Physics</a:t>
            </a:r>
            <a:r>
              <a:rPr lang="de-DE" sz="1800" dirty="0" smtClean="0">
                <a:sym typeface="Symbol" pitchFamily="18" charset="2"/>
              </a:rPr>
              <a:t> </a:t>
            </a:r>
            <a:r>
              <a:rPr lang="de-DE" sz="1800" dirty="0" err="1" smtClean="0">
                <a:sym typeface="Symbol" pitchFamily="18" charset="2"/>
              </a:rPr>
              <a:t>of</a:t>
            </a:r>
            <a:r>
              <a:rPr lang="de-DE" sz="1800" dirty="0" smtClean="0">
                <a:sym typeface="Symbol" pitchFamily="18" charset="2"/>
              </a:rPr>
              <a:t> Transmutation“ </a:t>
            </a:r>
            <a:br>
              <a:rPr lang="de-DE" sz="1800" dirty="0" smtClean="0">
                <a:sym typeface="Symbol" pitchFamily="18" charset="2"/>
              </a:rPr>
            </a:br>
            <a:r>
              <a:rPr lang="de-DE" sz="1800" dirty="0" smtClean="0">
                <a:sym typeface="Symbol" pitchFamily="18" charset="2"/>
              </a:rPr>
              <a:t>Development </a:t>
            </a:r>
            <a:r>
              <a:rPr lang="de-DE" sz="1800" dirty="0" err="1" smtClean="0">
                <a:sym typeface="Symbol" pitchFamily="18" charset="2"/>
              </a:rPr>
              <a:t>of</a:t>
            </a:r>
            <a:r>
              <a:rPr lang="de-DE" sz="1800" dirty="0" smtClean="0">
                <a:sym typeface="Symbol" pitchFamily="18" charset="2"/>
              </a:rPr>
              <a:t> a  </a:t>
            </a:r>
            <a:r>
              <a:rPr lang="de-DE" sz="1800" dirty="0" err="1" smtClean="0">
                <a:sym typeface="Symbol" pitchFamily="18" charset="2"/>
              </a:rPr>
              <a:t>photoneutron</a:t>
            </a:r>
            <a:r>
              <a:rPr lang="de-DE" sz="1800" dirty="0" smtClean="0">
                <a:sym typeface="Symbol" pitchFamily="18" charset="2"/>
              </a:rPr>
              <a:t> </a:t>
            </a:r>
            <a:r>
              <a:rPr lang="de-DE" sz="1800" dirty="0" err="1" smtClean="0">
                <a:sym typeface="Symbol" pitchFamily="18" charset="2"/>
              </a:rPr>
              <a:t>source</a:t>
            </a:r>
            <a:r>
              <a:rPr lang="de-DE" sz="1800" dirty="0" smtClean="0">
                <a:sym typeface="Symbol" pitchFamily="18" charset="2"/>
              </a:rPr>
              <a:t> at </a:t>
            </a:r>
            <a:r>
              <a:rPr lang="de-DE" sz="1800" dirty="0" err="1" smtClean="0">
                <a:sym typeface="Symbol" pitchFamily="18" charset="2"/>
              </a:rPr>
              <a:t>the</a:t>
            </a:r>
            <a:r>
              <a:rPr lang="de-DE" sz="1800" dirty="0" smtClean="0">
                <a:sym typeface="Symbol" pitchFamily="18" charset="2"/>
              </a:rPr>
              <a:t> </a:t>
            </a:r>
            <a:r>
              <a:rPr lang="de-DE" sz="1800" dirty="0" err="1" smtClean="0">
                <a:sym typeface="Symbol" pitchFamily="18" charset="2"/>
              </a:rPr>
              <a:t>superconducting</a:t>
            </a:r>
            <a:r>
              <a:rPr lang="de-DE" sz="1800" dirty="0" smtClean="0">
                <a:sym typeface="Symbol" pitchFamily="18" charset="2"/>
              </a:rPr>
              <a:t> </a:t>
            </a:r>
            <a:r>
              <a:rPr lang="de-DE" sz="1800" dirty="0" err="1" smtClean="0">
                <a:sym typeface="Symbol" pitchFamily="18" charset="2"/>
              </a:rPr>
              <a:t>electron</a:t>
            </a:r>
            <a:r>
              <a:rPr lang="de-DE" sz="1800" dirty="0" smtClean="0">
                <a:sym typeface="Symbol" pitchFamily="18" charset="2"/>
              </a:rPr>
              <a:t> </a:t>
            </a:r>
            <a:r>
              <a:rPr lang="de-DE" sz="1800" dirty="0" err="1" smtClean="0">
                <a:sym typeface="Symbol" pitchFamily="18" charset="2"/>
              </a:rPr>
              <a:t>acelerator</a:t>
            </a:r>
            <a:r>
              <a:rPr lang="de-DE" sz="1800" dirty="0" smtClean="0">
                <a:sym typeface="Symbol" pitchFamily="18" charset="2"/>
              </a:rPr>
              <a:t> ELBE  </a:t>
            </a:r>
          </a:p>
        </p:txBody>
      </p:sp>
    </p:spTree>
    <p:extLst>
      <p:ext uri="{BB962C8B-B14F-4D97-AF65-F5344CB8AC3E}">
        <p14:creationId xmlns:p14="http://schemas.microsoft.com/office/powerpoint/2010/main" val="24789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de-DE" smtClean="0"/>
              <a:t>„Big Four“ reactions for neutron production</a:t>
            </a:r>
            <a:endParaRPr lang="en-US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7763"/>
              </p:ext>
            </p:extLst>
          </p:nvPr>
        </p:nvGraphicFramePr>
        <p:xfrm>
          <a:off x="611560" y="1196752"/>
          <a:ext cx="7560841" cy="131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277"/>
                <a:gridCol w="1323060"/>
                <a:gridCol w="1512168"/>
                <a:gridCol w="1512168"/>
                <a:gridCol w="1512168"/>
              </a:tblGrid>
              <a:tr h="65596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smtClean="0">
                          <a:solidFill>
                            <a:srgbClr val="0070C0"/>
                          </a:solidFill>
                        </a:rPr>
                        <a:t>D(d,n)</a:t>
                      </a:r>
                      <a:r>
                        <a:rPr lang="de-DE" sz="1800" baseline="30000" smtClean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de-DE" sz="1800" smtClean="0">
                          <a:solidFill>
                            <a:srgbClr val="0070C0"/>
                          </a:solidFill>
                        </a:rPr>
                        <a:t>He</a:t>
                      </a:r>
                      <a:endParaRPr lang="en-US" sz="1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smtClean="0">
                          <a:solidFill>
                            <a:srgbClr val="FF0000"/>
                          </a:solidFill>
                        </a:rPr>
                        <a:t>T(p,n)</a:t>
                      </a:r>
                      <a:r>
                        <a:rPr lang="de-DE" sz="1800" baseline="3000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de-DE" sz="1800" smtClean="0">
                          <a:solidFill>
                            <a:srgbClr val="FF0000"/>
                          </a:solidFill>
                        </a:rPr>
                        <a:t>He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smtClean="0">
                          <a:solidFill>
                            <a:srgbClr val="00B050"/>
                          </a:solidFill>
                        </a:rPr>
                        <a:t>T(d,n)</a:t>
                      </a:r>
                      <a:r>
                        <a:rPr lang="de-DE" sz="1800" baseline="30000" smtClean="0">
                          <a:solidFill>
                            <a:srgbClr val="00B050"/>
                          </a:solidFill>
                        </a:rPr>
                        <a:t>4</a:t>
                      </a:r>
                      <a:r>
                        <a:rPr lang="de-DE" sz="1800" smtClean="0">
                          <a:solidFill>
                            <a:srgbClr val="00B050"/>
                          </a:solidFill>
                        </a:rPr>
                        <a:t>He</a:t>
                      </a:r>
                      <a:endParaRPr lang="en-US" sz="18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aseline="3000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de-DE" sz="1800" smtClean="0">
                          <a:solidFill>
                            <a:schemeClr val="tx1"/>
                          </a:solidFill>
                        </a:rPr>
                        <a:t>Li(p,n)</a:t>
                      </a:r>
                      <a:r>
                        <a:rPr lang="de-DE" sz="1800" baseline="3000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de-DE" sz="180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5960">
                <a:tc>
                  <a:txBody>
                    <a:bodyPr/>
                    <a:lstStyle/>
                    <a:p>
                      <a:r>
                        <a:rPr lang="de-DE" sz="1800" smtClean="0"/>
                        <a:t>Q-value(MeV)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smtClean="0"/>
                        <a:t>3.2689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smtClean="0"/>
                        <a:t>-0.7638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smtClean="0"/>
                        <a:t>17.589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smtClean="0"/>
                        <a:t>-1.6442</a:t>
                      </a:r>
                      <a:endParaRPr lang="en-US" sz="18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5025068" cy="3672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868144" y="2924944"/>
                <a:ext cx="3456384" cy="2818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/>
                  <a:t>Neutron </a:t>
                </a:r>
                <a:r>
                  <a:rPr lang="de-DE" sz="1600" dirty="0" err="1" smtClean="0"/>
                  <a:t>emission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yield</a:t>
                </a:r>
                <a:r>
                  <a:rPr lang="de-DE" sz="1600" dirty="0" smtClean="0"/>
                  <a:t> at 0°</a:t>
                </a:r>
              </a:p>
              <a:p>
                <a:r>
                  <a:rPr lang="en-US" sz="1600" dirty="0" smtClean="0"/>
                  <a:t>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=1%</m:t>
                    </m:r>
                  </m:oMath>
                </a14:m>
                <a:r>
                  <a:rPr lang="en-US" sz="1600" dirty="0" smtClean="0"/>
                  <a:t>  </a:t>
                </a:r>
              </a:p>
              <a:p>
                <a:endParaRPr lang="de-DE" sz="1600" dirty="0"/>
              </a:p>
              <a:p>
                <a:r>
                  <a:rPr lang="de-DE" sz="1600" dirty="0" err="1"/>
                  <a:t>quasimonoenergetic</a:t>
                </a:r>
                <a:r>
                  <a:rPr lang="de-DE" sz="1600" dirty="0"/>
                  <a:t> </a:t>
                </a:r>
                <a:r>
                  <a:rPr lang="de-DE" sz="1600" dirty="0" err="1"/>
                  <a:t>range</a:t>
                </a:r>
                <a:r>
                  <a:rPr lang="de-DE" sz="1600" dirty="0"/>
                  <a:t> </a:t>
                </a:r>
                <a:br>
                  <a:rPr lang="de-DE" sz="1600" dirty="0"/>
                </a:br>
                <a:r>
                  <a:rPr lang="de-DE" sz="1600" dirty="0" err="1"/>
                  <a:t>indicated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by</a:t>
                </a:r>
                <a:r>
                  <a:rPr lang="de-DE" sz="1600" dirty="0"/>
                  <a:t> </a:t>
                </a:r>
                <a:r>
                  <a:rPr lang="de-DE" sz="1600" dirty="0" err="1"/>
                  <a:t>dashed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lines</a:t>
                </a:r>
                <a:endParaRPr lang="de-DE" sz="1600" dirty="0"/>
              </a:p>
              <a:p>
                <a:endParaRPr lang="de-DE" sz="1600" dirty="0" smtClean="0"/>
              </a:p>
              <a:p>
                <a:r>
                  <a:rPr lang="de-DE" sz="1600" dirty="0" err="1" smtClean="0"/>
                  <a:t>No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monoenergetic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neutrons</a:t>
                </a:r>
                <a:r>
                  <a:rPr lang="de-DE" sz="1600" dirty="0" smtClean="0"/>
                  <a:t> in </a:t>
                </a:r>
                <a:r>
                  <a:rPr lang="de-DE" sz="1600" dirty="0" err="1" smtClean="0"/>
                  <a:t>the</a:t>
                </a:r>
                <a:r>
                  <a:rPr lang="de-DE" sz="1600" dirty="0" smtClean="0"/>
                  <a:t> </a:t>
                </a:r>
              </a:p>
              <a:p>
                <a:r>
                  <a:rPr lang="de-DE" sz="1600" dirty="0" smtClean="0"/>
                  <a:t>Gap </a:t>
                </a:r>
                <a:r>
                  <a:rPr lang="de-DE" sz="1600" dirty="0" err="1" smtClean="0"/>
                  <a:t>between</a:t>
                </a:r>
                <a:r>
                  <a:rPr lang="de-DE" sz="1600" dirty="0" smtClean="0"/>
                  <a:t> 7.7 – 13.2 </a:t>
                </a:r>
                <a:r>
                  <a:rPr lang="de-DE" sz="1600" dirty="0" err="1" smtClean="0"/>
                  <a:t>MeV</a:t>
                </a:r>
                <a:endParaRPr lang="de-DE" sz="1600" dirty="0" smtClean="0"/>
              </a:p>
              <a:p>
                <a:endParaRPr lang="de-DE" sz="1600" dirty="0" smtClean="0"/>
              </a:p>
              <a:p>
                <a:r>
                  <a:rPr lang="de-DE" sz="1200" dirty="0" smtClean="0">
                    <a:hlinkClick r:id="rId3"/>
                  </a:rPr>
                  <a:t>R. Nolte, D.J. Thomas,</a:t>
                </a:r>
              </a:p>
              <a:p>
                <a:r>
                  <a:rPr lang="de-DE" sz="1200" dirty="0" err="1" smtClean="0">
                    <a:hlinkClick r:id="rId3"/>
                  </a:rPr>
                  <a:t>Metrologia</a:t>
                </a:r>
                <a:r>
                  <a:rPr lang="de-DE" sz="1200" dirty="0" smtClean="0">
                    <a:hlinkClick r:id="rId3"/>
                  </a:rPr>
                  <a:t> 48 (2011) S263</a:t>
                </a:r>
                <a:endParaRPr lang="de-DE" sz="12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924944"/>
                <a:ext cx="3456384" cy="2818528"/>
              </a:xfrm>
              <a:prstGeom prst="rect">
                <a:avLst/>
              </a:prstGeom>
              <a:blipFill rotWithShape="0">
                <a:blip r:embed="rId4"/>
                <a:stretch>
                  <a:fillRect l="-1058" t="-649" b="-6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6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37235"/>
            <a:ext cx="4032448" cy="579924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03643"/>
            <a:ext cx="8229600" cy="490245"/>
          </a:xfrm>
        </p:spPr>
        <p:txBody>
          <a:bodyPr/>
          <a:lstStyle/>
          <a:p>
            <a:r>
              <a:rPr lang="de-DE" smtClean="0"/>
              <a:t>Monoenergetic neutron </a:t>
            </a:r>
            <a:r>
              <a:rPr lang="de-DE"/>
              <a:t>reference fields</a:t>
            </a:r>
            <a:endParaRPr lang="en-US"/>
          </a:p>
        </p:txBody>
      </p:sp>
      <p:grpSp>
        <p:nvGrpSpPr>
          <p:cNvPr id="11" name="Gruppieren 10"/>
          <p:cNvGrpSpPr/>
          <p:nvPr/>
        </p:nvGrpSpPr>
        <p:grpSpPr>
          <a:xfrm>
            <a:off x="4283968" y="805012"/>
            <a:ext cx="1291625" cy="1232891"/>
            <a:chOff x="4294886" y="837149"/>
            <a:chExt cx="1291625" cy="1232891"/>
          </a:xfrm>
        </p:grpSpPr>
        <p:sp>
          <p:nvSpPr>
            <p:cNvPr id="5" name="Rechteck 4"/>
            <p:cNvSpPr/>
            <p:nvPr/>
          </p:nvSpPr>
          <p:spPr>
            <a:xfrm>
              <a:off x="4380732" y="1700708"/>
              <a:ext cx="12057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>
                  <a:solidFill>
                    <a:srgbClr val="0070C0"/>
                  </a:solidFill>
                </a:rPr>
                <a:t>D(d,n)</a:t>
              </a:r>
              <a:r>
                <a:rPr lang="de-DE" baseline="30000">
                  <a:solidFill>
                    <a:srgbClr val="0070C0"/>
                  </a:solidFill>
                </a:rPr>
                <a:t>3</a:t>
              </a:r>
              <a:r>
                <a:rPr lang="de-DE">
                  <a:solidFill>
                    <a:srgbClr val="0070C0"/>
                  </a:solidFill>
                </a:rPr>
                <a:t>He</a:t>
              </a: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4393557" y="1412855"/>
              <a:ext cx="11801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>
                  <a:solidFill>
                    <a:srgbClr val="FF0000"/>
                  </a:solidFill>
                </a:rPr>
                <a:t>T(p,n)</a:t>
              </a:r>
              <a:r>
                <a:rPr lang="de-DE" baseline="30000">
                  <a:solidFill>
                    <a:srgbClr val="FF0000"/>
                  </a:solidFill>
                </a:rPr>
                <a:t>3</a:t>
              </a:r>
              <a:r>
                <a:rPr lang="de-DE">
                  <a:solidFill>
                    <a:srgbClr val="FF0000"/>
                  </a:solidFill>
                </a:rPr>
                <a:t>He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4405493" y="837149"/>
              <a:ext cx="11801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>
                  <a:solidFill>
                    <a:srgbClr val="00B050"/>
                  </a:solidFill>
                </a:rPr>
                <a:t>T(d,n)</a:t>
              </a:r>
              <a:r>
                <a:rPr lang="de-DE" baseline="30000">
                  <a:solidFill>
                    <a:srgbClr val="00B050"/>
                  </a:solidFill>
                </a:rPr>
                <a:t>4</a:t>
              </a:r>
              <a:r>
                <a:rPr lang="de-DE">
                  <a:solidFill>
                    <a:srgbClr val="00B050"/>
                  </a:solidFill>
                </a:rPr>
                <a:t>He</a:t>
              </a: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4294886" y="1125002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aseline="30000"/>
                <a:t>7</a:t>
              </a:r>
              <a:r>
                <a:rPr lang="de-DE"/>
                <a:t>Li(p,n)</a:t>
              </a:r>
              <a:r>
                <a:rPr lang="de-DE" baseline="30000"/>
                <a:t>7</a:t>
              </a:r>
              <a:r>
                <a:rPr lang="de-DE"/>
                <a:t>Be</a:t>
              </a: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745385" y="805012"/>
                <a:ext cx="336311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/>
                  <a:t>r</a:t>
                </a:r>
                <a:r>
                  <a:rPr lang="de-DE" sz="1600" smtClean="0"/>
                  <a:t>elative Yield</a:t>
                </a:r>
              </a:p>
              <a:p>
                <a:r>
                  <a:rPr lang="de-DE" sz="1600" smtClean="0"/>
                  <a:t>Y(0°) calculated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keV</m:t>
                    </m:r>
                  </m:oMath>
                </a14:m>
                <a:endParaRPr lang="en-US" sz="1600" smtClean="0"/>
              </a:p>
              <a:p>
                <a:endParaRPr lang="de-DE" sz="1600"/>
              </a:p>
              <a:p>
                <a:r>
                  <a:rPr lang="de-DE" smtClean="0"/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385" y="805012"/>
                <a:ext cx="3363118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906" t="-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5757321" y="1413226"/>
            <a:ext cx="4464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/>
              <a:t>T(d,n)</a:t>
            </a:r>
            <a:r>
              <a:rPr lang="de-DE" sz="1600" baseline="30000" smtClean="0"/>
              <a:t>4</a:t>
            </a:r>
            <a:r>
              <a:rPr lang="de-DE" sz="1600" smtClean="0"/>
              <a:t>He:   </a:t>
            </a:r>
          </a:p>
          <a:p>
            <a:r>
              <a:rPr lang="de-DE" sz="1600" smtClean="0"/>
              <a:t>rather isotropic </a:t>
            </a:r>
          </a:p>
          <a:p>
            <a:endParaRPr lang="de-DE" sz="1600" smtClean="0"/>
          </a:p>
          <a:p>
            <a:r>
              <a:rPr lang="de-DE" sz="1600" baseline="30000" smtClean="0"/>
              <a:t>7</a:t>
            </a:r>
            <a:r>
              <a:rPr lang="de-DE" sz="1600" smtClean="0"/>
              <a:t>Li(p,n)</a:t>
            </a:r>
            <a:r>
              <a:rPr lang="de-DE" sz="1600" baseline="30000" smtClean="0"/>
              <a:t>7</a:t>
            </a:r>
            <a:r>
              <a:rPr lang="de-DE" sz="1600" smtClean="0"/>
              <a:t>Be: </a:t>
            </a:r>
          </a:p>
          <a:p>
            <a:r>
              <a:rPr lang="de-DE" sz="1600" smtClean="0"/>
              <a:t>production of  keV neutrons  at     	   backward angles (reduced yield)</a:t>
            </a:r>
            <a:endParaRPr lang="en-US" sz="1600"/>
          </a:p>
        </p:txBody>
      </p:sp>
      <p:sp>
        <p:nvSpPr>
          <p:cNvPr id="12" name="Textfeld 11"/>
          <p:cNvSpPr txBox="1"/>
          <p:nvPr/>
        </p:nvSpPr>
        <p:spPr>
          <a:xfrm>
            <a:off x="2411760" y="3429000"/>
            <a:ext cx="2117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n</a:t>
            </a:r>
            <a:r>
              <a:rPr lang="de-DE" sz="1200" smtClean="0"/>
              <a:t>eutron emission angle (lab)</a:t>
            </a:r>
            <a:endParaRPr lang="en-US" sz="1200"/>
          </a:p>
        </p:txBody>
      </p:sp>
      <p:sp>
        <p:nvSpPr>
          <p:cNvPr id="13" name="Textfeld 12"/>
          <p:cNvSpPr txBox="1"/>
          <p:nvPr/>
        </p:nvSpPr>
        <p:spPr>
          <a:xfrm>
            <a:off x="2369386" y="6266529"/>
            <a:ext cx="2117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n</a:t>
            </a:r>
            <a:r>
              <a:rPr lang="de-DE" sz="1200" smtClean="0"/>
              <a:t>eutron emission angle (lab)</a:t>
            </a:r>
            <a:endParaRPr lang="en-US" sz="1200"/>
          </a:p>
        </p:txBody>
      </p:sp>
      <p:sp>
        <p:nvSpPr>
          <p:cNvPr id="15" name="Rechteck 14"/>
          <p:cNvSpPr/>
          <p:nvPr/>
        </p:nvSpPr>
        <p:spPr>
          <a:xfrm>
            <a:off x="4394575" y="4729668"/>
            <a:ext cx="4713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smtClean="0"/>
              <a:t>Parameters of reference fields  </a:t>
            </a:r>
            <a:br>
              <a:rPr lang="de-DE" sz="1600" smtClean="0"/>
            </a:br>
            <a:r>
              <a:rPr lang="de-DE" sz="1600" smtClean="0"/>
              <a:t>(E</a:t>
            </a:r>
            <a:r>
              <a:rPr lang="de-DE" sz="1600" baseline="-25000" smtClean="0"/>
              <a:t>n</a:t>
            </a:r>
            <a:r>
              <a:rPr lang="de-DE" sz="1600" smtClean="0"/>
              <a:t>,Y, target, beam properties)</a:t>
            </a:r>
          </a:p>
          <a:p>
            <a:r>
              <a:rPr lang="de-DE" sz="1600"/>
              <a:t>s</a:t>
            </a:r>
            <a:r>
              <a:rPr lang="de-DE" sz="1600" smtClean="0"/>
              <a:t>ee table 2 of  </a:t>
            </a:r>
            <a:endParaRPr lang="de-DE" sz="1600" smtClean="0">
              <a:hlinkClick r:id="rId4"/>
            </a:endParaRPr>
          </a:p>
          <a:p>
            <a:r>
              <a:rPr lang="de-DE" sz="1600" smtClean="0">
                <a:hlinkClick r:id="rId4"/>
              </a:rPr>
              <a:t>R</a:t>
            </a:r>
            <a:r>
              <a:rPr lang="de-DE" sz="1600">
                <a:hlinkClick r:id="rId4"/>
              </a:rPr>
              <a:t>. Nolte, D.J. </a:t>
            </a:r>
            <a:r>
              <a:rPr lang="de-DE" sz="1600" smtClean="0">
                <a:hlinkClick r:id="rId4"/>
              </a:rPr>
              <a:t>Thomas, Metrologia </a:t>
            </a:r>
            <a:r>
              <a:rPr lang="de-DE" sz="1600">
                <a:hlinkClick r:id="rId4"/>
              </a:rPr>
              <a:t>48 (2011) S263</a:t>
            </a:r>
            <a:endParaRPr lang="de-DE" sz="1600"/>
          </a:p>
        </p:txBody>
      </p:sp>
      <p:sp>
        <p:nvSpPr>
          <p:cNvPr id="16" name="Textfeld 15"/>
          <p:cNvSpPr txBox="1"/>
          <p:nvPr/>
        </p:nvSpPr>
        <p:spPr>
          <a:xfrm>
            <a:off x="2843808" y="1136971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/>
              <a:t> E</a:t>
            </a:r>
            <a:r>
              <a:rPr lang="de-DE" sz="1200" baseline="-25000" smtClean="0"/>
              <a:t>n</a:t>
            </a:r>
            <a:r>
              <a:rPr lang="de-DE" sz="1200" smtClean="0"/>
              <a:t>(0°)=</a:t>
            </a:r>
            <a:endParaRPr lang="en-US" sz="1200"/>
          </a:p>
        </p:txBody>
      </p:sp>
      <p:sp>
        <p:nvSpPr>
          <p:cNvPr id="17" name="Textfeld 16"/>
          <p:cNvSpPr txBox="1"/>
          <p:nvPr/>
        </p:nvSpPr>
        <p:spPr>
          <a:xfrm>
            <a:off x="2771800" y="3828736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/>
              <a:t> E</a:t>
            </a:r>
            <a:r>
              <a:rPr lang="de-DE" sz="1200" baseline="-25000" smtClean="0"/>
              <a:t>n</a:t>
            </a:r>
            <a:r>
              <a:rPr lang="de-DE" sz="1200" smtClean="0"/>
              <a:t>(0°)=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89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de-DE" smtClean="0"/>
              <a:t>PTB neutron reference facility</a:t>
            </a:r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9" y="836712"/>
            <a:ext cx="7928064" cy="4464000"/>
          </a:xfrm>
        </p:spPr>
      </p:pic>
      <p:cxnSp>
        <p:nvCxnSpPr>
          <p:cNvPr id="6" name="Gerade Verbindung mit Pfeil 5"/>
          <p:cNvCxnSpPr/>
          <p:nvPr/>
        </p:nvCxnSpPr>
        <p:spPr bwMode="auto">
          <a:xfrm flipH="1" flipV="1">
            <a:off x="5004048" y="2420888"/>
            <a:ext cx="1656184" cy="936104"/>
          </a:xfrm>
          <a:prstGeom prst="straightConnector1">
            <a:avLst/>
          </a:prstGeom>
          <a:solidFill>
            <a:srgbClr val="003E89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feld 9"/>
          <p:cNvSpPr txBox="1"/>
          <p:nvPr/>
        </p:nvSpPr>
        <p:spPr>
          <a:xfrm>
            <a:off x="6579934" y="3132722"/>
            <a:ext cx="188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rgbClr val="FF0000"/>
                </a:solidFill>
              </a:rPr>
              <a:t>neutron producing </a:t>
            </a:r>
            <a:r>
              <a:rPr lang="en-US" sz="1200" smtClean="0">
                <a:solidFill>
                  <a:srgbClr val="FF0000"/>
                </a:solidFill>
              </a:rPr>
              <a:t>target</a:t>
            </a:r>
          </a:p>
          <a:p>
            <a:r>
              <a:rPr lang="de-DE" sz="1200" smtClean="0">
                <a:solidFill>
                  <a:srgbClr val="FF0000"/>
                </a:solidFill>
              </a:rPr>
              <a:t>Ti(T), </a:t>
            </a:r>
            <a:r>
              <a:rPr lang="de-DE" sz="1200" baseline="30000" smtClean="0">
                <a:solidFill>
                  <a:srgbClr val="FF0000"/>
                </a:solidFill>
              </a:rPr>
              <a:t>7</a:t>
            </a:r>
            <a:r>
              <a:rPr lang="de-DE" sz="1200" smtClean="0">
                <a:solidFill>
                  <a:srgbClr val="FF0000"/>
                </a:solidFill>
              </a:rPr>
              <a:t>Li, …</a:t>
            </a:r>
          </a:p>
          <a:p>
            <a:r>
              <a:rPr lang="de-DE" sz="1200">
                <a:solidFill>
                  <a:srgbClr val="FF0000"/>
                </a:solidFill>
              </a:rPr>
              <a:t>a</a:t>
            </a:r>
            <a:r>
              <a:rPr lang="de-DE" sz="1200" smtClean="0">
                <a:solidFill>
                  <a:srgbClr val="FF0000"/>
                </a:solidFill>
              </a:rPr>
              <a:t>ir cooled, rotating target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22672" y="5399608"/>
            <a:ext cx="6525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Neutron reference fields are produced in open geometry without collimation</a:t>
            </a:r>
          </a:p>
          <a:p>
            <a:r>
              <a:rPr lang="de-DE" sz="1400" smtClean="0"/>
              <a:t>Very low room return due to large free space  around source and detectors</a:t>
            </a:r>
          </a:p>
          <a:p>
            <a:r>
              <a:rPr lang="de-DE" sz="1400" smtClean="0"/>
              <a:t>Van der Graaff Ion accelerator for 1 – 4 MeV protons, deuterons </a:t>
            </a:r>
            <a:br>
              <a:rPr lang="de-DE" sz="1400" smtClean="0"/>
            </a:br>
            <a:r>
              <a:rPr lang="de-DE" sz="1400" smtClean="0"/>
              <a:t>with DC beam and pulsed beam</a:t>
            </a:r>
            <a:r>
              <a:rPr lang="en-US" sz="1400" smtClean="0"/>
              <a:t> </a:t>
            </a:r>
            <a:r>
              <a:rPr lang="de-DE" sz="1400" smtClean="0">
                <a:sym typeface="Symbol" panose="05050102010706020507" pitchFamily="18" charset="2"/>
              </a:rPr>
              <a:t>t = </a:t>
            </a:r>
            <a:r>
              <a:rPr lang="de-DE" sz="1400" smtClean="0"/>
              <a:t>1-2ns, </a:t>
            </a:r>
            <a:r>
              <a:rPr lang="de-DE" sz="1400" smtClean="0">
                <a:sym typeface="Symbol" panose="05050102010706020507" pitchFamily="18" charset="2"/>
              </a:rPr>
              <a:t>  </a:t>
            </a:r>
            <a:r>
              <a:rPr lang="de-DE" sz="1400" smtClean="0"/>
              <a:t>1 MHz</a:t>
            </a:r>
            <a:endParaRPr lang="en-US" sz="1400"/>
          </a:p>
        </p:txBody>
      </p:sp>
      <p:cxnSp>
        <p:nvCxnSpPr>
          <p:cNvPr id="12" name="Gerade Verbindung mit Pfeil 11"/>
          <p:cNvCxnSpPr/>
          <p:nvPr/>
        </p:nvCxnSpPr>
        <p:spPr bwMode="auto">
          <a:xfrm>
            <a:off x="2699792" y="1628800"/>
            <a:ext cx="1368152" cy="625264"/>
          </a:xfrm>
          <a:prstGeom prst="straightConnector1">
            <a:avLst/>
          </a:prstGeom>
          <a:solidFill>
            <a:srgbClr val="003E89"/>
          </a:solidFill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feld 14"/>
          <p:cNvSpPr txBox="1"/>
          <p:nvPr/>
        </p:nvSpPr>
        <p:spPr>
          <a:xfrm>
            <a:off x="971600" y="1212165"/>
            <a:ext cx="2779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rgbClr val="FFC000"/>
                </a:solidFill>
              </a:rPr>
              <a:t>Experiment: detector to be calibrated: </a:t>
            </a:r>
          </a:p>
          <a:p>
            <a:r>
              <a:rPr lang="de-DE" sz="1200" smtClean="0">
                <a:solidFill>
                  <a:srgbClr val="FFC000"/>
                </a:solidFill>
              </a:rPr>
              <a:t>T. Kögler fission chambers</a:t>
            </a:r>
          </a:p>
        </p:txBody>
      </p:sp>
    </p:spTree>
    <p:extLst>
      <p:ext uri="{BB962C8B-B14F-4D97-AF65-F5344CB8AC3E}">
        <p14:creationId xmlns:p14="http://schemas.microsoft.com/office/powerpoint/2010/main" val="6220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8" y="804908"/>
            <a:ext cx="8038110" cy="452596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de-DE" smtClean="0"/>
              <a:t>PTB neutron reference facility</a:t>
            </a:r>
            <a:endParaRPr lang="en-US"/>
          </a:p>
        </p:txBody>
      </p:sp>
      <p:cxnSp>
        <p:nvCxnSpPr>
          <p:cNvPr id="6" name="Gerade Verbindung mit Pfeil 5"/>
          <p:cNvCxnSpPr/>
          <p:nvPr/>
        </p:nvCxnSpPr>
        <p:spPr bwMode="auto">
          <a:xfrm flipH="1">
            <a:off x="4283968" y="1484784"/>
            <a:ext cx="504056" cy="792088"/>
          </a:xfrm>
          <a:prstGeom prst="straightConnector1">
            <a:avLst/>
          </a:prstGeom>
          <a:solidFill>
            <a:srgbClr val="003E89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feld 9"/>
          <p:cNvSpPr txBox="1"/>
          <p:nvPr/>
        </p:nvSpPr>
        <p:spPr>
          <a:xfrm>
            <a:off x="4355976" y="1139048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srgbClr val="FF0000"/>
                </a:solidFill>
              </a:rPr>
              <a:t>s</a:t>
            </a:r>
            <a:r>
              <a:rPr lang="de-DE" sz="1200" smtClean="0">
                <a:solidFill>
                  <a:srgbClr val="FF0000"/>
                </a:solidFill>
              </a:rPr>
              <a:t>hadow cone 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22672" y="5399608"/>
            <a:ext cx="6525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Characterisation of the neutron spectrum by using a pulsed beam and measurement of the neutron time-of-fligh</a:t>
            </a:r>
            <a:r>
              <a:rPr lang="en-US" sz="1400" smtClean="0"/>
              <a:t>t</a:t>
            </a:r>
          </a:p>
          <a:p>
            <a:r>
              <a:rPr lang="de-DE" sz="1400" smtClean="0"/>
              <a:t>Background of air-scattering and room-return neutrons from shadow cone measurement</a:t>
            </a:r>
          </a:p>
        </p:txBody>
      </p:sp>
      <p:cxnSp>
        <p:nvCxnSpPr>
          <p:cNvPr id="12" name="Gerade Verbindung mit Pfeil 11"/>
          <p:cNvCxnSpPr/>
          <p:nvPr/>
        </p:nvCxnSpPr>
        <p:spPr bwMode="auto">
          <a:xfrm>
            <a:off x="2426823" y="1439754"/>
            <a:ext cx="849033" cy="837118"/>
          </a:xfrm>
          <a:prstGeom prst="straightConnector1">
            <a:avLst/>
          </a:prstGeom>
          <a:solidFill>
            <a:srgbClr val="003E89"/>
          </a:solidFill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feld 12"/>
          <p:cNvSpPr txBox="1"/>
          <p:nvPr/>
        </p:nvSpPr>
        <p:spPr>
          <a:xfrm>
            <a:off x="698631" y="1023119"/>
            <a:ext cx="201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mtClean="0">
                <a:solidFill>
                  <a:srgbClr val="FFC000"/>
                </a:solidFill>
              </a:rPr>
              <a:t>Experiment: </a:t>
            </a:r>
            <a:br>
              <a:rPr lang="de-DE" sz="1200" smtClean="0">
                <a:solidFill>
                  <a:srgbClr val="FFC000"/>
                </a:solidFill>
              </a:rPr>
            </a:br>
            <a:r>
              <a:rPr lang="de-DE" sz="1200" smtClean="0">
                <a:solidFill>
                  <a:srgbClr val="FFC000"/>
                </a:solidFill>
              </a:rPr>
              <a:t>detector to be </a:t>
            </a:r>
          </a:p>
          <a:p>
            <a:r>
              <a:rPr lang="de-DE" sz="1200" smtClean="0">
                <a:solidFill>
                  <a:srgbClr val="FFC000"/>
                </a:solidFill>
              </a:rPr>
              <a:t>calibrated</a:t>
            </a:r>
          </a:p>
        </p:txBody>
      </p:sp>
      <p:cxnSp>
        <p:nvCxnSpPr>
          <p:cNvPr id="9" name="Gerade Verbindung mit Pfeil 8"/>
          <p:cNvCxnSpPr>
            <a:stCxn id="14" idx="1"/>
          </p:cNvCxnSpPr>
          <p:nvPr/>
        </p:nvCxnSpPr>
        <p:spPr bwMode="auto">
          <a:xfrm flipH="1">
            <a:off x="4868322" y="1161619"/>
            <a:ext cx="1564958" cy="1051491"/>
          </a:xfrm>
          <a:prstGeom prst="straightConnector1">
            <a:avLst/>
          </a:prstGeom>
          <a:solidFill>
            <a:srgbClr val="003E89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feld 13"/>
          <p:cNvSpPr txBox="1"/>
          <p:nvPr/>
        </p:nvSpPr>
        <p:spPr>
          <a:xfrm>
            <a:off x="6433280" y="838453"/>
            <a:ext cx="188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</a:rPr>
              <a:t>neutron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producing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target</a:t>
            </a:r>
          </a:p>
          <a:p>
            <a:r>
              <a:rPr lang="de-DE" sz="1200" dirty="0" err="1" smtClean="0">
                <a:solidFill>
                  <a:srgbClr val="FF0000"/>
                </a:solidFill>
              </a:rPr>
              <a:t>Ti</a:t>
            </a:r>
            <a:r>
              <a:rPr lang="de-DE" sz="1200" dirty="0" smtClean="0">
                <a:solidFill>
                  <a:srgbClr val="FF0000"/>
                </a:solidFill>
              </a:rPr>
              <a:t>(T), </a:t>
            </a:r>
            <a:r>
              <a:rPr lang="de-DE" sz="1200" baseline="30000" dirty="0" smtClean="0">
                <a:solidFill>
                  <a:srgbClr val="FF0000"/>
                </a:solidFill>
              </a:rPr>
              <a:t>7</a:t>
            </a:r>
            <a:r>
              <a:rPr lang="de-DE" sz="1200" dirty="0" smtClean="0">
                <a:solidFill>
                  <a:srgbClr val="FF0000"/>
                </a:solidFill>
              </a:rPr>
              <a:t>Li, …</a:t>
            </a:r>
          </a:p>
          <a:p>
            <a:r>
              <a:rPr lang="de-DE" sz="1200" dirty="0" err="1">
                <a:solidFill>
                  <a:srgbClr val="FF0000"/>
                </a:solidFill>
              </a:rPr>
              <a:t>a</a:t>
            </a:r>
            <a:r>
              <a:rPr lang="de-DE" sz="1200" dirty="0" err="1" smtClean="0">
                <a:solidFill>
                  <a:srgbClr val="FF0000"/>
                </a:solidFill>
              </a:rPr>
              <a:t>ir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cooled</a:t>
            </a:r>
            <a:r>
              <a:rPr lang="de-DE" sz="1200" dirty="0" smtClean="0">
                <a:solidFill>
                  <a:srgbClr val="FF0000"/>
                </a:solidFill>
              </a:rPr>
              <a:t>, </a:t>
            </a:r>
            <a:r>
              <a:rPr lang="de-DE" sz="1200" dirty="0" err="1" smtClean="0">
                <a:solidFill>
                  <a:srgbClr val="FF0000"/>
                </a:solidFill>
              </a:rPr>
              <a:t>rotating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target</a:t>
            </a:r>
            <a:endParaRPr lang="de-DE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de-DE" smtClean="0"/>
              <a:t>Characterization of neutron producing targets</a:t>
            </a:r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4112264" cy="29520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58" y="962736"/>
            <a:ext cx="4313787" cy="3132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52390" y="4004736"/>
            <a:ext cx="38920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Time of flight spectrum of neutrons </a:t>
            </a:r>
            <a:br>
              <a:rPr lang="de-DE" sz="1400" smtClean="0"/>
            </a:br>
            <a:r>
              <a:rPr lang="de-DE" sz="1400" smtClean="0"/>
              <a:t>(E</a:t>
            </a:r>
            <a:r>
              <a:rPr lang="de-DE" sz="1400" baseline="-25000" smtClean="0"/>
              <a:t>n</a:t>
            </a:r>
            <a:r>
              <a:rPr lang="de-DE" sz="1400" smtClean="0"/>
              <a:t>=1.2 MeV) from a Ti(T) target 0.853 mg/cm</a:t>
            </a:r>
            <a:r>
              <a:rPr lang="de-DE" sz="1400" baseline="30000" smtClean="0"/>
              <a:t>2</a:t>
            </a:r>
          </a:p>
          <a:p>
            <a:r>
              <a:rPr lang="de-DE" sz="1400" smtClean="0"/>
              <a:t>bombarded with protons E</a:t>
            </a:r>
            <a:r>
              <a:rPr lang="de-DE" sz="1400" baseline="-25000" smtClean="0"/>
              <a:t>p</a:t>
            </a:r>
            <a:r>
              <a:rPr lang="de-DE" sz="1400" smtClean="0"/>
              <a:t>=2.042 MeV</a:t>
            </a:r>
          </a:p>
          <a:p>
            <a:endParaRPr lang="de-DE" sz="1400" smtClean="0"/>
          </a:p>
          <a:p>
            <a:r>
              <a:rPr lang="de-DE" sz="1400" smtClean="0"/>
              <a:t>„TARGET“ simulation shows effect of </a:t>
            </a:r>
          </a:p>
          <a:p>
            <a:r>
              <a:rPr lang="de-DE" sz="1400"/>
              <a:t>t</a:t>
            </a:r>
            <a:r>
              <a:rPr lang="de-DE" sz="1400" smtClean="0"/>
              <a:t>ime resolution of beam and detector</a:t>
            </a:r>
          </a:p>
          <a:p>
            <a:endParaRPr lang="de-DE" sz="1400"/>
          </a:p>
          <a:p>
            <a:r>
              <a:rPr lang="de-DE" sz="1400" smtClean="0"/>
              <a:t>Tail in ToF spectrum </a:t>
            </a:r>
          </a:p>
          <a:p>
            <a:r>
              <a:rPr lang="de-DE" sz="1400" smtClean="0">
                <a:sym typeface="Wingdings" panose="05000000000000000000" pitchFamily="2" charset="2"/>
              </a:rPr>
              <a:t></a:t>
            </a:r>
            <a:r>
              <a:rPr lang="de-DE" sz="1400" b="1" smtClean="0"/>
              <a:t>Tritium diffusion into the Ti backing</a:t>
            </a:r>
            <a:endParaRPr lang="en-US" sz="1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789218" y="4004736"/>
                <a:ext cx="4214808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smtClean="0"/>
                  <a:t>Target depth profile measured with a narrow </a:t>
                </a:r>
                <a:br>
                  <a:rPr lang="de-DE" sz="1400" smtClean="0"/>
                </a:br>
                <a:r>
                  <a:rPr lang="de-DE" sz="1400" baseline="30000" smtClean="0"/>
                  <a:t>7</a:t>
                </a:r>
                <a:r>
                  <a:rPr lang="de-DE" sz="1400" smtClean="0"/>
                  <a:t>Li(</a:t>
                </a:r>
                <a:r>
                  <a:rPr lang="de-DE" sz="1400" smtClean="0">
                    <a:sym typeface="Symbol" panose="05050102010706020507" pitchFamily="18" charset="2"/>
                  </a:rPr>
                  <a:t>,)</a:t>
                </a:r>
                <a:r>
                  <a:rPr lang="de-DE" sz="1400" baseline="30000" smtClean="0">
                    <a:sym typeface="Symbol" panose="05050102010706020507" pitchFamily="18" charset="2"/>
                  </a:rPr>
                  <a:t>11</a:t>
                </a:r>
                <a:r>
                  <a:rPr lang="de-DE" sz="1400" smtClean="0">
                    <a:sym typeface="Symbol" panose="05050102010706020507" pitchFamily="18" charset="2"/>
                  </a:rPr>
                  <a:t>B* resonance (</a:t>
                </a:r>
                <a:r>
                  <a:rPr lang="de-DE" sz="1400" baseline="-25000">
                    <a:sym typeface="Symbol" panose="05050102010706020507" pitchFamily="18" charset="2"/>
                  </a:rPr>
                  <a:t>cm</a:t>
                </a:r>
                <a:r>
                  <a:rPr lang="de-DE" sz="140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</m:t>
                    </m:r>
                  </m:oMath>
                </a14:m>
                <a:r>
                  <a:rPr lang="de-DE" sz="1400">
                    <a:sym typeface="Symbol" panose="05050102010706020507" pitchFamily="18" charset="2"/>
                  </a:rPr>
                  <a:t> 1.8 </a:t>
                </a:r>
                <a:r>
                  <a:rPr lang="de-DE" sz="1400" smtClean="0">
                    <a:sym typeface="Symbol" panose="05050102010706020507" pitchFamily="18" charset="2"/>
                  </a:rPr>
                  <a:t>eV) </a:t>
                </a:r>
                <a:br>
                  <a:rPr lang="de-DE" sz="1400" smtClean="0">
                    <a:sym typeface="Symbol" panose="05050102010706020507" pitchFamily="18" charset="2"/>
                  </a:rPr>
                </a:br>
                <a:r>
                  <a:rPr lang="de-DE" sz="1400" smtClean="0">
                    <a:sym typeface="Symbol" panose="05050102010706020507" pitchFamily="18" charset="2"/>
                  </a:rPr>
                  <a:t>at E</a:t>
                </a:r>
                <a:r>
                  <a:rPr lang="de-DE" sz="1400" baseline="-25000" smtClean="0">
                    <a:sym typeface="Symbol" panose="05050102010706020507" pitchFamily="18" charset="2"/>
                  </a:rPr>
                  <a:t></a:t>
                </a:r>
                <a:r>
                  <a:rPr lang="de-DE" sz="1400" smtClean="0">
                    <a:sym typeface="Symbol" panose="05050102010706020507" pitchFamily="18" charset="2"/>
                  </a:rPr>
                  <a:t>= 814 keV </a:t>
                </a:r>
                <a:r>
                  <a:rPr lang="de-DE" sz="1000" smtClean="0">
                    <a:sym typeface="Symbol" panose="05050102010706020507" pitchFamily="18" charset="2"/>
                  </a:rPr>
                  <a:t>(at 953 keV is the next resonance)</a:t>
                </a:r>
                <a:endParaRPr lang="de-DE" sz="1000" smtClean="0"/>
              </a:p>
              <a:p>
                <a:r>
                  <a:rPr lang="de-DE" sz="1400" smtClean="0"/>
                  <a:t>Detection of energetic </a:t>
                </a:r>
                <a:r>
                  <a:rPr lang="de-DE" sz="1400" smtClean="0">
                    <a:sym typeface="Symbol" panose="05050102010706020507" pitchFamily="18" charset="2"/>
                  </a:rPr>
                  <a:t>-rays as a function of </a:t>
                </a:r>
                <a:r>
                  <a:rPr lang="de-DE" sz="1400">
                    <a:sym typeface="Symbol" panose="05050102010706020507" pitchFamily="18" charset="2"/>
                  </a:rPr>
                  <a:t>E</a:t>
                </a:r>
                <a:r>
                  <a:rPr lang="de-DE" sz="1400" baseline="-25000" smtClean="0">
                    <a:sym typeface="Symbol" panose="05050102010706020507" pitchFamily="18" charset="2"/>
                  </a:rPr>
                  <a:t></a:t>
                </a:r>
                <a:r>
                  <a:rPr lang="de-DE" sz="1400" smtClean="0">
                    <a:sym typeface="Symbol" panose="05050102010706020507" pitchFamily="18" charset="2"/>
                  </a:rPr>
                  <a:t> </a:t>
                </a:r>
                <a:endParaRPr lang="de-DE" sz="1400" smtClean="0"/>
              </a:p>
              <a:p>
                <a:r>
                  <a:rPr lang="de-DE" sz="1400" smtClean="0"/>
                  <a:t> </a:t>
                </a:r>
                <a:endParaRPr lang="de-DE" sz="1400"/>
              </a:p>
              <a:p>
                <a:r>
                  <a:rPr lang="de-DE" sz="1400" smtClean="0"/>
                  <a:t>Tails show diffusion of the </a:t>
                </a:r>
                <a:r>
                  <a:rPr lang="de-DE" sz="1400" baseline="30000" smtClean="0"/>
                  <a:t>7</a:t>
                </a:r>
                <a:r>
                  <a:rPr lang="de-DE" sz="1400" smtClean="0"/>
                  <a:t>Li in the Ta backing and</a:t>
                </a:r>
              </a:p>
              <a:p>
                <a:r>
                  <a:rPr lang="de-DE" sz="1400" b="1"/>
                  <a:t>c</a:t>
                </a:r>
                <a:r>
                  <a:rPr lang="de-DE" sz="1400" b="1" smtClean="0"/>
                  <a:t>orrosion</a:t>
                </a:r>
                <a:r>
                  <a:rPr lang="de-DE" sz="1400" smtClean="0"/>
                  <a:t> after contact with air Li </a:t>
                </a:r>
                <a:r>
                  <a:rPr lang="de-DE" sz="1400" smtClean="0">
                    <a:sym typeface="Wingdings" panose="05000000000000000000" pitchFamily="2" charset="2"/>
                  </a:rPr>
                  <a:t> </a:t>
                </a:r>
                <a:r>
                  <a:rPr lang="de-DE" sz="1400" b="1" smtClean="0">
                    <a:sym typeface="Wingdings" panose="05000000000000000000" pitchFamily="2" charset="2"/>
                  </a:rPr>
                  <a:t>Li(OH)</a:t>
                </a:r>
                <a:endParaRPr lang="de-DE" sz="1400" b="1" smtClean="0"/>
              </a:p>
              <a:p>
                <a:r>
                  <a:rPr lang="de-DE" sz="1400" smtClean="0">
                    <a:sym typeface="Wingdings" panose="05000000000000000000" pitchFamily="2" charset="2"/>
                  </a:rPr>
                  <a:t></a:t>
                </a:r>
                <a:r>
                  <a:rPr lang="de-DE" sz="1400" b="1" smtClean="0">
                    <a:sym typeface="Wingdings" panose="05000000000000000000" pitchFamily="2" charset="2"/>
                  </a:rPr>
                  <a:t>Lithium </a:t>
                </a:r>
                <a:r>
                  <a:rPr lang="de-DE" sz="1400" b="1" smtClean="0"/>
                  <a:t>diffusion into the Ta backing</a:t>
                </a:r>
                <a:endParaRPr lang="en-US" sz="1400" b="1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218" y="4004736"/>
                <a:ext cx="4214808" cy="1815882"/>
              </a:xfrm>
              <a:prstGeom prst="rect">
                <a:avLst/>
              </a:prstGeom>
              <a:blipFill rotWithShape="0">
                <a:blip r:embed="rId4"/>
                <a:stretch>
                  <a:fillRect l="-434" t="-671" b="-2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/>
          <p:cNvSpPr/>
          <p:nvPr/>
        </p:nvSpPr>
        <p:spPr>
          <a:xfrm>
            <a:off x="2534399" y="6309320"/>
            <a:ext cx="3620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>
                <a:hlinkClick r:id="rId5"/>
              </a:rPr>
              <a:t>R. Nolte, D.J. Thomas, Metrologia 48 (2011) S263</a:t>
            </a:r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3225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76064"/>
          </a:xfrm>
        </p:spPr>
        <p:txBody>
          <a:bodyPr/>
          <a:lstStyle/>
          <a:p>
            <a:r>
              <a:rPr lang="de-DE" smtClean="0"/>
              <a:t>Neutron generators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de-DE" sz="1800" smtClean="0"/>
              <a:t>D-D Generator </a:t>
            </a:r>
            <a:r>
              <a:rPr lang="de-DE" sz="1800" baseline="30000" smtClean="0"/>
              <a:t>2</a:t>
            </a:r>
            <a:r>
              <a:rPr lang="de-DE" sz="1800" smtClean="0"/>
              <a:t>H(</a:t>
            </a:r>
            <a:r>
              <a:rPr lang="de-DE" sz="1800" baseline="30000" smtClean="0"/>
              <a:t>2</a:t>
            </a:r>
            <a:r>
              <a:rPr lang="de-DE" sz="1800" smtClean="0"/>
              <a:t>H,n)</a:t>
            </a:r>
            <a:r>
              <a:rPr lang="de-DE" sz="1800" baseline="30000" smtClean="0"/>
              <a:t>3</a:t>
            </a:r>
            <a:r>
              <a:rPr lang="de-DE" sz="1800" smtClean="0"/>
              <a:t>He  Q = 3.26 MeV</a:t>
            </a:r>
          </a:p>
          <a:p>
            <a:r>
              <a:rPr lang="de-DE" sz="1800" smtClean="0"/>
              <a:t>D-T- Generator </a:t>
            </a:r>
            <a:r>
              <a:rPr lang="de-DE" sz="1800" baseline="30000" smtClean="0"/>
              <a:t>3</a:t>
            </a:r>
            <a:r>
              <a:rPr lang="de-DE" sz="1800" smtClean="0"/>
              <a:t>H(</a:t>
            </a:r>
            <a:r>
              <a:rPr lang="de-DE" sz="1800" baseline="30000" smtClean="0"/>
              <a:t>2</a:t>
            </a:r>
            <a:r>
              <a:rPr lang="de-DE" sz="1800" smtClean="0"/>
              <a:t>H,n)</a:t>
            </a:r>
            <a:r>
              <a:rPr lang="de-DE" sz="1800" baseline="30000" smtClean="0"/>
              <a:t>4</a:t>
            </a:r>
            <a:r>
              <a:rPr lang="de-DE" sz="1800" smtClean="0"/>
              <a:t>He Q = 17.16 MeV</a:t>
            </a:r>
          </a:p>
          <a:p>
            <a:r>
              <a:rPr lang="de-DE" sz="1800" smtClean="0"/>
              <a:t>positive Q-value </a:t>
            </a:r>
            <a:r>
              <a:rPr lang="de-DE" sz="1800" smtClean="0">
                <a:sym typeface="Wingdings" pitchFamily="2" charset="2"/>
              </a:rPr>
              <a:t> only small deuteron accelerator required </a:t>
            </a:r>
            <a:br>
              <a:rPr lang="de-DE" sz="1800" smtClean="0">
                <a:sym typeface="Wingdings" pitchFamily="2" charset="2"/>
              </a:rPr>
            </a:br>
            <a:r>
              <a:rPr lang="de-DE" sz="1800" smtClean="0">
                <a:sym typeface="Wingdings" pitchFamily="2" charset="2"/>
              </a:rPr>
              <a:t>E</a:t>
            </a:r>
            <a:r>
              <a:rPr lang="de-DE" sz="1800" baseline="-25000" smtClean="0">
                <a:sym typeface="Wingdings" pitchFamily="2" charset="2"/>
              </a:rPr>
              <a:t>D</a:t>
            </a:r>
            <a:r>
              <a:rPr lang="de-DE" sz="1800" smtClean="0">
                <a:sym typeface="Wingdings" pitchFamily="2" charset="2"/>
              </a:rPr>
              <a:t> = 100…300 keV</a:t>
            </a:r>
          </a:p>
          <a:p>
            <a:r>
              <a:rPr lang="de-DE" sz="1800" smtClean="0">
                <a:sym typeface="Wingdings" pitchFamily="2" charset="2"/>
              </a:rPr>
              <a:t>Thick target yield 10</a:t>
            </a:r>
            <a:r>
              <a:rPr lang="de-DE" sz="1800" baseline="30000" smtClean="0">
                <a:sym typeface="Wingdings" pitchFamily="2" charset="2"/>
              </a:rPr>
              <a:t>9</a:t>
            </a:r>
            <a:r>
              <a:rPr lang="de-DE" sz="1800" smtClean="0">
                <a:sym typeface="Wingdings" pitchFamily="2" charset="2"/>
              </a:rPr>
              <a:t> n/s  (D-D)  10</a:t>
            </a:r>
            <a:r>
              <a:rPr lang="de-DE" sz="1800" baseline="30000" smtClean="0">
                <a:sym typeface="Wingdings" pitchFamily="2" charset="2"/>
              </a:rPr>
              <a:t>12</a:t>
            </a:r>
            <a:r>
              <a:rPr lang="de-DE" sz="1800" smtClean="0">
                <a:sym typeface="Wingdings" pitchFamily="2" charset="2"/>
              </a:rPr>
              <a:t> n/s (D-T)</a:t>
            </a:r>
          </a:p>
          <a:p>
            <a:r>
              <a:rPr lang="de-DE" sz="1800" smtClean="0">
                <a:sym typeface="Wingdings" pitchFamily="2" charset="2"/>
              </a:rPr>
              <a:t>D-T Generator of TU Dresden at HZDR has a high nominal yield </a:t>
            </a:r>
            <a:br>
              <a:rPr lang="de-DE" sz="1800" smtClean="0">
                <a:sym typeface="Wingdings" pitchFamily="2" charset="2"/>
              </a:rPr>
            </a:br>
            <a:r>
              <a:rPr lang="de-DE" sz="1800" smtClean="0">
                <a:sym typeface="Wingdings" pitchFamily="2" charset="2"/>
              </a:rPr>
              <a:t>10</a:t>
            </a:r>
            <a:r>
              <a:rPr lang="de-DE" sz="1800" baseline="30000" smtClean="0">
                <a:sym typeface="Wingdings" pitchFamily="2" charset="2"/>
              </a:rPr>
              <a:t>12</a:t>
            </a:r>
            <a:r>
              <a:rPr lang="de-DE" sz="1800" smtClean="0">
                <a:sym typeface="Wingdings" pitchFamily="2" charset="2"/>
              </a:rPr>
              <a:t> </a:t>
            </a:r>
            <a:r>
              <a:rPr lang="de-DE" sz="1800">
                <a:sym typeface="Wingdings" pitchFamily="2" charset="2"/>
              </a:rPr>
              <a:t>n/s (D-T</a:t>
            </a:r>
            <a:r>
              <a:rPr lang="de-DE" sz="1800" smtClean="0">
                <a:sym typeface="Wingdings" pitchFamily="2" charset="2"/>
              </a:rPr>
              <a:t>) up to 10 mA beam current</a:t>
            </a:r>
          </a:p>
          <a:p>
            <a:endParaRPr lang="de-DE" sz="1800">
              <a:sym typeface="Wingdings" pitchFamily="2" charset="2"/>
            </a:endParaRPr>
          </a:p>
          <a:p>
            <a:r>
              <a:rPr lang="de-DE" sz="1800" smtClean="0">
                <a:sym typeface="Wingdings" pitchFamily="2" charset="2"/>
              </a:rPr>
              <a:t>commercial </a:t>
            </a:r>
            <a:r>
              <a:rPr lang="de-DE" sz="1800" smtClean="0">
                <a:sym typeface="Wingdings" pitchFamily="2" charset="2"/>
                <a:hlinkClick r:id="rId2"/>
              </a:rPr>
              <a:t>neutron generators </a:t>
            </a:r>
            <a:r>
              <a:rPr lang="de-DE" sz="1800" smtClean="0">
                <a:sym typeface="Wingdings" pitchFamily="2" charset="2"/>
              </a:rPr>
              <a:t>are available in many sizes</a:t>
            </a:r>
            <a:endParaRPr lang="de-DE" sz="1800">
              <a:sym typeface="Wingdings" pitchFamily="2" charset="2"/>
            </a:endParaRP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952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189" y="332656"/>
            <a:ext cx="8710612" cy="649288"/>
          </a:xfrm>
        </p:spPr>
        <p:txBody>
          <a:bodyPr/>
          <a:lstStyle/>
          <a:p>
            <a:pPr eaLnBrk="1" hangingPunct="1"/>
            <a:r>
              <a:rPr lang="de-DE" smtClean="0"/>
              <a:t>D-T und D-D Fusion Reactions</a:t>
            </a:r>
          </a:p>
        </p:txBody>
      </p:sp>
      <p:pic>
        <p:nvPicPr>
          <p:cNvPr id="13316" name="Picture 7" descr="DD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994" y="1236945"/>
            <a:ext cx="3678237" cy="4248150"/>
          </a:xfrm>
          <a:noFill/>
        </p:spPr>
      </p:pic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178978" y="4725144"/>
            <a:ext cx="4609045" cy="117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D-T </a:t>
            </a:r>
            <a:r>
              <a:rPr lang="de-DE" smtClean="0"/>
              <a:t>cross section is ca</a:t>
            </a:r>
            <a:r>
              <a:rPr lang="de-DE"/>
              <a:t>. 250 </a:t>
            </a:r>
            <a:r>
              <a:rPr lang="de-DE" smtClean="0"/>
              <a:t>times larger than </a:t>
            </a:r>
            <a:br>
              <a:rPr lang="de-DE" smtClean="0"/>
            </a:br>
            <a:r>
              <a:rPr lang="de-DE" smtClean="0"/>
              <a:t>DD  at  </a:t>
            </a:r>
            <a:r>
              <a:rPr lang="de-DE"/>
              <a:t>E= 100 </a:t>
            </a:r>
            <a:r>
              <a:rPr lang="de-DE" smtClean="0"/>
              <a:t>keV</a:t>
            </a:r>
          </a:p>
          <a:p>
            <a:pPr eaLnBrk="1" hangingPunct="1"/>
            <a:endParaRPr lang="de-DE"/>
          </a:p>
          <a:p>
            <a:pPr eaLnBrk="1" hangingPunct="1"/>
            <a:r>
              <a:rPr lang="de-DE" smtClean="0"/>
              <a:t>At  </a:t>
            </a:r>
            <a:r>
              <a:rPr lang="de-DE"/>
              <a:t>95° </a:t>
            </a:r>
            <a:r>
              <a:rPr lang="de-DE" smtClean="0"/>
              <a:t>(lab) the neutron spectrum is quasi monoenergetic  even if  a thick target is used.  </a:t>
            </a:r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5000994" cy="2874269"/>
          </a:xfrm>
        </p:spPr>
      </p:pic>
      <p:sp>
        <p:nvSpPr>
          <p:cNvPr id="6" name="Textfeld 5"/>
          <p:cNvSpPr txBox="1"/>
          <p:nvPr/>
        </p:nvSpPr>
        <p:spPr>
          <a:xfrm>
            <a:off x="395536" y="4220554"/>
            <a:ext cx="3062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hlinkClick r:id="rId4"/>
              </a:rPr>
              <a:t>Experimental data from EXFOR data base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74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710613" cy="583856"/>
          </a:xfrm>
        </p:spPr>
        <p:txBody>
          <a:bodyPr/>
          <a:lstStyle/>
          <a:p>
            <a:pPr eaLnBrk="1" hangingPunct="1"/>
            <a:r>
              <a:rPr lang="de-LI" baseline="30000" smtClean="0"/>
              <a:t>3</a:t>
            </a:r>
            <a:r>
              <a:rPr lang="de-LI" smtClean="0"/>
              <a:t>H(d,n)</a:t>
            </a:r>
            <a:r>
              <a:rPr lang="de-LI" baseline="30000" smtClean="0"/>
              <a:t>4</a:t>
            </a:r>
            <a:r>
              <a:rPr lang="de-LI" smtClean="0"/>
              <a:t>He S-Factor</a:t>
            </a:r>
            <a:endParaRPr lang="de-DE" smtClean="0"/>
          </a:p>
        </p:txBody>
      </p:sp>
      <p:pic>
        <p:nvPicPr>
          <p:cNvPr id="2052" name="Picture 3" descr="td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873476"/>
            <a:ext cx="6768752" cy="3568063"/>
          </a:xfrm>
          <a:noFill/>
        </p:spPr>
      </p:pic>
      <p:graphicFrame>
        <p:nvGraphicFramePr>
          <p:cNvPr id="2050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0772869"/>
              </p:ext>
            </p:extLst>
          </p:nvPr>
        </p:nvGraphicFramePr>
        <p:xfrm>
          <a:off x="744029" y="4826554"/>
          <a:ext cx="381635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Formel" r:id="rId4" imgW="2184120" imgH="711000" progId="Equation.3">
                  <p:embed/>
                </p:oleObj>
              </mc:Choice>
              <mc:Fallback>
                <p:oleObj name="Formel" r:id="rId4" imgW="21841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029" y="4826554"/>
                        <a:ext cx="3816350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900780" y="4688826"/>
            <a:ext cx="4211637" cy="186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/>
              <a:t>Removes the dominant E</a:t>
            </a:r>
            <a:r>
              <a:rPr lang="en-US" sz="1600" baseline="-25000"/>
              <a:t>cm</a:t>
            </a:r>
            <a:r>
              <a:rPr lang="en-US" sz="1600"/>
              <a:t> dependence from the cross section </a:t>
            </a:r>
            <a:r>
              <a:rPr lang="en-US" sz="1600">
                <a:sym typeface="Symbol" pitchFamily="18" charset="2"/>
              </a:rPr>
              <a:t> due to the Coulomb barrier penetration and de Broglie wavelength in the entrance channel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300" b="1" i="1" smtClean="0">
                <a:latin typeface="Times New Roman" pitchFamily="18" charset="0"/>
                <a:sym typeface="Symbol" pitchFamily="18" charset="2"/>
              </a:rPr>
              <a:t> </a:t>
            </a:r>
            <a:endParaRPr lang="en-US" sz="1300" baseline="-2500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25091" y="3945765"/>
            <a:ext cx="3373337" cy="5254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hlinkClick r:id="rId6"/>
              </a:rPr>
              <a:t>http://</a:t>
            </a:r>
            <a:r>
              <a:rPr lang="de-DE" smtClean="0">
                <a:hlinkClick r:id="rId6"/>
              </a:rPr>
              <a:t>pntpm3.ulb.ac.be/Nacre/nacre.htm</a:t>
            </a:r>
            <a:endParaRPr lang="de-DE" smtClean="0"/>
          </a:p>
          <a:p>
            <a:pPr eaLnBrk="1" hangingPunct="1"/>
            <a:endParaRPr lang="de-DE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3923928" y="1772816"/>
            <a:ext cx="0" cy="936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44028" y="4151582"/>
            <a:ext cx="6492267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LI" baseline="30000">
                <a:solidFill>
                  <a:srgbClr val="003E89"/>
                </a:solidFill>
              </a:rPr>
              <a:t>3</a:t>
            </a:r>
            <a:r>
              <a:rPr lang="de-LI">
                <a:solidFill>
                  <a:srgbClr val="003E89"/>
                </a:solidFill>
              </a:rPr>
              <a:t>H(d,n)</a:t>
            </a:r>
            <a:r>
              <a:rPr lang="de-LI" baseline="30000">
                <a:solidFill>
                  <a:srgbClr val="003E89"/>
                </a:solidFill>
              </a:rPr>
              <a:t>4</a:t>
            </a:r>
            <a:r>
              <a:rPr lang="de-LI">
                <a:solidFill>
                  <a:srgbClr val="003E89"/>
                </a:solidFill>
              </a:rPr>
              <a:t>He peaked at resonance in </a:t>
            </a:r>
            <a:r>
              <a:rPr lang="de-LI" baseline="30000">
                <a:solidFill>
                  <a:srgbClr val="003E89"/>
                </a:solidFill>
              </a:rPr>
              <a:t>5</a:t>
            </a:r>
            <a:r>
              <a:rPr lang="de-LI">
                <a:solidFill>
                  <a:srgbClr val="003E89"/>
                </a:solidFill>
              </a:rPr>
              <a:t>He at </a:t>
            </a:r>
            <a:r>
              <a:rPr lang="de-LI" smtClean="0">
                <a:solidFill>
                  <a:srgbClr val="003E89"/>
                </a:solidFill>
              </a:rPr>
              <a:t>E</a:t>
            </a:r>
            <a:r>
              <a:rPr lang="de-LI" baseline="-25000" smtClean="0">
                <a:solidFill>
                  <a:srgbClr val="003E89"/>
                </a:solidFill>
              </a:rPr>
              <a:t>d</a:t>
            </a:r>
            <a:r>
              <a:rPr lang="de-LI" smtClean="0">
                <a:solidFill>
                  <a:srgbClr val="003E89"/>
                </a:solidFill>
              </a:rPr>
              <a:t> = 107 keV (64 keV E</a:t>
            </a:r>
            <a:r>
              <a:rPr lang="de-LI" baseline="-25000" smtClean="0">
                <a:solidFill>
                  <a:srgbClr val="003E89"/>
                </a:solidFill>
              </a:rPr>
              <a:t>cm</a:t>
            </a:r>
            <a:r>
              <a:rPr lang="de-LI" smtClean="0">
                <a:solidFill>
                  <a:srgbClr val="003E89"/>
                </a:solidFill>
              </a:rPr>
              <a:t>) </a:t>
            </a:r>
            <a:endParaRPr lang="de-DE">
              <a:solidFill>
                <a:srgbClr val="003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49275"/>
            <a:ext cx="4849813" cy="6308725"/>
          </a:xfrm>
          <a:noFill/>
        </p:spPr>
      </p:pic>
      <p:pic>
        <p:nvPicPr>
          <p:cNvPr id="14340" name="Picture 4" descr="Barker_Fig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0"/>
            <a:ext cx="3276600" cy="3455988"/>
          </a:xfrm>
          <a:noFill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408363"/>
            <a:ext cx="3816350" cy="3449637"/>
          </a:xfrm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4800" y="42863"/>
            <a:ext cx="3423030" cy="3099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LI" smtClean="0"/>
              <a:t>Resonances in the unbound nucleus </a:t>
            </a:r>
            <a:r>
              <a:rPr lang="de-LI" baseline="30000"/>
              <a:t>5</a:t>
            </a:r>
            <a:r>
              <a:rPr lang="de-LI"/>
              <a:t>He</a:t>
            </a:r>
            <a:endParaRPr lang="de-DE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 flipV="1">
            <a:off x="3851275" y="2924175"/>
            <a:ext cx="3168650" cy="10096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1403350" y="404813"/>
            <a:ext cx="5400675" cy="251936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 rot="-5400000">
            <a:off x="6979212" y="3040659"/>
            <a:ext cx="3412001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LI">
                <a:hlinkClick r:id="rId5"/>
              </a:rPr>
              <a:t>F.C. Barker, Phys. Rev. C56 (1997) 2646</a:t>
            </a:r>
            <a:endParaRPr lang="de-DE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619250" y="6613525"/>
            <a:ext cx="277381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>
                <a:hlinkClick r:id="rId6"/>
              </a:rPr>
              <a:t>http://</a:t>
            </a:r>
            <a:r>
              <a:rPr lang="de-DE" sz="1000" smtClean="0">
                <a:hlinkClick r:id="rId6"/>
              </a:rPr>
              <a:t>www.tunl.duke.edu/nucldata/index.shtml</a:t>
            </a:r>
            <a:endParaRPr lang="de-DE" sz="1000" smtClean="0"/>
          </a:p>
          <a:p>
            <a:pPr eaLnBrk="1" hangingPunct="1"/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20220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5"/>
            <a:ext cx="9049731" cy="6858000"/>
          </a:xfrm>
        </p:spPr>
      </p:pic>
      <p:sp>
        <p:nvSpPr>
          <p:cNvPr id="6" name="Textfeld 5"/>
          <p:cNvSpPr txBox="1"/>
          <p:nvPr/>
        </p:nvSpPr>
        <p:spPr>
          <a:xfrm>
            <a:off x="2267744" y="6488668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accent3"/>
                </a:solidFill>
                <a:hlinkClick r:id="rId3"/>
              </a:rPr>
              <a:t>A. Domula, DPG spring meeting, Bonn, 2010</a:t>
            </a: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0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dirty="0" smtClean="0"/>
              <a:t>Doktorgesang 1994 (This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twenty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r>
              <a:rPr lang="de-DE" dirty="0"/>
              <a:t> </a:t>
            </a:r>
            <a:r>
              <a:rPr lang="de-DE" dirty="0" err="1" smtClean="0"/>
              <a:t>ago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2" y="980728"/>
            <a:ext cx="8579388" cy="5539074"/>
          </a:xfrm>
        </p:spPr>
      </p:pic>
    </p:spTree>
    <p:extLst>
      <p:ext uri="{BB962C8B-B14F-4D97-AF65-F5344CB8AC3E}">
        <p14:creationId xmlns:p14="http://schemas.microsoft.com/office/powerpoint/2010/main" val="8337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21196"/>
            <a:ext cx="8229600" cy="571500"/>
          </a:xfrm>
        </p:spPr>
        <p:txBody>
          <a:bodyPr/>
          <a:lstStyle/>
          <a:p>
            <a:r>
              <a:rPr lang="de-DE" smtClean="0"/>
              <a:t>DT, DD neutron spectrum</a:t>
            </a:r>
            <a:endParaRPr lang="en-US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6470745" cy="4824536"/>
          </a:xfrm>
        </p:spPr>
      </p:pic>
      <p:sp>
        <p:nvSpPr>
          <p:cNvPr id="8" name="Textfeld 7"/>
          <p:cNvSpPr txBox="1"/>
          <p:nvPr/>
        </p:nvSpPr>
        <p:spPr>
          <a:xfrm>
            <a:off x="3274952" y="1218238"/>
            <a:ext cx="1508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E</a:t>
            </a:r>
            <a:r>
              <a:rPr lang="de-DE" sz="1600" baseline="-25000" smtClean="0"/>
              <a:t>d</a:t>
            </a:r>
            <a:r>
              <a:rPr lang="de-DE" sz="1600" smtClean="0"/>
              <a:t>=2.682 MeV</a:t>
            </a:r>
            <a:endParaRPr lang="en-US" sz="1600"/>
          </a:p>
        </p:txBody>
      </p:sp>
      <p:sp>
        <p:nvSpPr>
          <p:cNvPr id="9" name="Textfeld 8"/>
          <p:cNvSpPr txBox="1"/>
          <p:nvPr/>
        </p:nvSpPr>
        <p:spPr>
          <a:xfrm>
            <a:off x="196207" y="5258406"/>
            <a:ext cx="784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Neutron time of flight spectrum of Ti(T) target</a:t>
            </a:r>
          </a:p>
          <a:p>
            <a:r>
              <a:rPr lang="de-DE" sz="1600" smtClean="0"/>
              <a:t>Background from reactions on target contaminants  </a:t>
            </a:r>
            <a:r>
              <a:rPr lang="de-DE" sz="1600" baseline="30000" smtClean="0"/>
              <a:t>12</a:t>
            </a:r>
            <a:r>
              <a:rPr lang="de-DE" sz="1600" smtClean="0"/>
              <a:t>C(d,n</a:t>
            </a:r>
            <a:r>
              <a:rPr lang="de-DE" sz="1600" baseline="-25000" smtClean="0"/>
              <a:t>0</a:t>
            </a:r>
            <a:r>
              <a:rPr lang="de-DE" sz="1600" smtClean="0"/>
              <a:t>)</a:t>
            </a:r>
            <a:r>
              <a:rPr lang="de-DE" sz="1600" baseline="30000" smtClean="0"/>
              <a:t>13</a:t>
            </a:r>
            <a:r>
              <a:rPr lang="de-DE" sz="1600" smtClean="0"/>
              <a:t>N, not easy to subtract</a:t>
            </a:r>
          </a:p>
          <a:p>
            <a:r>
              <a:rPr lang="de-DE" sz="1600" smtClean="0"/>
              <a:t>D(d,n)3He reaction on deuterium implanted in the Ti(T) target</a:t>
            </a:r>
            <a:endParaRPr lang="en-US" sz="1600"/>
          </a:p>
        </p:txBody>
      </p:sp>
      <p:sp>
        <p:nvSpPr>
          <p:cNvPr id="10" name="Textfeld 9"/>
          <p:cNvSpPr txBox="1"/>
          <p:nvPr/>
        </p:nvSpPr>
        <p:spPr>
          <a:xfrm>
            <a:off x="6732240" y="3356992"/>
            <a:ext cx="2117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FF0000"/>
                </a:solidFill>
              </a:rPr>
              <a:t>blank Ti backing</a:t>
            </a:r>
          </a:p>
          <a:p>
            <a:r>
              <a:rPr lang="de-DE" sz="1600" smtClean="0">
                <a:solidFill>
                  <a:srgbClr val="FF0000"/>
                </a:solidFill>
              </a:rPr>
              <a:t>Spectrum subtracted</a:t>
            </a:r>
          </a:p>
          <a:p>
            <a:endParaRPr lang="de-DE" sz="1600">
              <a:solidFill>
                <a:srgbClr val="FF0000"/>
              </a:solidFill>
            </a:endParaRPr>
          </a:p>
          <a:p>
            <a:r>
              <a:rPr lang="de-DE" sz="1600" smtClean="0">
                <a:solidFill>
                  <a:srgbClr val="0000FF"/>
                </a:solidFill>
              </a:rPr>
              <a:t>„TARGET“ simulation</a:t>
            </a: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34399" y="6309320"/>
            <a:ext cx="3620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>
                <a:hlinkClick r:id="rId3"/>
              </a:rPr>
              <a:t>R. Nolte, D.J. Thomas, Metrologia 48 (2011) S263</a:t>
            </a:r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02448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3738"/>
          </a:xfrm>
        </p:spPr>
        <p:txBody>
          <a:bodyPr/>
          <a:lstStyle/>
          <a:p>
            <a:r>
              <a:rPr lang="de-DE" dirty="0" smtClean="0"/>
              <a:t>CHARMS </a:t>
            </a:r>
            <a:r>
              <a:rPr lang="de-DE" dirty="0" err="1" smtClean="0"/>
              <a:t>evening</a:t>
            </a:r>
            <a:r>
              <a:rPr lang="de-DE" dirty="0" smtClean="0"/>
              <a:t> (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11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ago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778376"/>
            <a:ext cx="8109565" cy="6079624"/>
          </a:xfrm>
        </p:spPr>
      </p:pic>
    </p:spTree>
    <p:extLst>
      <p:ext uri="{BB962C8B-B14F-4D97-AF65-F5344CB8AC3E}">
        <p14:creationId xmlns:p14="http://schemas.microsoft.com/office/powerpoint/2010/main" val="24995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Neutron sources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1296144"/>
          </a:xfrm>
        </p:spPr>
        <p:txBody>
          <a:bodyPr/>
          <a:lstStyle/>
          <a:p>
            <a:r>
              <a:rPr lang="de-DE" sz="1600" smtClean="0"/>
              <a:t>Neutron sources in nature:</a:t>
            </a:r>
            <a:br>
              <a:rPr lang="de-DE" sz="1600" smtClean="0"/>
            </a:br>
            <a:r>
              <a:rPr lang="de-DE" sz="1600" smtClean="0"/>
              <a:t>Neutrons can be formed in nuclear reactions of high-energetic cosmic particles in the upper atmosphere. The flux is inverserly proportional to the solar activity </a:t>
            </a:r>
            <a:br>
              <a:rPr lang="de-DE" sz="1600" smtClean="0"/>
            </a:br>
            <a:r>
              <a:rPr lang="de-DE" sz="1600" smtClean="0"/>
              <a:t>(high solar activity deformes the earth‘s magnetic field) </a:t>
            </a:r>
            <a:br>
              <a:rPr lang="de-DE" sz="1600" smtClean="0"/>
            </a:br>
            <a:r>
              <a:rPr lang="de-DE" sz="1600" smtClean="0"/>
              <a:t>and strongly dependend on the geographical latitude and</a:t>
            </a:r>
            <a:r>
              <a:rPr lang="en-US" sz="1600" smtClean="0"/>
              <a:t> altitude.</a:t>
            </a:r>
            <a:endParaRPr lang="de-DE" sz="160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079564"/>
            <a:ext cx="5189589" cy="409466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39551" y="6227520"/>
            <a:ext cx="3808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hlinkClick r:id="rId3"/>
              </a:rPr>
              <a:t>G. Heusser, Low-radioactivity background techniques</a:t>
            </a:r>
            <a:endParaRPr lang="en-US" sz="1200" smtClean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798117" y="3665545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hlinkClick r:id="rId4"/>
              </a:rPr>
              <a:t>Gordon et. al. IEEE TNS 51 (2006) 3427</a:t>
            </a:r>
            <a:endParaRPr lang="en-US" sz="1400"/>
          </a:p>
        </p:txBody>
      </p:sp>
      <p:sp>
        <p:nvSpPr>
          <p:cNvPr id="4" name="Textfeld 3"/>
          <p:cNvSpPr txBox="1"/>
          <p:nvPr/>
        </p:nvSpPr>
        <p:spPr>
          <a:xfrm>
            <a:off x="2483768" y="2924944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Thermal </a:t>
            </a:r>
            <a:r>
              <a:rPr lang="de-DE" sz="1200" dirty="0" err="1" smtClean="0"/>
              <a:t>peak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3626859" y="2412414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Evaporation</a:t>
            </a:r>
          </a:p>
          <a:p>
            <a:r>
              <a:rPr lang="de-DE" sz="1200" dirty="0" smtClean="0"/>
              <a:t> </a:t>
            </a:r>
            <a:r>
              <a:rPr lang="de-DE" sz="1200" dirty="0" err="1" smtClean="0"/>
              <a:t>peak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5303922" y="2320081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High </a:t>
            </a:r>
            <a:r>
              <a:rPr lang="de-DE" sz="1200" dirty="0" err="1" smtClean="0"/>
              <a:t>energy</a:t>
            </a:r>
            <a:endParaRPr lang="de-DE" sz="1200" dirty="0" smtClean="0"/>
          </a:p>
          <a:p>
            <a:r>
              <a:rPr lang="de-DE" sz="1200" dirty="0" smtClean="0"/>
              <a:t> </a:t>
            </a:r>
            <a:r>
              <a:rPr lang="de-DE" sz="1200" dirty="0" err="1" smtClean="0"/>
              <a:t>peak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4352465" y="4085572"/>
            <a:ext cx="9701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 smtClean="0"/>
              <a:t>Resonances</a:t>
            </a:r>
            <a:endParaRPr lang="de-DE" sz="1100" dirty="0" smtClean="0"/>
          </a:p>
          <a:p>
            <a:r>
              <a:rPr lang="de-DE" sz="1100" dirty="0" smtClean="0"/>
              <a:t> </a:t>
            </a:r>
            <a:r>
              <a:rPr lang="de-DE" sz="1100" dirty="0" err="1" smtClean="0"/>
              <a:t>from</a:t>
            </a:r>
            <a:r>
              <a:rPr lang="de-DE" sz="1100" dirty="0" smtClean="0"/>
              <a:t> N,O</a:t>
            </a:r>
          </a:p>
          <a:p>
            <a:r>
              <a:rPr lang="de-DE" sz="1100" dirty="0" smtClean="0"/>
              <a:t>due </a:t>
            </a:r>
            <a:r>
              <a:rPr lang="de-DE" sz="1100" dirty="0" err="1" smtClean="0"/>
              <a:t>to</a:t>
            </a:r>
            <a:r>
              <a:rPr lang="de-DE" sz="1100" dirty="0" smtClean="0"/>
              <a:t> </a:t>
            </a:r>
          </a:p>
          <a:p>
            <a:r>
              <a:rPr lang="de-DE" sz="1100" dirty="0" smtClean="0"/>
              <a:t>MCNP </a:t>
            </a:r>
            <a:r>
              <a:rPr lang="de-DE" sz="1100" dirty="0" err="1" smtClean="0"/>
              <a:t>sim</a:t>
            </a:r>
            <a:r>
              <a:rPr lang="de-DE" sz="1100" dirty="0" smtClean="0"/>
              <a:t>.</a:t>
            </a:r>
            <a:endParaRPr lang="de-DE" sz="1100" dirty="0"/>
          </a:p>
        </p:txBody>
      </p:sp>
      <p:sp>
        <p:nvSpPr>
          <p:cNvPr id="11" name="Textfeld 10"/>
          <p:cNvSpPr txBox="1"/>
          <p:nvPr/>
        </p:nvSpPr>
        <p:spPr>
          <a:xfrm>
            <a:off x="6089180" y="3610466"/>
            <a:ext cx="31710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Setup:</a:t>
            </a:r>
          </a:p>
          <a:p>
            <a:r>
              <a:rPr lang="de-DE" sz="1600" dirty="0" smtClean="0"/>
              <a:t>Extended </a:t>
            </a:r>
            <a:r>
              <a:rPr lang="de-DE" sz="1600" dirty="0" err="1" smtClean="0"/>
              <a:t>range</a:t>
            </a:r>
            <a:r>
              <a:rPr lang="de-DE" sz="1600" dirty="0" smtClean="0"/>
              <a:t> Bonner </a:t>
            </a:r>
            <a:r>
              <a:rPr lang="de-DE" sz="1600" dirty="0" err="1"/>
              <a:t>s</a:t>
            </a:r>
            <a:r>
              <a:rPr lang="de-DE" sz="1600" dirty="0" err="1" smtClean="0"/>
              <a:t>pheres</a:t>
            </a:r>
            <a:endParaRPr lang="de-DE" sz="1600" dirty="0" smtClean="0"/>
          </a:p>
          <a:p>
            <a:r>
              <a:rPr lang="de-DE" sz="1600" dirty="0" smtClean="0"/>
              <a:t>14 different </a:t>
            </a:r>
            <a:r>
              <a:rPr lang="de-DE" sz="1600" dirty="0" err="1" smtClean="0"/>
              <a:t>size</a:t>
            </a:r>
            <a:r>
              <a:rPr lang="de-DE" sz="1600" dirty="0" smtClean="0"/>
              <a:t> PE </a:t>
            </a:r>
            <a:r>
              <a:rPr lang="de-DE" sz="1600" dirty="0" err="1" smtClean="0"/>
              <a:t>moderators</a:t>
            </a:r>
            <a:endParaRPr lang="de-DE" sz="1600" dirty="0" smtClean="0"/>
          </a:p>
          <a:p>
            <a:r>
              <a:rPr lang="de-DE" sz="1600" dirty="0" err="1"/>
              <a:t>w</a:t>
            </a:r>
            <a:r>
              <a:rPr lang="de-DE" sz="1600" dirty="0" err="1" smtClean="0"/>
              <a:t>ith</a:t>
            </a:r>
            <a:r>
              <a:rPr lang="de-DE" sz="1600" dirty="0" smtClean="0"/>
              <a:t> </a:t>
            </a:r>
            <a:r>
              <a:rPr lang="de-DE" sz="1600" baseline="30000" dirty="0" smtClean="0"/>
              <a:t>3</a:t>
            </a:r>
            <a:r>
              <a:rPr lang="de-DE" sz="1600" dirty="0" smtClean="0"/>
              <a:t>He </a:t>
            </a:r>
            <a:r>
              <a:rPr lang="de-DE" sz="1600" dirty="0" smtClean="0"/>
              <a:t>p</a:t>
            </a:r>
            <a:r>
              <a:rPr lang="de-DE" sz="1600" dirty="0" smtClean="0"/>
              <a:t>rop</a:t>
            </a:r>
            <a:r>
              <a:rPr lang="de-DE" sz="1600" dirty="0" smtClean="0"/>
              <a:t>ortional </a:t>
            </a:r>
            <a:r>
              <a:rPr lang="de-DE" sz="1600" dirty="0" smtClean="0"/>
              <a:t> </a:t>
            </a:r>
            <a:r>
              <a:rPr lang="de-DE" sz="1600" dirty="0" err="1"/>
              <a:t>c</a:t>
            </a:r>
            <a:r>
              <a:rPr lang="de-DE" sz="1600" dirty="0" err="1" smtClean="0"/>
              <a:t>ounters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5591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de-DE" smtClean="0"/>
              <a:t>Neutron sources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052736"/>
            <a:ext cx="8784976" cy="5688632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 err="1" smtClean="0"/>
              <a:t>Terrestrial</a:t>
            </a:r>
            <a:r>
              <a:rPr lang="de-DE" sz="1800" dirty="0" smtClean="0"/>
              <a:t> </a:t>
            </a:r>
            <a:r>
              <a:rPr lang="de-DE" sz="1800" dirty="0" err="1" smtClean="0"/>
              <a:t>sources</a:t>
            </a:r>
            <a:r>
              <a:rPr lang="de-DE" sz="1800" dirty="0" smtClean="0"/>
              <a:t>:</a:t>
            </a:r>
            <a:br>
              <a:rPr lang="de-DE" sz="1800" dirty="0" smtClean="0"/>
            </a:br>
            <a:r>
              <a:rPr lang="de-DE" sz="1800" dirty="0" smtClean="0"/>
              <a:t>Fission </a:t>
            </a:r>
            <a:r>
              <a:rPr lang="de-DE" sz="1800" dirty="0" err="1" smtClean="0"/>
              <a:t>neutrons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spontaneous</a:t>
            </a:r>
            <a:r>
              <a:rPr lang="de-DE" sz="1800" dirty="0" smtClean="0"/>
              <a:t> </a:t>
            </a:r>
            <a:r>
              <a:rPr lang="de-DE" sz="1800" dirty="0" err="1" smtClean="0"/>
              <a:t>fission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heavy </a:t>
            </a:r>
            <a:r>
              <a:rPr lang="de-DE" sz="1800" dirty="0" err="1" smtClean="0"/>
              <a:t>nuclei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err="1" smtClean="0"/>
              <a:t>Spontaneous</a:t>
            </a:r>
            <a:r>
              <a:rPr lang="de-DE" sz="1800" dirty="0" smtClean="0"/>
              <a:t> </a:t>
            </a:r>
            <a:r>
              <a:rPr lang="de-DE" sz="1800" dirty="0" err="1" smtClean="0"/>
              <a:t>fission</a:t>
            </a:r>
            <a:r>
              <a:rPr lang="de-DE" sz="1800" dirty="0" smtClean="0"/>
              <a:t> </a:t>
            </a:r>
            <a:r>
              <a:rPr lang="de-DE" sz="1800" dirty="0" err="1" smtClean="0"/>
              <a:t>has</a:t>
            </a:r>
            <a:r>
              <a:rPr lang="de-DE" sz="1800" dirty="0" smtClean="0"/>
              <a:t> </a:t>
            </a:r>
            <a:r>
              <a:rPr lang="de-DE" sz="1800" dirty="0" err="1" smtClean="0"/>
              <a:t>been</a:t>
            </a:r>
            <a:r>
              <a:rPr lang="de-DE" sz="1800" dirty="0" smtClean="0"/>
              <a:t> </a:t>
            </a:r>
            <a:r>
              <a:rPr lang="de-DE" sz="1800" dirty="0" err="1" smtClean="0"/>
              <a:t>observed</a:t>
            </a:r>
            <a:r>
              <a:rPr lang="de-DE" sz="1800" dirty="0" smtClean="0"/>
              <a:t> on </a:t>
            </a:r>
            <a:r>
              <a:rPr lang="de-DE" sz="1800" dirty="0" err="1" smtClean="0"/>
              <a:t>thorium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uranium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(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heavier</a:t>
            </a:r>
            <a:r>
              <a:rPr lang="de-DE" sz="1800" dirty="0" smtClean="0"/>
              <a:t> </a:t>
            </a:r>
            <a:r>
              <a:rPr lang="de-DE" sz="1800" dirty="0" err="1" smtClean="0"/>
              <a:t>actinides</a:t>
            </a:r>
            <a:r>
              <a:rPr lang="de-DE" sz="1800" dirty="0" smtClean="0"/>
              <a:t> </a:t>
            </a:r>
            <a:r>
              <a:rPr lang="de-DE" sz="1800" dirty="0" err="1" smtClean="0"/>
              <a:t>that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not </a:t>
            </a:r>
            <a:r>
              <a:rPr lang="de-DE" sz="1800" dirty="0" err="1" smtClean="0"/>
              <a:t>primordial</a:t>
            </a:r>
            <a:r>
              <a:rPr lang="de-DE" sz="1800" dirty="0" smtClean="0"/>
              <a:t>)</a:t>
            </a:r>
            <a:br>
              <a:rPr lang="de-DE" sz="1800" dirty="0" smtClean="0"/>
            </a:b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err="1" smtClean="0"/>
              <a:t>Artificial</a:t>
            </a:r>
            <a:r>
              <a:rPr lang="de-DE" sz="1800" dirty="0" smtClean="0"/>
              <a:t> </a:t>
            </a:r>
            <a:r>
              <a:rPr lang="de-DE" sz="1800" dirty="0" err="1" smtClean="0"/>
              <a:t>neutron</a:t>
            </a:r>
            <a:r>
              <a:rPr lang="de-DE" sz="1800" dirty="0" smtClean="0"/>
              <a:t> </a:t>
            </a:r>
            <a:r>
              <a:rPr lang="de-DE" sz="1800" dirty="0" err="1" smtClean="0"/>
              <a:t>sources</a:t>
            </a:r>
            <a:r>
              <a:rPr lang="de-DE" sz="1800" dirty="0" smtClean="0"/>
              <a:t>:</a:t>
            </a:r>
            <a:br>
              <a:rPr lang="de-DE" sz="1800" dirty="0" smtClean="0"/>
            </a:br>
            <a:r>
              <a:rPr lang="de-DE" sz="1800" dirty="0" smtClean="0"/>
              <a:t>1. Radioisotope </a:t>
            </a:r>
            <a:r>
              <a:rPr lang="de-DE" sz="1800" dirty="0" err="1" smtClean="0"/>
              <a:t>sources</a:t>
            </a:r>
            <a:r>
              <a:rPr lang="de-DE" sz="1800" dirty="0" smtClean="0"/>
              <a:t> </a:t>
            </a:r>
            <a:r>
              <a:rPr lang="de-DE" sz="1800" dirty="0" err="1" smtClean="0"/>
              <a:t>based</a:t>
            </a:r>
            <a:r>
              <a:rPr lang="de-DE" sz="1800" dirty="0" smtClean="0"/>
              <a:t> on (</a:t>
            </a:r>
            <a:r>
              <a:rPr lang="de-DE" sz="1800" dirty="0" smtClean="0">
                <a:sym typeface="Symbol"/>
              </a:rPr>
              <a:t>,n) </a:t>
            </a:r>
            <a:r>
              <a:rPr lang="de-DE" sz="1800" dirty="0" err="1" smtClean="0">
                <a:sym typeface="Symbol"/>
              </a:rPr>
              <a:t>reactions</a:t>
            </a:r>
            <a:r>
              <a:rPr lang="de-DE" sz="1800" dirty="0" smtClean="0">
                <a:sym typeface="Symbol"/>
              </a:rPr>
              <a:t>, e.g. (</a:t>
            </a:r>
            <a:r>
              <a:rPr lang="de-DE" sz="1800" dirty="0" err="1" smtClean="0">
                <a:sym typeface="Symbol"/>
              </a:rPr>
              <a:t>Po,Be</a:t>
            </a:r>
            <a:r>
              <a:rPr lang="de-DE" sz="1800" dirty="0" smtClean="0">
                <a:sym typeface="Symbol"/>
              </a:rPr>
              <a:t>), (</a:t>
            </a:r>
            <a:r>
              <a:rPr lang="de-DE" sz="1800" dirty="0" err="1" smtClean="0">
                <a:sym typeface="Symbol"/>
              </a:rPr>
              <a:t>Am,Be</a:t>
            </a:r>
            <a:r>
              <a:rPr lang="de-DE" sz="1800" dirty="0" smtClean="0">
                <a:sym typeface="Symbol"/>
              </a:rPr>
              <a:t>) (Cm,</a:t>
            </a:r>
            <a:r>
              <a:rPr lang="de-DE" sz="1800" baseline="30000" dirty="0" smtClean="0">
                <a:sym typeface="Symbol"/>
              </a:rPr>
              <a:t>13</a:t>
            </a:r>
            <a:r>
              <a:rPr lang="de-DE" sz="1800" dirty="0" smtClean="0">
                <a:sym typeface="Symbol"/>
              </a:rPr>
              <a:t>C)</a:t>
            </a:r>
            <a:br>
              <a:rPr lang="de-DE" sz="1800" dirty="0" smtClean="0">
                <a:sym typeface="Symbol"/>
              </a:rPr>
            </a:br>
            <a:r>
              <a:rPr lang="de-DE" sz="1800" dirty="0" err="1" smtClean="0">
                <a:sym typeface="Symbol"/>
              </a:rPr>
              <a:t>or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spontaneous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fission</a:t>
            </a:r>
            <a:r>
              <a:rPr lang="de-DE" sz="1800" dirty="0" smtClean="0">
                <a:sym typeface="Symbol"/>
              </a:rPr>
              <a:t>, e.g. </a:t>
            </a:r>
            <a:r>
              <a:rPr lang="de-DE" sz="1800" baseline="30000" dirty="0" smtClean="0">
                <a:sym typeface="Symbol"/>
              </a:rPr>
              <a:t>252</a:t>
            </a:r>
            <a:r>
              <a:rPr lang="de-DE" sz="1800" dirty="0" smtClean="0">
                <a:sym typeface="Symbol"/>
              </a:rPr>
              <a:t>Cf (sf)</a:t>
            </a:r>
            <a:br>
              <a:rPr lang="de-DE" sz="1800" dirty="0" smtClean="0">
                <a:sym typeface="Symbol"/>
              </a:rPr>
            </a:br>
            <a:r>
              <a:rPr lang="de-DE" sz="1800" dirty="0" smtClean="0">
                <a:sym typeface="Symbol"/>
              </a:rPr>
              <a:t>2. </a:t>
            </a:r>
            <a:r>
              <a:rPr lang="de-DE" sz="1800" dirty="0" err="1" smtClean="0">
                <a:sym typeface="Symbol"/>
              </a:rPr>
              <a:t>Photoneutron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sources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baseline="30000" dirty="0" smtClean="0">
                <a:sym typeface="Symbol"/>
              </a:rPr>
              <a:t>2</a:t>
            </a:r>
            <a:r>
              <a:rPr lang="de-DE" sz="1800" dirty="0" smtClean="0">
                <a:sym typeface="Symbol"/>
              </a:rPr>
              <a:t>H(,n)H, </a:t>
            </a:r>
            <a:r>
              <a:rPr lang="de-DE" sz="1800" baseline="30000" dirty="0" smtClean="0">
                <a:sym typeface="Symbol"/>
              </a:rPr>
              <a:t>9</a:t>
            </a:r>
            <a:r>
              <a:rPr lang="de-DE" sz="1800" dirty="0" smtClean="0">
                <a:sym typeface="Symbol"/>
              </a:rPr>
              <a:t>Be</a:t>
            </a:r>
            <a:r>
              <a:rPr lang="de-DE" sz="1800" dirty="0">
                <a:sym typeface="Symbol"/>
              </a:rPr>
              <a:t>(,n</a:t>
            </a:r>
            <a:r>
              <a:rPr lang="de-DE" sz="1800" dirty="0" smtClean="0">
                <a:sym typeface="Symbol"/>
              </a:rPr>
              <a:t>)</a:t>
            </a:r>
            <a:br>
              <a:rPr lang="de-DE" sz="1800" dirty="0" smtClean="0">
                <a:sym typeface="Symbol"/>
              </a:rPr>
            </a:br>
            <a:r>
              <a:rPr lang="de-DE" sz="1800" dirty="0" smtClean="0">
                <a:sym typeface="Symbol"/>
              </a:rPr>
              <a:t>3. </a:t>
            </a:r>
            <a:r>
              <a:rPr lang="de-DE" sz="1800" dirty="0" err="1" smtClean="0">
                <a:sym typeface="Symbol"/>
              </a:rPr>
              <a:t>Accelerator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based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sources</a:t>
            </a:r>
            <a:r>
              <a:rPr lang="de-DE" sz="1800" dirty="0" smtClean="0">
                <a:sym typeface="Symbol"/>
              </a:rPr>
              <a:t>, e.g.  (</a:t>
            </a:r>
            <a:r>
              <a:rPr lang="de-DE" sz="1800" dirty="0" err="1" smtClean="0">
                <a:sym typeface="Symbol"/>
              </a:rPr>
              <a:t>d,n</a:t>
            </a:r>
            <a:r>
              <a:rPr lang="de-DE" sz="1800" dirty="0" smtClean="0">
                <a:sym typeface="Symbol"/>
              </a:rPr>
              <a:t>) (</a:t>
            </a:r>
            <a:r>
              <a:rPr lang="de-DE" sz="1800" dirty="0" err="1" smtClean="0">
                <a:sym typeface="Symbol"/>
              </a:rPr>
              <a:t>p,n</a:t>
            </a:r>
            <a:r>
              <a:rPr lang="de-DE" sz="1800" dirty="0" smtClean="0">
                <a:sym typeface="Symbol"/>
              </a:rPr>
              <a:t>) </a:t>
            </a:r>
            <a:r>
              <a:rPr lang="de-DE" sz="1800" dirty="0" err="1" smtClean="0">
                <a:sym typeface="Symbol"/>
              </a:rPr>
              <a:t>reactions</a:t>
            </a:r>
            <a:r>
              <a:rPr lang="de-DE" sz="1800" dirty="0" smtClean="0">
                <a:sym typeface="Symbol"/>
              </a:rPr>
              <a:t> on light </a:t>
            </a:r>
            <a:r>
              <a:rPr lang="de-DE" sz="1800" dirty="0" err="1" smtClean="0">
                <a:sym typeface="Symbol"/>
              </a:rPr>
              <a:t>nuclei</a:t>
            </a:r>
            <a:r>
              <a:rPr lang="de-DE" sz="1800" dirty="0" smtClean="0">
                <a:sym typeface="Symbol"/>
              </a:rPr>
              <a:t/>
            </a:r>
            <a:br>
              <a:rPr lang="de-DE" sz="1800" dirty="0" smtClean="0">
                <a:sym typeface="Symbol"/>
              </a:rPr>
            </a:br>
            <a:r>
              <a:rPr lang="de-DE" sz="1800" dirty="0" smtClean="0">
                <a:sym typeface="Symbol"/>
              </a:rPr>
              <a:t>4. </a:t>
            </a:r>
            <a:r>
              <a:rPr lang="de-DE" sz="1800" dirty="0" err="1" smtClean="0">
                <a:sym typeface="Symbol"/>
              </a:rPr>
              <a:t>Nuclear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reactors</a:t>
            </a:r>
            <a:r>
              <a:rPr lang="de-DE" sz="1800" dirty="0" smtClean="0">
                <a:sym typeface="Symbol"/>
              </a:rPr>
              <a:t> (</a:t>
            </a:r>
            <a:r>
              <a:rPr lang="de-DE" sz="1800" dirty="0" err="1" smtClean="0">
                <a:sym typeface="Symbol"/>
              </a:rPr>
              <a:t>fission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neutrons</a:t>
            </a:r>
            <a:r>
              <a:rPr lang="de-DE" sz="1800" dirty="0" smtClean="0">
                <a:sym typeface="Symbol"/>
              </a:rPr>
              <a:t> + </a:t>
            </a:r>
            <a:r>
              <a:rPr lang="de-DE" sz="1800" dirty="0" err="1" smtClean="0">
                <a:sym typeface="Symbol"/>
              </a:rPr>
              <a:t>moderation</a:t>
            </a:r>
            <a:r>
              <a:rPr lang="de-DE" sz="1800" dirty="0" smtClean="0">
                <a:sym typeface="Symbol"/>
              </a:rPr>
              <a:t>)</a:t>
            </a:r>
          </a:p>
          <a:p>
            <a:pPr marL="0" indent="0">
              <a:buNone/>
            </a:pPr>
            <a:r>
              <a:rPr lang="de-DE" sz="1800" dirty="0" smtClean="0">
                <a:sym typeface="Symbol"/>
              </a:rPr>
              <a:t>5. </a:t>
            </a:r>
            <a:r>
              <a:rPr lang="de-DE" sz="1800" dirty="0" err="1" smtClean="0">
                <a:sym typeface="Symbol"/>
              </a:rPr>
              <a:t>Spallation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neutron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sources</a:t>
            </a:r>
            <a:endParaRPr lang="de-DE" sz="1800" dirty="0" smtClean="0">
              <a:sym typeface="Symbol"/>
            </a:endParaRP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/>
          </p:nvPr>
        </p:nvGraphicFramePr>
        <p:xfrm>
          <a:off x="539552" y="227687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nuclide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ym typeface="Symbol"/>
                        </a:rPr>
                        <a:t></a:t>
                      </a:r>
                      <a:r>
                        <a:rPr lang="en-US" baseline="-25000" smtClean="0">
                          <a:sym typeface="Symbol"/>
                        </a:rPr>
                        <a:t>f</a:t>
                      </a:r>
                      <a:r>
                        <a:rPr lang="en-US" baseline="0" smtClean="0">
                          <a:sym typeface="Symbol"/>
                        </a:rPr>
                        <a:t> (a</a:t>
                      </a:r>
                      <a:r>
                        <a:rPr lang="en-US" baseline="30000" smtClean="0">
                          <a:sym typeface="Symbol"/>
                        </a:rPr>
                        <a:t>-1</a:t>
                      </a:r>
                      <a:r>
                        <a:rPr lang="en-US" baseline="0" smtClean="0">
                          <a:sym typeface="Symbol"/>
                        </a:rPr>
                        <a:t>)</a:t>
                      </a:r>
                      <a:endParaRPr lang="en-US" baseline="-25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30000" smtClean="0"/>
                        <a:t>235</a:t>
                      </a:r>
                      <a:r>
                        <a:rPr lang="de-DE" smtClean="0"/>
                        <a:t>U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1.98*10</a:t>
                      </a:r>
                      <a:r>
                        <a:rPr lang="de-DE" baseline="30000" smtClean="0"/>
                        <a:t>-18</a:t>
                      </a:r>
                      <a:endParaRPr lang="en-US" baseline="30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30000" smtClean="0"/>
                        <a:t>238</a:t>
                      </a:r>
                      <a:r>
                        <a:rPr lang="de-DE" smtClean="0"/>
                        <a:t>U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7.03*10</a:t>
                      </a:r>
                      <a:r>
                        <a:rPr lang="de-DE" baseline="30000" smtClean="0"/>
                        <a:t>-1</a:t>
                      </a:r>
                      <a:r>
                        <a:rPr lang="de-DE" b="0" baseline="30000" smtClean="0"/>
                        <a:t>7</a:t>
                      </a:r>
                      <a:endParaRPr lang="en-US" b="0" baseline="30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30000" smtClean="0"/>
                        <a:t>232</a:t>
                      </a:r>
                      <a:r>
                        <a:rPr lang="de-DE" smtClean="0"/>
                        <a:t>Th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&lt;6.9*10</a:t>
                      </a:r>
                      <a:r>
                        <a:rPr lang="de-DE" baseline="30000" smtClean="0"/>
                        <a:t>-22</a:t>
                      </a:r>
                      <a:endParaRPr lang="en-US" baseline="300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1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de-DE" smtClean="0"/>
              <a:t>Radioisotope sources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r>
              <a:rPr lang="de-DE" sz="1800" dirty="0"/>
              <a:t>(</a:t>
            </a:r>
            <a:r>
              <a:rPr lang="de-DE" sz="1800" dirty="0">
                <a:sym typeface="Symbol"/>
              </a:rPr>
              <a:t>,n) </a:t>
            </a:r>
            <a:r>
              <a:rPr lang="de-DE" sz="1800" dirty="0" err="1" smtClean="0">
                <a:sym typeface="Symbol"/>
              </a:rPr>
              <a:t>reactions</a:t>
            </a:r>
            <a:r>
              <a:rPr lang="de-DE" sz="1800" dirty="0" smtClean="0">
                <a:sym typeface="Symbol"/>
              </a:rPr>
              <a:t> on light </a:t>
            </a:r>
            <a:r>
              <a:rPr lang="de-DE" sz="1800" dirty="0" err="1" smtClean="0">
                <a:sym typeface="Symbol"/>
              </a:rPr>
              <a:t>nuclei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with</a:t>
            </a:r>
            <a:r>
              <a:rPr lang="de-DE" sz="1800" dirty="0" smtClean="0">
                <a:sym typeface="Symbol"/>
              </a:rPr>
              <a:t> positive Q-</a:t>
            </a:r>
            <a:r>
              <a:rPr lang="de-DE" sz="1800" dirty="0" err="1" smtClean="0">
                <a:sym typeface="Symbol"/>
              </a:rPr>
              <a:t>value</a:t>
            </a:r>
            <a:r>
              <a:rPr lang="de-DE" sz="1800" dirty="0" smtClean="0">
                <a:sym typeface="Symbol"/>
              </a:rPr>
              <a:t>: e.g. </a:t>
            </a:r>
            <a:r>
              <a:rPr lang="de-DE" sz="1800" dirty="0" err="1" smtClean="0">
                <a:sym typeface="Symbol"/>
              </a:rPr>
              <a:t>Be</a:t>
            </a:r>
            <a:r>
              <a:rPr lang="de-DE" sz="1800" dirty="0" smtClean="0">
                <a:sym typeface="Symbol"/>
              </a:rPr>
              <a:t>, </a:t>
            </a:r>
            <a:r>
              <a:rPr lang="de-DE" sz="1800" dirty="0" smtClean="0">
                <a:sym typeface="Symbol"/>
              </a:rPr>
              <a:t>B</a:t>
            </a:r>
            <a:br>
              <a:rPr lang="de-DE" sz="1800" dirty="0" smtClean="0">
                <a:sym typeface="Symbol"/>
              </a:rPr>
            </a:br>
            <a:r>
              <a:rPr lang="de-DE" sz="1800" baseline="30000" dirty="0" smtClean="0"/>
              <a:t>9</a:t>
            </a:r>
            <a:r>
              <a:rPr lang="de-DE" sz="1800" dirty="0" smtClean="0"/>
              <a:t>Be</a:t>
            </a:r>
            <a:r>
              <a:rPr lang="de-DE" sz="1800" dirty="0" smtClean="0"/>
              <a:t>(</a:t>
            </a:r>
            <a:r>
              <a:rPr lang="de-DE" sz="1800" dirty="0">
                <a:sym typeface="Symbol"/>
              </a:rPr>
              <a:t>,</a:t>
            </a:r>
            <a:r>
              <a:rPr lang="de-DE" sz="1800" dirty="0" smtClean="0">
                <a:sym typeface="Symbol"/>
              </a:rPr>
              <a:t>n)</a:t>
            </a:r>
            <a:r>
              <a:rPr lang="de-DE" sz="1800" baseline="30000" dirty="0" smtClean="0">
                <a:sym typeface="Symbol"/>
              </a:rPr>
              <a:t>12</a:t>
            </a:r>
            <a:r>
              <a:rPr lang="de-DE" sz="1800" dirty="0" smtClean="0">
                <a:sym typeface="Symbol"/>
              </a:rPr>
              <a:t>C Q=5.71 </a:t>
            </a:r>
            <a:r>
              <a:rPr lang="de-DE" sz="1800" dirty="0" err="1" smtClean="0">
                <a:sym typeface="Symbol"/>
              </a:rPr>
              <a:t>MeV</a:t>
            </a:r>
            <a:r>
              <a:rPr lang="de-DE" sz="1800" dirty="0" smtClean="0">
                <a:sym typeface="Symbol"/>
              </a:rPr>
              <a:t>, E</a:t>
            </a:r>
            <a:r>
              <a:rPr lang="de-DE" sz="1800" baseline="-25000" dirty="0" smtClean="0">
                <a:sym typeface="Symbol"/>
              </a:rPr>
              <a:t>n</a:t>
            </a:r>
            <a:r>
              <a:rPr lang="de-DE" sz="1800" dirty="0" smtClean="0">
                <a:sym typeface="Symbol"/>
              </a:rPr>
              <a:t> = 0 .. 13 </a:t>
            </a:r>
            <a:r>
              <a:rPr lang="de-DE" sz="1800" dirty="0" err="1" smtClean="0">
                <a:sym typeface="Symbol"/>
              </a:rPr>
              <a:t>MeV</a:t>
            </a:r>
            <a:endParaRPr lang="de-DE" sz="1800" dirty="0" smtClean="0">
              <a:sym typeface="Symbol"/>
            </a:endParaRPr>
          </a:p>
          <a:p>
            <a:r>
              <a:rPr lang="de-DE" sz="1800" dirty="0" smtClean="0">
                <a:sym typeface="Symbol"/>
              </a:rPr>
              <a:t>-emitter </a:t>
            </a:r>
            <a:r>
              <a:rPr lang="de-DE" sz="1800" dirty="0" err="1" smtClean="0">
                <a:sym typeface="Symbol"/>
              </a:rPr>
              <a:t>mixed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with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Be-powder</a:t>
            </a:r>
            <a:endParaRPr lang="de-DE" sz="1800" dirty="0" smtClean="0">
              <a:sym typeface="Symbol"/>
            </a:endParaRPr>
          </a:p>
          <a:p>
            <a:r>
              <a:rPr lang="de-DE" sz="1800" dirty="0" err="1" smtClean="0">
                <a:sym typeface="Symbol"/>
              </a:rPr>
              <a:t>complicated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neutron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energy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spectrum</a:t>
            </a:r>
            <a:r>
              <a:rPr lang="de-DE" sz="1800" dirty="0" smtClean="0">
                <a:sym typeface="Symbol"/>
              </a:rPr>
              <a:t>, </a:t>
            </a:r>
            <a:r>
              <a:rPr lang="de-DE" sz="1800" dirty="0" err="1" smtClean="0">
                <a:sym typeface="Symbol"/>
              </a:rPr>
              <a:t>neutron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intensity</a:t>
            </a:r>
            <a:r>
              <a:rPr lang="de-DE" sz="1800" dirty="0" smtClean="0">
                <a:sym typeface="Symbol"/>
              </a:rPr>
              <a:t> also </a:t>
            </a:r>
            <a:r>
              <a:rPr lang="de-DE" sz="1800" dirty="0" smtClean="0">
                <a:sym typeface="Symbol"/>
              </a:rPr>
              <a:t/>
            </a:r>
            <a:br>
              <a:rPr lang="de-DE" sz="1800" dirty="0" smtClean="0">
                <a:sym typeface="Symbol"/>
              </a:rPr>
            </a:br>
            <a:r>
              <a:rPr lang="de-DE" sz="1800" dirty="0" err="1" smtClean="0">
                <a:sym typeface="Symbol"/>
              </a:rPr>
              <a:t>dependent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smtClean="0">
                <a:sym typeface="Symbol"/>
              </a:rPr>
              <a:t>on </a:t>
            </a:r>
            <a:r>
              <a:rPr lang="de-DE" sz="1800" dirty="0" err="1" smtClean="0">
                <a:sym typeface="Symbol"/>
              </a:rPr>
              <a:t>purity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of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the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>
                <a:sym typeface="Symbol"/>
              </a:rPr>
              <a:t>-emitter </a:t>
            </a:r>
            <a:endParaRPr lang="de-DE" sz="1800" dirty="0" smtClean="0">
              <a:sym typeface="Symbol"/>
            </a:endParaRPr>
          </a:p>
          <a:p>
            <a:r>
              <a:rPr lang="de-DE" sz="1800" dirty="0" err="1" smtClean="0">
                <a:sym typeface="Symbol"/>
              </a:rPr>
              <a:t>background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from</a:t>
            </a:r>
            <a:r>
              <a:rPr lang="de-DE" sz="1800" dirty="0" smtClean="0">
                <a:sym typeface="Symbol"/>
              </a:rPr>
              <a:t> high-</a:t>
            </a:r>
            <a:r>
              <a:rPr lang="de-DE" sz="1800" dirty="0" err="1" smtClean="0">
                <a:sym typeface="Symbol"/>
              </a:rPr>
              <a:t>energy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gamma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emission</a:t>
            </a:r>
            <a:endParaRPr lang="de-DE" sz="1800" dirty="0" smtClean="0">
              <a:sym typeface="Symbol"/>
            </a:endParaRPr>
          </a:p>
          <a:p>
            <a:endParaRPr lang="de-DE" sz="1800" dirty="0" smtClean="0">
              <a:sym typeface="Symbol"/>
            </a:endParaRPr>
          </a:p>
          <a:p>
            <a:r>
              <a:rPr lang="de-DE" sz="1800" baseline="30000" dirty="0" smtClean="0">
                <a:sym typeface="Symbol"/>
              </a:rPr>
              <a:t>13</a:t>
            </a:r>
            <a:r>
              <a:rPr lang="de-DE" sz="1800" dirty="0" smtClean="0">
                <a:sym typeface="Symbol"/>
              </a:rPr>
              <a:t>C(</a:t>
            </a:r>
            <a:r>
              <a:rPr lang="de-DE" sz="1800" dirty="0">
                <a:sym typeface="Symbol"/>
              </a:rPr>
              <a:t>,</a:t>
            </a:r>
            <a:r>
              <a:rPr lang="de-DE" sz="1800" dirty="0" smtClean="0">
                <a:sym typeface="Symbol"/>
              </a:rPr>
              <a:t>n) </a:t>
            </a:r>
            <a:r>
              <a:rPr lang="de-DE" sz="1800" dirty="0" err="1" smtClean="0">
                <a:sym typeface="Symbol"/>
              </a:rPr>
              <a:t>is</a:t>
            </a:r>
            <a:r>
              <a:rPr lang="de-DE" sz="1800" dirty="0" smtClean="0">
                <a:sym typeface="Symbol"/>
              </a:rPr>
              <a:t> also </a:t>
            </a:r>
            <a:r>
              <a:rPr lang="de-DE" sz="1800" dirty="0" err="1" smtClean="0">
                <a:sym typeface="Symbol"/>
              </a:rPr>
              <a:t>the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main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source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of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neutrons</a:t>
            </a:r>
            <a:r>
              <a:rPr lang="de-DE" sz="1800" dirty="0" smtClean="0">
                <a:sym typeface="Symbol"/>
              </a:rPr>
              <a:t> in </a:t>
            </a:r>
            <a:r>
              <a:rPr lang="de-DE" sz="1800" dirty="0" err="1" smtClean="0">
                <a:sym typeface="Symbol"/>
              </a:rPr>
              <a:t>the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astrophyiscal</a:t>
            </a:r>
            <a:r>
              <a:rPr lang="de-DE" sz="1800" dirty="0" smtClean="0">
                <a:sym typeface="Symbol"/>
              </a:rPr>
              <a:t> s-</a:t>
            </a:r>
            <a:r>
              <a:rPr lang="de-DE" sz="1800" dirty="0" err="1" smtClean="0">
                <a:sym typeface="Symbol"/>
              </a:rPr>
              <a:t>process</a:t>
            </a:r>
            <a:endParaRPr lang="de-DE" sz="1800" dirty="0" smtClean="0">
              <a:sym typeface="Symbol"/>
            </a:endParaRPr>
          </a:p>
          <a:p>
            <a:r>
              <a:rPr lang="de-DE" sz="1800" dirty="0" smtClean="0">
                <a:sym typeface="Symbol"/>
              </a:rPr>
              <a:t>-</a:t>
            </a:r>
            <a:r>
              <a:rPr lang="de-DE" sz="1800" dirty="0" err="1" smtClean="0">
                <a:sym typeface="Symbol"/>
              </a:rPr>
              <a:t>delayed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neutron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emission</a:t>
            </a:r>
            <a:r>
              <a:rPr lang="de-DE" sz="1800" dirty="0" smtClean="0">
                <a:sym typeface="Symbol"/>
              </a:rPr>
              <a:t>. e.g.</a:t>
            </a:r>
            <a:br>
              <a:rPr lang="de-DE" sz="1800" dirty="0" smtClean="0">
                <a:sym typeface="Symbol"/>
              </a:rPr>
            </a:br>
            <a:r>
              <a:rPr lang="de-DE" sz="1800" dirty="0" smtClean="0">
                <a:sym typeface="Symbol"/>
              </a:rPr>
              <a:t> </a:t>
            </a:r>
            <a:r>
              <a:rPr lang="de-DE" sz="1800" baseline="30000" dirty="0" smtClean="0">
                <a:sym typeface="Symbol"/>
              </a:rPr>
              <a:t>87</a:t>
            </a:r>
            <a:r>
              <a:rPr lang="de-DE" sz="1800" dirty="0" smtClean="0">
                <a:sym typeface="Symbol"/>
              </a:rPr>
              <a:t>Br (t</a:t>
            </a:r>
            <a:r>
              <a:rPr lang="de-DE" sz="1800" baseline="-25000" dirty="0" smtClean="0">
                <a:sym typeface="Symbol"/>
              </a:rPr>
              <a:t>1/2</a:t>
            </a:r>
            <a:r>
              <a:rPr lang="de-DE" sz="1800" dirty="0" smtClean="0">
                <a:sym typeface="Symbol"/>
              </a:rPr>
              <a:t> = 55.7 s)  </a:t>
            </a:r>
            <a:r>
              <a:rPr lang="de-DE" sz="1800" baseline="30000" dirty="0" smtClean="0">
                <a:sym typeface="Symbol"/>
              </a:rPr>
              <a:t>87</a:t>
            </a:r>
            <a:r>
              <a:rPr lang="de-DE" sz="1800" dirty="0" smtClean="0">
                <a:sym typeface="Symbol"/>
              </a:rPr>
              <a:t>Kr* + </a:t>
            </a:r>
            <a:r>
              <a:rPr lang="de-DE" sz="1800" dirty="0">
                <a:sym typeface="Symbol"/>
              </a:rPr>
              <a:t></a:t>
            </a:r>
            <a:r>
              <a:rPr lang="de-DE" sz="1800" dirty="0" smtClean="0">
                <a:sym typeface="Symbol"/>
              </a:rPr>
              <a:t>-  </a:t>
            </a:r>
            <a:r>
              <a:rPr lang="de-DE" sz="1800" baseline="30000" dirty="0" smtClean="0">
                <a:sym typeface="Symbol"/>
              </a:rPr>
              <a:t>87</a:t>
            </a:r>
            <a:r>
              <a:rPr lang="de-DE" sz="1800" dirty="0" smtClean="0">
                <a:sym typeface="Symbol"/>
              </a:rPr>
              <a:t>Kr*  </a:t>
            </a:r>
            <a:r>
              <a:rPr lang="de-DE" sz="1800" baseline="30000" dirty="0" smtClean="0">
                <a:sym typeface="Symbol"/>
              </a:rPr>
              <a:t>86</a:t>
            </a:r>
            <a:r>
              <a:rPr lang="de-DE" sz="1800" dirty="0" smtClean="0">
                <a:sym typeface="Symbol"/>
              </a:rPr>
              <a:t>Kr + n</a:t>
            </a:r>
            <a:br>
              <a:rPr lang="de-DE" sz="1800" dirty="0" smtClean="0">
                <a:sym typeface="Symbol"/>
              </a:rPr>
            </a:br>
            <a:r>
              <a:rPr lang="de-DE" sz="1800" dirty="0" smtClean="0">
                <a:sym typeface="Symbol"/>
              </a:rPr>
              <a:t>not a </a:t>
            </a:r>
            <a:r>
              <a:rPr lang="de-DE" sz="1800" dirty="0" err="1" smtClean="0">
                <a:sym typeface="Symbol"/>
              </a:rPr>
              <a:t>practicable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neutron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source</a:t>
            </a:r>
            <a:r>
              <a:rPr lang="de-DE" sz="1800" dirty="0" smtClean="0">
                <a:sym typeface="Symbol"/>
              </a:rPr>
              <a:t> but </a:t>
            </a:r>
            <a:r>
              <a:rPr lang="de-DE" sz="1800" dirty="0" err="1" smtClean="0">
                <a:sym typeface="Symbol"/>
              </a:rPr>
              <a:t>important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for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reactor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criticality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control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11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8710613" cy="649288"/>
          </a:xfrm>
          <a:noFill/>
        </p:spPr>
        <p:txBody>
          <a:bodyPr/>
          <a:lstStyle/>
          <a:p>
            <a:pPr eaLnBrk="1" hangingPunct="1"/>
            <a:r>
              <a:rPr lang="de-DE" smtClean="0"/>
              <a:t>Neutron source: </a:t>
            </a:r>
            <a:r>
              <a:rPr lang="de-DE" baseline="30000" smtClean="0"/>
              <a:t>241</a:t>
            </a:r>
            <a:r>
              <a:rPr lang="de-DE" smtClean="0"/>
              <a:t>Am: </a:t>
            </a:r>
            <a:r>
              <a:rPr lang="de-DE" baseline="30000" smtClean="0"/>
              <a:t>9</a:t>
            </a:r>
            <a:r>
              <a:rPr lang="de-DE" smtClean="0"/>
              <a:t>Be(</a:t>
            </a:r>
            <a:r>
              <a:rPr lang="de-DE" smtClean="0">
                <a:sym typeface="Symbol" pitchFamily="18" charset="2"/>
              </a:rPr>
              <a:t>,n)</a:t>
            </a:r>
            <a:r>
              <a:rPr lang="de-DE" baseline="30000" smtClean="0">
                <a:sym typeface="Symbol" pitchFamily="18" charset="2"/>
              </a:rPr>
              <a:t>12</a:t>
            </a:r>
            <a:r>
              <a:rPr lang="de-DE" smtClean="0">
                <a:sym typeface="Symbol" pitchFamily="18" charset="2"/>
              </a:rPr>
              <a:t>C</a:t>
            </a:r>
          </a:p>
        </p:txBody>
      </p:sp>
      <p:pic>
        <p:nvPicPr>
          <p:cNvPr id="10243" name="Picture 7" descr="Neutronsource-contain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4270375" cy="3465513"/>
          </a:xfrm>
          <a:noFill/>
        </p:spPr>
      </p:pic>
      <p:pic>
        <p:nvPicPr>
          <p:cNvPr id="10245" name="Picture 9" descr="241Am-Be-spectr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68413"/>
            <a:ext cx="3763963" cy="4248150"/>
          </a:xfrm>
          <a:noFill/>
        </p:spPr>
      </p:pic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233363" y="4721225"/>
            <a:ext cx="3846223" cy="15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/>
              <a:t>Content: </a:t>
            </a:r>
            <a:r>
              <a:rPr lang="de-DE" dirty="0" err="1" smtClean="0"/>
              <a:t>Mixture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>
                <a:sym typeface="Symbol" pitchFamily="18" charset="2"/>
              </a:rPr>
              <a:t>-Emitter M </a:t>
            </a:r>
            <a:r>
              <a:rPr lang="de-DE" dirty="0" err="1" smtClean="0">
                <a:sym typeface="Symbol" pitchFamily="18" charset="2"/>
              </a:rPr>
              <a:t>and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>
                <a:sym typeface="Symbol" pitchFamily="18" charset="2"/>
              </a:rPr>
              <a:t>Beryllium</a:t>
            </a:r>
          </a:p>
          <a:p>
            <a:pPr eaLnBrk="1" hangingPunct="1"/>
            <a:r>
              <a:rPr lang="de-DE" dirty="0" err="1" smtClean="0">
                <a:sym typeface="Symbol" pitchFamily="18" charset="2"/>
              </a:rPr>
              <a:t>as</a:t>
            </a:r>
            <a:r>
              <a:rPr lang="de-DE" dirty="0" smtClean="0">
                <a:sym typeface="Symbol" pitchFamily="18" charset="2"/>
              </a:rPr>
              <a:t> a </a:t>
            </a:r>
            <a:r>
              <a:rPr lang="de-DE" dirty="0" err="1" smtClean="0">
                <a:sym typeface="Symbol" pitchFamily="18" charset="2"/>
              </a:rPr>
              <a:t>fine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powder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or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as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alloy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or</a:t>
            </a:r>
            <a:r>
              <a:rPr lang="de-DE" dirty="0" smtClean="0">
                <a:sym typeface="Symbol" pitchFamily="18" charset="2"/>
              </a:rPr>
              <a:t>  </a:t>
            </a:r>
            <a:r>
              <a:rPr lang="de-DE" dirty="0" err="1" smtClean="0">
                <a:sym typeface="Symbol" pitchFamily="18" charset="2"/>
              </a:rPr>
              <a:t>Actinide-Boride</a:t>
            </a:r>
            <a:endParaRPr lang="de-DE" baseline="-25000" dirty="0">
              <a:sym typeface="Symbol" pitchFamily="18" charset="2"/>
            </a:endParaRPr>
          </a:p>
          <a:p>
            <a:pPr eaLnBrk="1" hangingPunct="1"/>
            <a:r>
              <a:rPr lang="de-DE" dirty="0" err="1" smtClean="0">
                <a:sym typeface="Symbol" pitchFamily="18" charset="2"/>
              </a:rPr>
              <a:t>Yield</a:t>
            </a:r>
            <a:r>
              <a:rPr lang="de-DE" dirty="0" smtClean="0">
                <a:sym typeface="Symbol" pitchFamily="18" charset="2"/>
              </a:rPr>
              <a:t> ca</a:t>
            </a:r>
            <a:r>
              <a:rPr lang="de-DE" dirty="0">
                <a:sym typeface="Symbol" pitchFamily="18" charset="2"/>
              </a:rPr>
              <a:t>. 10</a:t>
            </a:r>
            <a:r>
              <a:rPr lang="de-DE" baseline="30000" dirty="0">
                <a:sym typeface="Symbol" pitchFamily="18" charset="2"/>
              </a:rPr>
              <a:t>-4</a:t>
            </a:r>
            <a:r>
              <a:rPr lang="de-DE" dirty="0">
                <a:sym typeface="Symbol" pitchFamily="18" charset="2"/>
              </a:rPr>
              <a:t> n/</a:t>
            </a:r>
            <a:r>
              <a:rPr lang="de-DE" dirty="0" smtClean="0">
                <a:sym typeface="Symbol" pitchFamily="18" charset="2"/>
              </a:rPr>
              <a:t>-</a:t>
            </a:r>
            <a:r>
              <a:rPr lang="de-DE" dirty="0" err="1" smtClean="0">
                <a:sym typeface="Symbol" pitchFamily="18" charset="2"/>
              </a:rPr>
              <a:t>decay</a:t>
            </a:r>
            <a:endParaRPr lang="de-DE" dirty="0">
              <a:sym typeface="Symbol" pitchFamily="18" charset="2"/>
            </a:endParaRPr>
          </a:p>
          <a:p>
            <a:pPr eaLnBrk="1" hangingPunct="1"/>
            <a:r>
              <a:rPr lang="de-DE" dirty="0" smtClean="0">
                <a:sym typeface="Symbol" pitchFamily="18" charset="2"/>
              </a:rPr>
              <a:t>(Most -</a:t>
            </a:r>
            <a:r>
              <a:rPr lang="de-DE" dirty="0" err="1" smtClean="0">
                <a:sym typeface="Symbol" pitchFamily="18" charset="2"/>
              </a:rPr>
              <a:t>particles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are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stopped</a:t>
            </a:r>
            <a:r>
              <a:rPr lang="de-DE" dirty="0" smtClean="0">
                <a:sym typeface="Symbol" pitchFamily="18" charset="2"/>
              </a:rPr>
              <a:t>  </a:t>
            </a:r>
            <a:r>
              <a:rPr lang="de-DE" dirty="0" err="1" smtClean="0">
                <a:sym typeface="Symbol" pitchFamily="18" charset="2"/>
              </a:rPr>
              <a:t>without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causing</a:t>
            </a:r>
            <a:endParaRPr lang="de-DE" dirty="0" smtClean="0">
              <a:sym typeface="Symbol" pitchFamily="18" charset="2"/>
            </a:endParaRPr>
          </a:p>
          <a:p>
            <a:pPr eaLnBrk="1" hangingPunct="1"/>
            <a:r>
              <a:rPr lang="de-DE" dirty="0" smtClean="0">
                <a:sym typeface="Symbol" pitchFamily="18" charset="2"/>
              </a:rPr>
              <a:t>a </a:t>
            </a:r>
            <a:r>
              <a:rPr lang="de-DE" dirty="0" err="1" smtClean="0">
                <a:sym typeface="Symbol" pitchFamily="18" charset="2"/>
              </a:rPr>
              <a:t>nuclear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reaction</a:t>
            </a:r>
            <a:r>
              <a:rPr lang="de-DE" dirty="0" smtClean="0">
                <a:sym typeface="Symbol" pitchFamily="18" charset="2"/>
              </a:rPr>
              <a:t>.)</a:t>
            </a:r>
            <a:endParaRPr lang="de-DE" dirty="0">
              <a:sym typeface="Symbol" pitchFamily="18" charset="2"/>
            </a:endParaRPr>
          </a:p>
          <a:p>
            <a:pPr eaLnBrk="1" hangingPunct="1"/>
            <a:endParaRPr lang="de-DE" baseline="-25000" dirty="0">
              <a:sym typeface="Symbol" pitchFamily="18" charset="2"/>
            </a:endParaRPr>
          </a:p>
          <a:p>
            <a:pPr eaLnBrk="1" hangingPunct="1"/>
            <a:r>
              <a:rPr lang="de-DE" dirty="0">
                <a:sym typeface="Symbol" pitchFamily="18" charset="2"/>
                <a:hlinkClick r:id="rId4"/>
              </a:rPr>
              <a:t>Lorch, Int. Jour. </a:t>
            </a:r>
            <a:r>
              <a:rPr lang="de-DE" dirty="0" err="1">
                <a:sym typeface="Symbol" pitchFamily="18" charset="2"/>
                <a:hlinkClick r:id="rId4"/>
              </a:rPr>
              <a:t>Appl</a:t>
            </a:r>
            <a:r>
              <a:rPr lang="de-DE" dirty="0">
                <a:sym typeface="Symbol" pitchFamily="18" charset="2"/>
                <a:hlinkClick r:id="rId4"/>
              </a:rPr>
              <a:t>. Rad. Iso. 24 (1973) 585</a:t>
            </a:r>
            <a:endParaRPr lang="de-DE" dirty="0">
              <a:sym typeface="Symbol" pitchFamily="18" charset="2"/>
            </a:endParaRP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4768850" y="5372100"/>
            <a:ext cx="299663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/>
              <a:t>complex neutron spectrum :</a:t>
            </a:r>
            <a:endParaRPr lang="de-DE"/>
          </a:p>
          <a:p>
            <a:pPr eaLnBrk="1" hangingPunct="1"/>
            <a:r>
              <a:rPr lang="de-DE" smtClean="0"/>
              <a:t>depending on the individual source.</a:t>
            </a:r>
            <a:endParaRPr lang="de-DE"/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2178050" y="1627188"/>
            <a:ext cx="191300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/>
              <a:t>typically: </a:t>
            </a:r>
            <a:r>
              <a:rPr lang="de-DE"/>
              <a:t>5 g Be </a:t>
            </a:r>
          </a:p>
          <a:p>
            <a:pPr eaLnBrk="1" hangingPunct="1"/>
            <a:r>
              <a:rPr lang="de-DE"/>
              <a:t>0.37 g </a:t>
            </a:r>
            <a:r>
              <a:rPr lang="de-DE" baseline="30000"/>
              <a:t>241</a:t>
            </a:r>
            <a:r>
              <a:rPr lang="de-DE"/>
              <a:t>AmO</a:t>
            </a:r>
            <a:r>
              <a:rPr lang="de-DE" baseline="-25000"/>
              <a:t>2 </a:t>
            </a:r>
            <a:r>
              <a:rPr lang="de-DE"/>
              <a:t>= 1 Ci</a:t>
            </a:r>
            <a:endParaRPr lang="de-DE" baseline="-25000"/>
          </a:p>
        </p:txBody>
      </p:sp>
    </p:spTree>
    <p:extLst>
      <p:ext uri="{BB962C8B-B14F-4D97-AF65-F5344CB8AC3E}">
        <p14:creationId xmlns:p14="http://schemas.microsoft.com/office/powerpoint/2010/main" val="234837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Microsoft Office PowerPoint</Application>
  <PresentationFormat>Bildschirmpräsentation (4:3)</PresentationFormat>
  <Paragraphs>439</Paragraphs>
  <Slides>40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51" baseType="lpstr">
      <vt:lpstr>Calibri</vt:lpstr>
      <vt:lpstr>Wingdings</vt:lpstr>
      <vt:lpstr>Times New Roman</vt:lpstr>
      <vt:lpstr>Arial</vt:lpstr>
      <vt:lpstr>Cambria Math</vt:lpstr>
      <vt:lpstr>Symbol</vt:lpstr>
      <vt:lpstr>Benutzerdefiniertes Design</vt:lpstr>
      <vt:lpstr>1_Benutzerdefiniertes Design</vt:lpstr>
      <vt:lpstr>2_Benutzerdefiniertes Design</vt:lpstr>
      <vt:lpstr>3_Benutzerdefiniertes Design</vt:lpstr>
      <vt:lpstr>Formel</vt:lpstr>
      <vt:lpstr>Neutron beams for  nuclear data measurements</vt:lpstr>
      <vt:lpstr>Table of Content</vt:lpstr>
      <vt:lpstr>curriculum vitae  Arnd Rudolf Junghans</vt:lpstr>
      <vt:lpstr>Doktorgesang 1994 (This is twenty years ago)</vt:lpstr>
      <vt:lpstr>CHARMS evening (this is 11 years ago)</vt:lpstr>
      <vt:lpstr>Neutron sources</vt:lpstr>
      <vt:lpstr>Neutron sources</vt:lpstr>
      <vt:lpstr>Radioisotope sources</vt:lpstr>
      <vt:lpstr>Neutron source: 241Am: 9Be(,n)12C</vt:lpstr>
      <vt:lpstr>Neutron source: 241Am: 9Be(,n)12C</vt:lpstr>
      <vt:lpstr>Am-Be source spectrum </vt:lpstr>
      <vt:lpstr>252Cf spontaneous fission neutron spectrum</vt:lpstr>
      <vt:lpstr>Photoneutron sources with radioisotopes</vt:lpstr>
      <vt:lpstr>Neutron producing nuclear reactions</vt:lpstr>
      <vt:lpstr>Relativistic two body kinematics</vt:lpstr>
      <vt:lpstr>Relativistic two body kinematics</vt:lpstr>
      <vt:lpstr>Relativistic two body kinematics</vt:lpstr>
      <vt:lpstr>Lab. momenta as function of the lab. angles: </vt:lpstr>
      <vt:lpstr>7Li(p,n)7Be : neutron energy vs. angle</vt:lpstr>
      <vt:lpstr>7Li(p,n)7Be: neutron angle vs. c.m. angle</vt:lpstr>
      <vt:lpstr>7Li(p,n)7Be : recoil energy vs. angle</vt:lpstr>
      <vt:lpstr>7Li(p,n)7Be : recoil angle vs. c.m. angle</vt:lpstr>
      <vt:lpstr>Conversion from center of mass to laboratory   </vt:lpstr>
      <vt:lpstr>Neutron Yield  </vt:lpstr>
      <vt:lpstr>Real source yield  </vt:lpstr>
      <vt:lpstr>Differential cross sections: 7Li(p,n)7Be; 7Li(p,n)7Be*(429 keV)</vt:lpstr>
      <vt:lpstr>Energy range for neutron production</vt:lpstr>
      <vt:lpstr>Neutron production in inverse kinematics</vt:lpstr>
      <vt:lpstr>Kinematical focussing  1H(7Li,n)7Be</vt:lpstr>
      <vt:lpstr>„Big Four“ reactions for neutron production</vt:lpstr>
      <vt:lpstr>Monoenergetic neutron reference fields</vt:lpstr>
      <vt:lpstr>PTB neutron reference facility</vt:lpstr>
      <vt:lpstr>PTB neutron reference facility</vt:lpstr>
      <vt:lpstr>Characterization of neutron producing targets</vt:lpstr>
      <vt:lpstr>Neutron generators</vt:lpstr>
      <vt:lpstr>D-T und D-D Fusion Reactions</vt:lpstr>
      <vt:lpstr>3H(d,n)4He S-Factor</vt:lpstr>
      <vt:lpstr>PowerPoint-Präsentation</vt:lpstr>
      <vt:lpstr>PowerPoint-Präsentation</vt:lpstr>
      <vt:lpstr>DT, DD neutron spectrum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Fissility of heavy nuclei</dc:title>
  <dc:creator>Junghans, Dr. Arnd (FWKK) - 1750</dc:creator>
  <cp:lastModifiedBy>arj</cp:lastModifiedBy>
  <cp:revision>395</cp:revision>
  <cp:lastPrinted>2014-09-23T08:12:07Z</cp:lastPrinted>
  <dcterms:created xsi:type="dcterms:W3CDTF">2013-02-11T14:18:36Z</dcterms:created>
  <dcterms:modified xsi:type="dcterms:W3CDTF">2014-09-28T20:53:31Z</dcterms:modified>
</cp:coreProperties>
</file>