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713" r:id="rId3"/>
    <p:sldMasterId id="2147483759" r:id="rId4"/>
    <p:sldMasterId id="2147483793" r:id="rId5"/>
    <p:sldMasterId id="2147483810" r:id="rId6"/>
    <p:sldMasterId id="2147483822" r:id="rId7"/>
  </p:sldMasterIdLst>
  <p:notesMasterIdLst>
    <p:notesMasterId r:id="rId99"/>
  </p:notesMasterIdLst>
  <p:sldIdLst>
    <p:sldId id="677" r:id="rId8"/>
    <p:sldId id="678" r:id="rId9"/>
    <p:sldId id="711" r:id="rId10"/>
    <p:sldId id="679" r:id="rId11"/>
    <p:sldId id="675" r:id="rId12"/>
    <p:sldId id="676" r:id="rId13"/>
    <p:sldId id="772" r:id="rId14"/>
    <p:sldId id="680" r:id="rId15"/>
    <p:sldId id="773" r:id="rId16"/>
    <p:sldId id="774" r:id="rId17"/>
    <p:sldId id="775" r:id="rId18"/>
    <p:sldId id="681" r:id="rId19"/>
    <p:sldId id="776" r:id="rId20"/>
    <p:sldId id="683" r:id="rId21"/>
    <p:sldId id="685" r:id="rId22"/>
    <p:sldId id="686" r:id="rId23"/>
    <p:sldId id="687" r:id="rId24"/>
    <p:sldId id="688" r:id="rId25"/>
    <p:sldId id="689" r:id="rId26"/>
    <p:sldId id="690" r:id="rId27"/>
    <p:sldId id="769" r:id="rId28"/>
    <p:sldId id="692" r:id="rId29"/>
    <p:sldId id="693" r:id="rId30"/>
    <p:sldId id="694" r:id="rId31"/>
    <p:sldId id="696" r:id="rId32"/>
    <p:sldId id="695" r:id="rId33"/>
    <p:sldId id="770" r:id="rId34"/>
    <p:sldId id="697" r:id="rId35"/>
    <p:sldId id="699" r:id="rId36"/>
    <p:sldId id="700" r:id="rId37"/>
    <p:sldId id="701" r:id="rId38"/>
    <p:sldId id="707" r:id="rId39"/>
    <p:sldId id="702" r:id="rId40"/>
    <p:sldId id="703" r:id="rId41"/>
    <p:sldId id="704" r:id="rId42"/>
    <p:sldId id="708" r:id="rId43"/>
    <p:sldId id="771" r:id="rId44"/>
    <p:sldId id="530" r:id="rId45"/>
    <p:sldId id="594" r:id="rId46"/>
    <p:sldId id="558" r:id="rId47"/>
    <p:sldId id="595" r:id="rId48"/>
    <p:sldId id="596" r:id="rId49"/>
    <p:sldId id="597" r:id="rId50"/>
    <p:sldId id="598" r:id="rId51"/>
    <p:sldId id="599" r:id="rId52"/>
    <p:sldId id="600" r:id="rId53"/>
    <p:sldId id="714" r:id="rId54"/>
    <p:sldId id="601" r:id="rId55"/>
    <p:sldId id="602" r:id="rId56"/>
    <p:sldId id="604" r:id="rId57"/>
    <p:sldId id="605" r:id="rId58"/>
    <p:sldId id="606" r:id="rId59"/>
    <p:sldId id="607" r:id="rId60"/>
    <p:sldId id="712" r:id="rId61"/>
    <p:sldId id="724" r:id="rId62"/>
    <p:sldId id="729" r:id="rId63"/>
    <p:sldId id="730" r:id="rId64"/>
    <p:sldId id="731" r:id="rId65"/>
    <p:sldId id="732" r:id="rId66"/>
    <p:sldId id="716" r:id="rId67"/>
    <p:sldId id="718" r:id="rId68"/>
    <p:sldId id="719" r:id="rId69"/>
    <p:sldId id="717" r:id="rId70"/>
    <p:sldId id="733" r:id="rId71"/>
    <p:sldId id="740" r:id="rId72"/>
    <p:sldId id="734" r:id="rId73"/>
    <p:sldId id="742" r:id="rId74"/>
    <p:sldId id="741" r:id="rId75"/>
    <p:sldId id="743" r:id="rId76"/>
    <p:sldId id="744" r:id="rId77"/>
    <p:sldId id="745" r:id="rId78"/>
    <p:sldId id="747" r:id="rId79"/>
    <p:sldId id="748" r:id="rId80"/>
    <p:sldId id="749" r:id="rId81"/>
    <p:sldId id="750" r:id="rId82"/>
    <p:sldId id="752" r:id="rId83"/>
    <p:sldId id="753" r:id="rId84"/>
    <p:sldId id="754" r:id="rId85"/>
    <p:sldId id="755" r:id="rId86"/>
    <p:sldId id="765" r:id="rId87"/>
    <p:sldId id="766" r:id="rId88"/>
    <p:sldId id="751" r:id="rId89"/>
    <p:sldId id="760" r:id="rId90"/>
    <p:sldId id="762" r:id="rId91"/>
    <p:sldId id="746" r:id="rId92"/>
    <p:sldId id="761" r:id="rId93"/>
    <p:sldId id="713" r:id="rId94"/>
    <p:sldId id="764" r:id="rId95"/>
    <p:sldId id="763" r:id="rId96"/>
    <p:sldId id="767" r:id="rId97"/>
    <p:sldId id="768" r:id="rId9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B2B2B2"/>
    <a:srgbClr val="FFFF00"/>
    <a:srgbClr val="FF9F11"/>
    <a:srgbClr val="FF9900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80" autoAdjust="0"/>
    <p:restoredTop sz="86431" autoAdjust="0"/>
  </p:normalViewPr>
  <p:slideViewPr>
    <p:cSldViewPr>
      <p:cViewPr varScale="1">
        <p:scale>
          <a:sx n="89" d="100"/>
          <a:sy n="89" d="100"/>
        </p:scale>
        <p:origin x="-170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ning\Desktop\Documents\Chart%20in%20Microsoft%20PowerPoin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07174103237095"/>
          <c:y val="0.20869240303295422"/>
          <c:w val="0.68213713910761153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publications</c:v>
                </c:pt>
              </c:strCache>
            </c:strRef>
          </c:tx>
          <c:invertIfNegative val="0"/>
          <c:cat>
            <c:numRef>
              <c:f>Sheet1!$C$1:$L$1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Sheet1!$C$2:$L$2</c:f>
              <c:numCache>
                <c:formatCode>General</c:formatCode>
                <c:ptCount val="10"/>
                <c:pt idx="0">
                  <c:v>8</c:v>
                </c:pt>
                <c:pt idx="1">
                  <c:v>7</c:v>
                </c:pt>
                <c:pt idx="2">
                  <c:v>23</c:v>
                </c:pt>
                <c:pt idx="3">
                  <c:v>27</c:v>
                </c:pt>
                <c:pt idx="4">
                  <c:v>33</c:v>
                </c:pt>
                <c:pt idx="5">
                  <c:v>58</c:v>
                </c:pt>
                <c:pt idx="6">
                  <c:v>66</c:v>
                </c:pt>
                <c:pt idx="7">
                  <c:v>75</c:v>
                </c:pt>
                <c:pt idx="8">
                  <c:v>161</c:v>
                </c:pt>
                <c:pt idx="9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90592"/>
        <c:axId val="104992128"/>
      </c:barChart>
      <c:catAx>
        <c:axId val="10499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992128"/>
        <c:crosses val="autoZero"/>
        <c:auto val="1"/>
        <c:lblAlgn val="ctr"/>
        <c:lblOffset val="100"/>
        <c:noMultiLvlLbl val="0"/>
      </c:catAx>
      <c:valAx>
        <c:axId val="10499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9905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BC3965-C06F-46D7-A791-C7565C60A1D6}" type="datetimeFigureOut">
              <a:rPr lang="fr-FR"/>
              <a:pPr>
                <a:defRPr/>
              </a:pPr>
              <a:t>04/09/2014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6F5062-2AD2-4798-876E-F92AF848A9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056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7B9B8-0E51-4636-9170-4A07F90FD7A5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4581C374-0422-4F40-A04C-BD8F22C617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0A03-0241-439A-97D7-BC12B76E69DC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9D550C4-7363-4D1E-B7B4-5929711265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50F5-D8AA-4DC8-9EB6-2EC241C17D8D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0FA6EB9-0A6A-47C5-A3F0-7A630FA7AF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8267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76263" y="1268413"/>
            <a:ext cx="8172450" cy="49688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06BF-1A51-4D03-80DE-1A183E7BAD0E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24D688CD-DCB1-40FA-8819-C4A3C0AFC3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570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8992-6882-43A6-A468-80CD28B5634F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4551C57-3D3C-4BC3-AC72-D53B207F51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09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38688" y="1268413"/>
            <a:ext cx="4010025" cy="2408237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38688" y="3829050"/>
            <a:ext cx="4010025" cy="240823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A400-E988-48E2-B16A-EBBDA5CA6F71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FE64F97-50FE-42DB-AE05-346046839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323A-038C-4588-87CE-87206B10A9AC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ADF0711-7E5D-4FDB-BB90-60EC76037F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52388"/>
            <a:ext cx="8172450" cy="6184900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881-17EE-45D9-877A-6515AA8CA989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45484AB-787C-4DE4-A806-6D9C47AFF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76FF-D7D6-44CE-AE7F-5C5012D46BB7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60671F73-9B66-4A69-9656-A6ADC4B48C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76263" y="1268413"/>
            <a:ext cx="8172450" cy="49688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B76-E47D-429D-AF08-4E78C963AB51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96D7F4E-7693-47F4-9A26-76A2E8421E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0F52-5BCE-4A52-8DEF-5A6AA339A491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B576F1F-8AF9-4EEF-8867-C848B9096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C628-C2C7-4634-8AAA-4963B9D1B65B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D4A4B01-A32A-4AF4-BE07-5407D896B8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5221-CF57-461D-8ECE-369F2BBF17B4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E33D9721-C4BF-460C-806A-7F2E1B54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B5C9-E9E1-4E67-A3F6-F849079945F4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9D88111-5A6A-410C-95F0-910ED30C17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8E7D-BFDC-48B7-9553-A2EF3FE7EEDC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C1CF1F9-5E6C-4275-8CE8-03B9032E1B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3433-AECF-4B81-8E32-44ADD0C21C7E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BA1303F-3385-4501-9D44-B14D81ED7A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2B33-1D18-4CAB-A269-735DFAF409A8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4F7E98E-36B2-4217-86F3-1BEE24593F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73D32-4CFB-494D-B5E1-285F6544E6A3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CF23E9E-FFE1-48AB-A3EB-2D28E11AE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2535-7E72-42CF-BCF3-7ECD706D4D20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3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CB73BDA-588F-4038-AF65-983D675629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8F16-5E1B-44AF-8982-11533D7BB5C1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561AFE8-A224-4D52-A843-D26E69C2DE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7164-7540-48A6-BEFE-A905078A8AFC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35975FD-1F56-41C1-8A70-0D8BF18073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F7CC-7EDD-4F96-A058-A7A3605B9C48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AF59934-2C5E-46C4-B1B8-5AD05C0178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2388"/>
            <a:ext cx="2043113" cy="6184900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52388"/>
            <a:ext cx="5976937" cy="6184900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4666-07B7-4947-BA8F-E146AA06C9F1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CF3C179-06C9-49F2-A572-132042F2A8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7B9B8-0E51-4636-9170-4A07F90FD7A5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4581C374-0422-4F40-A04C-BD8F22C6179B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331823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8E7D-BFDC-48B7-9553-A2EF3FE7EEDC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AC1CF1F9-5E6C-4275-8CE8-03B9032E1B88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4393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D236-0183-4A90-8B38-664E21C9D20F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11095C3-86F8-437E-9AD8-CA08FC8F8C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D236-0183-4A90-8B38-664E21C9D20F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11095C3-86F8-437E-9AD8-CA08FC8F8C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020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CD7B-34CC-4AC7-BAEA-588BBA596287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70A592D-7BD5-49D3-98D8-7797055245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32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105F-91A5-4ABC-9413-9262559C539E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DA3878D-8062-4DD9-B600-2C5477CBF4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128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F101-CE6A-4A69-A2BD-DFCDEE3A3F1D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61BF8D1-243B-4886-8EC8-F297CAF53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849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EFFF-4EB6-4B90-B952-67A72DB79A46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DDAD63D-286B-4086-9B9E-15C763003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372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en-US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CD58-FA84-4EE4-9DE8-E0D39D18FFE6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7061A8F-6550-45C8-96CA-C87092AAB7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743887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27D9-00EB-461D-B196-8A793352FFFE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7A3EBB5A-A9FA-4228-8A1B-3FBCF9644E47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116000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0A03-0241-439A-97D7-BC12B76E69DC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9D550C4-7363-4D1E-B7B4-5929711265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379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38688" y="1268413"/>
            <a:ext cx="4010025" cy="2408237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38688" y="3829050"/>
            <a:ext cx="4010025" cy="240823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A400-E988-48E2-B16A-EBBDA5CA6F7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FE64F97-50FE-42DB-AE05-346046839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144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323A-038C-4588-87CE-87206B10A9AC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ADF0711-7E5D-4FDB-BB90-60EC76037F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4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CD7B-34CC-4AC7-BAEA-588BBA596287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70A592D-7BD5-49D3-98D8-7797055245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52388"/>
            <a:ext cx="8172450" cy="6184900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881-17EE-45D9-877A-6515AA8CA989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45484AB-787C-4DE4-A806-6D9C47AFF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037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76FF-D7D6-44CE-AE7F-5C5012D46BB7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60671F73-9B66-4A69-9656-A6ADC4B48C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630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76263" y="1268413"/>
            <a:ext cx="8172450" cy="49688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B76-E47D-429D-AF08-4E78C963AB5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96D7F4E-7693-47F4-9A26-76A2E8421E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236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0F52-5BCE-4A52-8DEF-5A6AA339A49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B576F1F-8AF9-4EEF-8867-C848B9096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720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7B9B8-0E51-4636-9170-4A07F90FD7A5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4581C374-0422-4F40-A04C-BD8F22C6179B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121576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8E7D-BFDC-48B7-9553-A2EF3FE7EEDC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AC1CF1F9-5E6C-4275-8CE8-03B9032E1B88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2158629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D236-0183-4A90-8B38-664E21C9D20F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11095C3-86F8-437E-9AD8-CA08FC8F8C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206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CD7B-34CC-4AC7-BAEA-588BBA596287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70A592D-7BD5-49D3-98D8-7797055245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854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105F-91A5-4ABC-9413-9262559C539E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DA3878D-8062-4DD9-B600-2C5477CBF4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56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F101-CE6A-4A69-A2BD-DFCDEE3A3F1D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61BF8D1-243B-4886-8EC8-F297CAF53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9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105F-91A5-4ABC-9413-9262559C539E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DA3878D-8062-4DD9-B600-2C5477CBF4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EFFF-4EB6-4B90-B952-67A72DB79A46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DDAD63D-286B-4086-9B9E-15C763003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988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en-US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CD58-FA84-4EE4-9DE8-E0D39D18FFE6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7061A8F-6550-45C8-96CA-C87092AAB7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262092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27D9-00EB-461D-B196-8A793352FFFE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7A3EBB5A-A9FA-4228-8A1B-3FBCF9644E47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728163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0A03-0241-439A-97D7-BC12B76E69DC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9D550C4-7363-4D1E-B7B4-5929711265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56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38688" y="1268413"/>
            <a:ext cx="4010025" cy="2408237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38688" y="3829050"/>
            <a:ext cx="4010025" cy="240823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A400-E988-48E2-B16A-EBBDA5CA6F7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FE64F97-50FE-42DB-AE05-346046839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529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323A-038C-4588-87CE-87206B10A9AC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ADF0711-7E5D-4FDB-BB90-60EC76037F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80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52388"/>
            <a:ext cx="8172450" cy="6184900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881-17EE-45D9-877A-6515AA8CA989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45484AB-787C-4DE4-A806-6D9C47AFF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1502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76FF-D7D6-44CE-AE7F-5C5012D46BB7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60671F73-9B66-4A69-9656-A6ADC4B48C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453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76263" y="1268413"/>
            <a:ext cx="8172450" cy="49688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B76-E47D-429D-AF08-4E78C963AB5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96D7F4E-7693-47F4-9A26-76A2E8421E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70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0F52-5BCE-4A52-8DEF-5A6AA339A49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B576F1F-8AF9-4EEF-8867-C848B9096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4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F101-CE6A-4A69-A2BD-DFCDEE3A3F1D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61BF8D1-243B-4886-8EC8-F297CAF53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7B9B8-0E51-4636-9170-4A07F90FD7A5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4581C374-0422-4F40-A04C-BD8F22C6179B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5101540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8E7D-BFDC-48B7-9553-A2EF3FE7EEDC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AC1CF1F9-5E6C-4275-8CE8-03B9032E1B88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770349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D236-0183-4A90-8B38-664E21C9D20F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11095C3-86F8-437E-9AD8-CA08FC8F8C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141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CD7B-34CC-4AC7-BAEA-588BBA596287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70A592D-7BD5-49D3-98D8-7797055245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585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105F-91A5-4ABC-9413-9262559C539E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DA3878D-8062-4DD9-B600-2C5477CBF4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0890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F101-CE6A-4A69-A2BD-DFCDEE3A3F1D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61BF8D1-243B-4886-8EC8-F297CAF53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599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EFFF-4EB6-4B90-B952-67A72DB79A46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DDAD63D-286B-4086-9B9E-15C763003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5637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en-US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CD58-FA84-4EE4-9DE8-E0D39D18FFE6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7061A8F-6550-45C8-96CA-C87092AAB7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2690527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27D9-00EB-461D-B196-8A793352FFFE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7A3EBB5A-A9FA-4228-8A1B-3FBCF9644E47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613422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0A03-0241-439A-97D7-BC12B76E69DC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9D550C4-7363-4D1E-B7B4-5929711265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EFFF-4EB6-4B90-B952-67A72DB79A46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DDAD63D-286B-4086-9B9E-15C763003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38688" y="1268413"/>
            <a:ext cx="4010025" cy="2408237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38688" y="3829050"/>
            <a:ext cx="4010025" cy="240823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A400-E988-48E2-B16A-EBBDA5CA6F7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FE64F97-50FE-42DB-AE05-346046839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6291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323A-038C-4588-87CE-87206B10A9AC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ADF0711-7E5D-4FDB-BB90-60EC76037F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125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52388"/>
            <a:ext cx="8172450" cy="6184900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881-17EE-45D9-877A-6515AA8CA989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45484AB-787C-4DE4-A806-6D9C47AFF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0796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76FF-D7D6-44CE-AE7F-5C5012D46BB7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60671F73-9B66-4A69-9656-A6ADC4B48C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424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76263" y="1268413"/>
            <a:ext cx="8172450" cy="49688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B76-E47D-429D-AF08-4E78C963AB5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96D7F4E-7693-47F4-9A26-76A2E8421E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4460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0F52-5BCE-4A52-8DEF-5A6AA339A49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B576F1F-8AF9-4EEF-8867-C848B9096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3334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5A40-7043-4925-9CD8-358A91DFF9A5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6CC687C5-044E-47FA-AE67-5749F552FD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8004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B098-9E14-4028-B0A7-E73B0A76F7C0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981C6AB-36D9-4BA5-9C92-57F82C7120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4214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CE63-DDF2-4B44-92CD-79566A308C50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BA44044-EDD2-4710-AC7B-EA21803DD4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9130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4E04-5D55-4010-A65F-F468698F0498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3714C43-7308-4A00-986A-63D8627FC5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2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en-US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CD58-FA84-4EE4-9DE8-E0D39D18FFE6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7061A8F-6550-45C8-96CA-C87092AAB7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109B-06F9-4A9B-88D6-3719B653C275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A33536C-A2A7-4E53-B002-DA5BD1D75F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521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1385-911E-4236-8B53-BF63ABF3CB1E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BB4FCE2-F69D-4CCB-A735-CCCC9527C9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397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1D90-C4AE-4D79-BEB0-6DD378EE7654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625197F8-6DBF-4C7B-BA4B-15F7F3E2D6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617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9470-5482-4B58-A9F2-3545270603E6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7008EA6-9539-4AA4-9B94-1A8CA2AB68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088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DBBA4-7F8E-47BC-8986-2ADCFCA615B5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33E9127-C8D1-4236-80AE-97C60741F0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343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7C2B-9B52-4C81-9F23-ECD481B2D609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A7E6BE7-A711-49D5-A60E-F8BFE873A5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6886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2388"/>
            <a:ext cx="2043113" cy="6184900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52388"/>
            <a:ext cx="5976937" cy="6184900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EA44-2DA9-45F8-9886-7076C27EB9D1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4403AED-EA69-4A94-A018-5861A8598D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154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3EEEC-C75B-4B4E-9E34-92CB1A6DFC47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CDFE6796-11C0-491B-A174-E57E6CF9C473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5219048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B1C4-622A-4027-83C6-6CB4433EEDC9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F8CCC163-2646-4B54-9924-55D38606FFAE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558726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AF5F-7FFA-43A4-A17E-69EC5D9B162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AE556B4-B39C-482D-936B-FF53D3959A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8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27D9-00EB-461D-B196-8A793352FFFE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A3EBB5A-A9FA-4228-8A1B-3FBCF9644E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75C3-E704-49B9-B28C-3E10D9160D9A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B1FD2F2-D52F-4103-B028-DFE7D7DBBA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4534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A821-C288-427D-8D51-161DAE0BC6EA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D7FF081-280D-41A5-A1BA-268E47B72E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188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6543-C411-4071-94C6-E3D88727B481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CD01482-6E26-4088-B485-53514E5E6F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7562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D539-4BCD-4F67-9FF4-1630BCD979A8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0D41AEB-E9E2-41DC-856C-9236E34E31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6740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en-US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EB2A-E736-4832-8009-3BFF2CC4C7A4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7786C46-D672-4812-B9D7-F90E14329F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41396208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0A01-F736-4365-AEFB-79876D899146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257D9108-E787-4363-BB66-45D735F74F4E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485495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8AD3-510E-47AB-B818-1B802E00D06F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0E48354-0E04-41A3-A2FA-E6727E9F99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4494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38688" y="1268413"/>
            <a:ext cx="4010025" cy="2408237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38688" y="3829050"/>
            <a:ext cx="4010025" cy="240823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2424-0E16-497C-A4E6-987CCAD1E015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B4067C4-890B-4F1A-AD14-F1CBCB0354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816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8C97-5389-4CF4-B628-949A16643BA6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BF828B0-55BE-413A-8287-AFD5BE1089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2739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52388"/>
            <a:ext cx="8172450" cy="6184900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5B34-5650-4181-8758-6D91A802879D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29F1D29B-7A85-4187-AB16-9DB125CB4C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9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EF7DC0A-40B6-421B-810C-6415F01DBCD5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55686AFF-72D7-4C2C-8235-4AEA7A449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711" r:id="rId8"/>
    <p:sldLayoutId id="2147483712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11" descr="bandeau_intercalair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2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 cap="all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6BBBB16-DC16-4580-8AFE-1CF46B653EB4}" type="datetime4">
              <a:rPr lang="fr-FR"/>
              <a:pPr>
                <a:defRPr/>
              </a:pPr>
              <a:t>4 septembre 2014</a:t>
            </a:fld>
            <a:endParaRPr lang="fr-FR" dirty="0"/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576263" y="5876925"/>
            <a:ext cx="27003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2B648EF0-905C-4BB3-A640-64124AA6F6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4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5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EF7DC0A-40B6-421B-810C-6415F01DBCD5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55686AFF-72D7-4C2C-8235-4AEA7A449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6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EF7DC0A-40B6-421B-810C-6415F01DBCD5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55686AFF-72D7-4C2C-8235-4AEA7A449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2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EF7DC0A-40B6-421B-810C-6415F01DBCD5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55686AFF-72D7-4C2C-8235-4AEA7A449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61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age 7" descr="bandeau_tex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49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A69EBA1-2C0B-4823-92DD-5CADA6345DD4}" type="datetime4">
              <a:rPr lang="fr-FR">
                <a:solidFill>
                  <a:srgbClr val="FFFFFF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C8A4CEA9-EB22-4523-92C3-DC1C352F11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7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fontAlgn="base">
        <a:spcBef>
          <a:spcPct val="0"/>
        </a:spcBef>
        <a:spcAft>
          <a:spcPts val="40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fontAlgn="base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4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fontAlgn="base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>
          <a:solidFill>
            <a:srgbClr val="666666"/>
          </a:solidFill>
          <a:latin typeface="+mn-lt"/>
        </a:defRPr>
      </a:lvl3pPr>
      <a:lvl4pPr marL="1009650" indent="-238125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5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A598AA0-82B0-440A-9259-AC6AC5AB7516}" type="datetime4">
              <a:rPr lang="fr-FR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EEF65CBB-1A1A-4B2A-A5B8-5E8F67181F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33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8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9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9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hyperlink" Target="mailto:info@talys.eu" TargetMode="Externa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emf"/><Relationship Id="rId5" Type="http://schemas.openxmlformats.org/officeDocument/2006/relationships/oleObject" Target="../embeddings/Microsoft_Excel_97-2003_Worksheet1.xls"/><Relationship Id="rId4" Type="http://schemas.openxmlformats.org/officeDocument/2006/relationships/hyperlink" Target="mailto:talys-l@nrg.eu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1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7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3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8"/>
          <p:cNvSpPr>
            <a:spLocks noGrp="1"/>
          </p:cNvSpPr>
          <p:nvPr>
            <p:ph type="ctrTitle"/>
          </p:nvPr>
        </p:nvSpPr>
        <p:spPr bwMode="auto">
          <a:xfrm>
            <a:off x="3959225" y="1855788"/>
            <a:ext cx="4789488" cy="265271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smtClean="0"/>
              <a:t>TALYS: a </a:t>
            </a:r>
            <a:r>
              <a:rPr lang="fr-FR" cap="none" dirty="0" err="1" smtClean="0"/>
              <a:t>tool</a:t>
            </a:r>
            <a:r>
              <a:rPr lang="fr-FR" cap="none" dirty="0" smtClean="0"/>
              <a:t> to go </a:t>
            </a:r>
            <a:r>
              <a:rPr lang="fr-FR" cap="none" dirty="0" err="1" smtClean="0"/>
              <a:t>from</a:t>
            </a:r>
            <a:r>
              <a:rPr lang="fr-FR" cap="none" dirty="0" smtClean="0"/>
              <a:t> </a:t>
            </a:r>
            <a:r>
              <a:rPr lang="fr-FR" cap="none" dirty="0" err="1" smtClean="0"/>
              <a:t>theoretical</a:t>
            </a:r>
            <a:r>
              <a:rPr lang="fr-FR" cap="none" dirty="0" smtClean="0"/>
              <a:t> </a:t>
            </a:r>
            <a:r>
              <a:rPr lang="fr-FR" cap="none" dirty="0" err="1" smtClean="0"/>
              <a:t>modeling</a:t>
            </a:r>
            <a:r>
              <a:rPr lang="fr-FR" cap="none" dirty="0" smtClean="0"/>
              <a:t> of </a:t>
            </a:r>
            <a:r>
              <a:rPr lang="fr-FR" cap="none" dirty="0" err="1" smtClean="0"/>
              <a:t>nuclear</a:t>
            </a:r>
            <a:r>
              <a:rPr lang="fr-FR" cap="none" dirty="0" smtClean="0"/>
              <a:t> </a:t>
            </a:r>
            <a:r>
              <a:rPr lang="fr-FR" cap="none" dirty="0" err="1" smtClean="0"/>
              <a:t>reactions</a:t>
            </a:r>
            <a:r>
              <a:rPr lang="fr-FR" cap="none" dirty="0" smtClean="0"/>
              <a:t> to </a:t>
            </a:r>
            <a:r>
              <a:rPr lang="fr-FR" cap="none" dirty="0" err="1" smtClean="0"/>
              <a:t>evaluations</a:t>
            </a:r>
            <a:r>
              <a:rPr lang="fr-FR" cap="none" dirty="0" smtClean="0"/>
              <a:t/>
            </a:r>
            <a:br>
              <a:rPr lang="fr-FR" cap="none" dirty="0" smtClean="0"/>
            </a:br>
            <a:r>
              <a:rPr lang="fr-FR" cap="none" dirty="0"/>
              <a:t/>
            </a:r>
            <a:br>
              <a:rPr lang="fr-FR" cap="none" dirty="0"/>
            </a:br>
            <a:r>
              <a:rPr lang="fr-FR" cap="none" dirty="0" smtClean="0"/>
              <a:t>Part II</a:t>
            </a:r>
          </a:p>
        </p:txBody>
      </p:sp>
      <p:sp>
        <p:nvSpPr>
          <p:cNvPr id="56323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419475" y="5445125"/>
            <a:ext cx="5724525" cy="1223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fr-FR" sz="1400" b="1" dirty="0" smtClean="0"/>
              <a:t>EJC 2014  – S. Hilaire &amp; The TALYS Team  – 30/09/2014</a:t>
            </a:r>
          </a:p>
        </p:txBody>
      </p:sp>
    </p:spTree>
    <p:extLst>
      <p:ext uri="{BB962C8B-B14F-4D97-AF65-F5344CB8AC3E}">
        <p14:creationId xmlns:p14="http://schemas.microsoft.com/office/powerpoint/2010/main" val="9939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851522" y="36907"/>
            <a:ext cx="628595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MISCELLANEOUS : THE PHOTON EMISSION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strength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function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and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selection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rules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0968"/>
            <a:ext cx="79248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2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851522" y="36907"/>
            <a:ext cx="628595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MISCELLANEOUS : THE PHOTON EMISSION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strength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function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and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selection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rules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179512" y="1052736"/>
            <a:ext cx="8863324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Improved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analytical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expressions :</a:t>
            </a: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     - 2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Lorentzians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deformed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nuclei</a:t>
            </a:r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     -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Account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low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energy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deviations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from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standard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Lorentzians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for E1</a:t>
            </a: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	.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Kadmenskij-Markushef-Furman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model (1983)</a:t>
            </a: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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Enhanced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Generalized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Lorentzian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model of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Kopecky-Uhl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(1990)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	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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Hybrid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model of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Goriely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(1998)</a:t>
            </a:r>
            <a:endParaRPr lang="fr-FR" altLang="fr-FR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		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Generalized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Fermi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liquid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model of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Plujko-Kavatsyuk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(2003)</a:t>
            </a:r>
          </a:p>
          <a:p>
            <a:endParaRPr lang="fr-FR" altLang="fr-FR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    -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Reconciliation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with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electromagnetic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nuclear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response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theory</a:t>
            </a:r>
            <a:endParaRPr lang="fr-FR" altLang="fr-FR" dirty="0" smtClean="0">
              <a:solidFill>
                <a:srgbClr val="000000"/>
              </a:solidFill>
              <a:latin typeface="Arial" charset="0"/>
              <a:sym typeface="Symbol"/>
            </a:endParaRP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		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Modified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Lorentzian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model of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Plujko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et al. (2002)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		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Simplified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Modified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Lorentzian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model of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Plujko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et al. (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2008)</a:t>
            </a:r>
            <a:endParaRPr lang="fr-FR" altLang="fr-FR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Microscopic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approaches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: RPA, QRPA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« 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Those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who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 know 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what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 (Q)RPA 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don’t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 care about 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details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r>
              <a:rPr lang="fr-FR" altLang="fr-FR" i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those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who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don’t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 know 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don’t</a:t>
            </a:r>
            <a:r>
              <a:rPr lang="fr-FR" altLang="fr-FR" i="1" dirty="0" smtClean="0">
                <a:solidFill>
                  <a:srgbClr val="000000"/>
                </a:solidFill>
                <a:latin typeface="Arial" charset="0"/>
              </a:rPr>
              <a:t> care </a:t>
            </a:r>
            <a:r>
              <a:rPr lang="fr-FR" altLang="fr-FR" i="1" dirty="0" err="1" smtClean="0">
                <a:solidFill>
                  <a:srgbClr val="000000"/>
                </a:solidFill>
                <a:latin typeface="Arial" charset="0"/>
              </a:rPr>
              <a:t>either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 »,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private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communication</a:t>
            </a:r>
          </a:p>
          <a:p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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Systematic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QRPA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with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Skm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force for 3317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nuclei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performed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	by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Goriely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-Khan (2002)</a:t>
            </a:r>
            <a:endParaRPr lang="fr-FR" altLang="fr-FR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		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Systematic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QRPA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with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Gogny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force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under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work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(300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Mh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!!!)</a:t>
            </a:r>
            <a:endParaRPr lang="fr-FR" altLang="fr-FR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endParaRPr lang="fr-FR" altLang="fr-FR" dirty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99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PHOTON EMISSION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phenomenology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vs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microscopic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8644" r="7240" b="10892"/>
          <a:stretch>
            <a:fillRect/>
          </a:stretch>
        </p:blipFill>
        <p:spPr bwMode="auto">
          <a:xfrm>
            <a:off x="698500" y="1015826"/>
            <a:ext cx="7705725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411163" y="6111701"/>
            <a:ext cx="508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i="1" smtClean="0">
                <a:solidFill>
                  <a:srgbClr val="000000"/>
                </a:solidFill>
                <a:latin typeface="Times New Roman" pitchFamily="18" charset="0"/>
              </a:rPr>
              <a:t>See S. Goriely &amp; E. Khan, NPA 706 (2002) 217.</a:t>
            </a:r>
          </a:p>
          <a:p>
            <a:pPr eaLnBrk="0" hangingPunct="0"/>
            <a:r>
              <a:rPr lang="fr-FR" altLang="fr-FR" sz="2000" i="1" smtClean="0">
                <a:solidFill>
                  <a:srgbClr val="000000"/>
                </a:solidFill>
                <a:latin typeface="Times New Roman" pitchFamily="18" charset="0"/>
              </a:rPr>
              <a:t>       S. Goriely et al., NPA739 (2004) 331.</a:t>
            </a:r>
          </a:p>
        </p:txBody>
      </p:sp>
    </p:spTree>
    <p:extLst>
      <p:ext uri="{BB962C8B-B14F-4D97-AF65-F5344CB8AC3E}">
        <p14:creationId xmlns:p14="http://schemas.microsoft.com/office/powerpoint/2010/main" val="25378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PHOTON EMISSION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phenomenology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vs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microscopic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750" y="5638800"/>
            <a:ext cx="828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kumimoji="1" lang="en-US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impact close to stability but large for exotic nuclei</a:t>
            </a:r>
            <a:endParaRPr kumimoji="1" lang="fr-FR" alt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atQ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8000"/>
            <a:ext cx="6291262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57463" y="1989138"/>
            <a:ext cx="467995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72609" y="1341438"/>
            <a:ext cx="55677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fr-FR" sz="2000" dirty="0" smtClean="0">
                <a:latin typeface="Times" pitchFamily="18" charset="0"/>
                <a:ea typeface="ＭＳ Ｐゴシック" pitchFamily="34" charset="-128"/>
              </a:rPr>
              <a:t>Capture cross section @ </a:t>
            </a:r>
            <a:r>
              <a:rPr lang="en-US" altLang="fr-FR" sz="2000" dirty="0" err="1" smtClean="0">
                <a:latin typeface="Times" pitchFamily="18" charset="0"/>
                <a:ea typeface="ＭＳ Ｐゴシック" pitchFamily="34" charset="-128"/>
              </a:rPr>
              <a:t>E</a:t>
            </a:r>
            <a:r>
              <a:rPr lang="en-US" altLang="fr-FR" sz="2000" baseline="-25000" dirty="0" err="1" smtClean="0">
                <a:latin typeface="Times" pitchFamily="18" charset="0"/>
                <a:ea typeface="ＭＳ Ｐゴシック" pitchFamily="34" charset="-128"/>
              </a:rPr>
              <a:t>n</a:t>
            </a:r>
            <a:r>
              <a:rPr lang="en-US" altLang="fr-FR" sz="2000" dirty="0" smtClean="0">
                <a:latin typeface="Times" pitchFamily="18" charset="0"/>
                <a:ea typeface="ＭＳ Ｐゴシック" pitchFamily="34" charset="-128"/>
              </a:rPr>
              <a:t>=10 MeV for Sn isotopes</a:t>
            </a:r>
            <a:endParaRPr lang="en-US" altLang="fr-FR" sz="2000" dirty="0"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6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static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picture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exhibiting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fission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barriers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5" name="Picture 2" descr="sep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56" y="1848644"/>
            <a:ext cx="6096000" cy="4802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3056" y="1124744"/>
            <a:ext cx="8153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fr-FR" sz="4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Surface </a:t>
            </a:r>
            <a:r>
              <a:rPr lang="en-US" altLang="fr-FR" sz="4800" baseline="50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238</a:t>
            </a:r>
            <a:r>
              <a:rPr lang="en-US" altLang="fr-FR" sz="4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</a:t>
            </a:r>
            <a:endParaRPr lang="fr-FR" altLang="fr-FR" sz="4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(fissile or fertile ?)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80" name="Group 3"/>
          <p:cNvGrpSpPr>
            <a:grpSpLocks/>
          </p:cNvGrpSpPr>
          <p:nvPr/>
        </p:nvGrpSpPr>
        <p:grpSpPr bwMode="auto">
          <a:xfrm>
            <a:off x="633413" y="5713413"/>
            <a:ext cx="2703512" cy="1095375"/>
            <a:chOff x="399" y="3599"/>
            <a:chExt cx="1703" cy="690"/>
          </a:xfrm>
        </p:grpSpPr>
        <p:sp>
          <p:nvSpPr>
            <p:cNvPr id="81" name="Text Box 4"/>
            <p:cNvSpPr txBox="1">
              <a:spLocks noChangeArrowheads="1"/>
            </p:cNvSpPr>
            <p:nvPr/>
          </p:nvSpPr>
          <p:spPr bwMode="auto">
            <a:xfrm>
              <a:off x="906" y="3599"/>
              <a:ext cx="6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fr-FR" altLang="fr-FR" sz="2400" b="1" smtClean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kumimoji="1" lang="fr-FR" altLang="fr-FR" sz="24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n </a:t>
              </a:r>
              <a:r>
                <a:rPr kumimoji="1" lang="fr-FR" altLang="fr-FR" sz="20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1" lang="fr-FR" altLang="fr-FR" sz="2400" b="1" smtClean="0">
                  <a:solidFill>
                    <a:srgbClr val="FF0000"/>
                  </a:solidFill>
                  <a:latin typeface="Times New Roman" pitchFamily="18" charset="0"/>
                </a:rPr>
                <a:t>&lt; V</a:t>
              </a:r>
            </a:p>
          </p:txBody>
        </p:sp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399" y="3905"/>
              <a:ext cx="1703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fr-FR" sz="1000" b="1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kumimoji="1" lang="en-US" altLang="fr-FR" sz="2400" b="1" smtClean="0">
                  <a:solidFill>
                    <a:srgbClr val="0000FF"/>
                  </a:solidFill>
                  <a:latin typeface="Times New Roman" pitchFamily="18" charset="0"/>
                </a:rPr>
                <a:t>Fertile target (</a:t>
              </a:r>
              <a:r>
                <a:rPr kumimoji="1" lang="en-US" altLang="fr-FR" sz="2400" b="1" baseline="40000" smtClean="0">
                  <a:solidFill>
                    <a:srgbClr val="0000FF"/>
                  </a:solidFill>
                  <a:latin typeface="Times New Roman" pitchFamily="18" charset="0"/>
                </a:rPr>
                <a:t>238</a:t>
              </a:r>
              <a:r>
                <a:rPr kumimoji="1" lang="en-US" altLang="fr-FR" sz="2400" b="1" smtClean="0">
                  <a:solidFill>
                    <a:srgbClr val="0000FF"/>
                  </a:solidFill>
                  <a:latin typeface="Times New Roman" pitchFamily="18" charset="0"/>
                </a:rPr>
                <a:t>U)</a:t>
              </a:r>
              <a:endParaRPr kumimoji="1" lang="fr-FR" altLang="fr-FR" sz="2400" b="1" smtClean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3" name="Group 6"/>
          <p:cNvGrpSpPr>
            <a:grpSpLocks/>
          </p:cNvGrpSpPr>
          <p:nvPr/>
        </p:nvGrpSpPr>
        <p:grpSpPr bwMode="auto">
          <a:xfrm>
            <a:off x="5805488" y="5672138"/>
            <a:ext cx="2654300" cy="1130300"/>
            <a:chOff x="3657" y="3573"/>
            <a:chExt cx="1672" cy="712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4218" y="3573"/>
              <a:ext cx="6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fr-FR" altLang="fr-FR" sz="2400" b="1" smtClean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kumimoji="1" lang="fr-FR" altLang="fr-FR" sz="24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n </a:t>
              </a:r>
              <a:r>
                <a:rPr kumimoji="1" lang="fr-FR" altLang="fr-FR" sz="20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1" lang="fr-FR" altLang="fr-FR" sz="2400" b="1" smtClean="0">
                  <a:solidFill>
                    <a:srgbClr val="FF0000"/>
                  </a:solidFill>
                  <a:latin typeface="Times New Roman" pitchFamily="18" charset="0"/>
                </a:rPr>
                <a:t>&gt; V</a:t>
              </a:r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3657" y="3920"/>
              <a:ext cx="1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fr-FR" sz="800" b="1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kumimoji="1" lang="en-US" altLang="fr-FR" sz="2400" b="1" smtClean="0">
                  <a:solidFill>
                    <a:srgbClr val="0000FF"/>
                  </a:solidFill>
                  <a:latin typeface="Times New Roman" pitchFamily="18" charset="0"/>
                </a:rPr>
                <a:t>Fissile target (</a:t>
              </a:r>
              <a:r>
                <a:rPr kumimoji="1" lang="en-US" altLang="fr-FR" sz="2400" b="1" baseline="40000" smtClean="0">
                  <a:solidFill>
                    <a:srgbClr val="0000FF"/>
                  </a:solidFill>
                  <a:latin typeface="Times New Roman" pitchFamily="18" charset="0"/>
                </a:rPr>
                <a:t>235</a:t>
              </a:r>
              <a:r>
                <a:rPr kumimoji="1" lang="en-US" altLang="fr-FR" sz="2400" b="1" smtClean="0">
                  <a:solidFill>
                    <a:srgbClr val="0000FF"/>
                  </a:solidFill>
                  <a:latin typeface="Times New Roman" pitchFamily="18" charset="0"/>
                </a:rPr>
                <a:t>U)</a:t>
              </a:r>
              <a:endParaRPr kumimoji="1" lang="fr-FR" altLang="fr-FR" sz="2400" b="1" smtClean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6" name="Freeform 9"/>
          <p:cNvSpPr>
            <a:spLocks/>
          </p:cNvSpPr>
          <p:nvPr/>
        </p:nvSpPr>
        <p:spPr bwMode="auto">
          <a:xfrm>
            <a:off x="6049963" y="2546350"/>
            <a:ext cx="2455862" cy="2870200"/>
          </a:xfrm>
          <a:custGeom>
            <a:avLst/>
            <a:gdLst>
              <a:gd name="T0" fmla="*/ 0 w 1547"/>
              <a:gd name="T1" fmla="*/ 288 h 1808"/>
              <a:gd name="T2" fmla="*/ 192 w 1547"/>
              <a:gd name="T3" fmla="*/ 1584 h 1808"/>
              <a:gd name="T4" fmla="*/ 480 w 1547"/>
              <a:gd name="T5" fmla="*/ 1584 h 1808"/>
              <a:gd name="T6" fmla="*/ 864 w 1547"/>
              <a:gd name="T7" fmla="*/ 240 h 1808"/>
              <a:gd name="T8" fmla="*/ 1152 w 1547"/>
              <a:gd name="T9" fmla="*/ 144 h 1808"/>
              <a:gd name="T10" fmla="*/ 1392 w 1547"/>
              <a:gd name="T11" fmla="*/ 1056 h 1808"/>
              <a:gd name="T12" fmla="*/ 1547 w 1547"/>
              <a:gd name="T13" fmla="*/ 1765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7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26" y="786"/>
                  <a:pt x="1392" y="1056"/>
                </a:cubicBezTo>
                <a:cubicBezTo>
                  <a:pt x="1458" y="1326"/>
                  <a:pt x="1515" y="1618"/>
                  <a:pt x="1547" y="1765"/>
                </a:cubicBezTo>
              </a:path>
            </a:pathLst>
          </a:custGeom>
          <a:noFill/>
          <a:ln w="5715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" name="Line 10"/>
          <p:cNvSpPr>
            <a:spLocks noChangeShapeType="1"/>
          </p:cNvSpPr>
          <p:nvPr/>
        </p:nvSpPr>
        <p:spPr bwMode="auto">
          <a:xfrm flipV="1">
            <a:off x="7688263" y="2636838"/>
            <a:ext cx="0" cy="270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7285038" y="387191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fr-FR" altLang="fr-FR" sz="2400" b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grpSp>
        <p:nvGrpSpPr>
          <p:cNvPr id="89" name="Group 12"/>
          <p:cNvGrpSpPr>
            <a:grpSpLocks/>
          </p:cNvGrpSpPr>
          <p:nvPr/>
        </p:nvGrpSpPr>
        <p:grpSpPr bwMode="auto">
          <a:xfrm>
            <a:off x="34925" y="942975"/>
            <a:ext cx="3890963" cy="4754563"/>
            <a:chOff x="22" y="594"/>
            <a:chExt cx="2451" cy="2995"/>
          </a:xfrm>
        </p:grpSpPr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22" y="1691"/>
              <a:ext cx="336" cy="250"/>
              <a:chOff x="489" y="2064"/>
              <a:chExt cx="336" cy="250"/>
            </a:xfrm>
          </p:grpSpPr>
          <p:sp>
            <p:nvSpPr>
              <p:cNvPr id="101" name="Line 14"/>
              <p:cNvSpPr>
                <a:spLocks noChangeShapeType="1"/>
              </p:cNvSpPr>
              <p:nvPr/>
            </p:nvSpPr>
            <p:spPr bwMode="auto">
              <a:xfrm>
                <a:off x="729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" name="Text Box 15"/>
              <p:cNvSpPr txBox="1">
                <a:spLocks noChangeArrowheads="1"/>
              </p:cNvSpPr>
              <p:nvPr/>
            </p:nvSpPr>
            <p:spPr bwMode="auto">
              <a:xfrm>
                <a:off x="489" y="2064"/>
                <a:ext cx="2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fr-FR" altLang="fr-FR" sz="2000" b="1" smtClean="0">
                    <a:solidFill>
                      <a:srgbClr val="FF0000"/>
                    </a:solidFill>
                    <a:latin typeface="Times New Roman" pitchFamily="18" charset="0"/>
                  </a:rPr>
                  <a:t>B</a:t>
                </a:r>
                <a:r>
                  <a:rPr kumimoji="1" lang="fr-FR" altLang="fr-FR" sz="2000" b="1" baseline="-25000" smtClean="0">
                    <a:solidFill>
                      <a:srgbClr val="FF0000"/>
                    </a:solidFill>
                    <a:latin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91" name="Text Box 16"/>
            <p:cNvSpPr txBox="1">
              <a:spLocks noChangeArrowheads="1"/>
            </p:cNvSpPr>
            <p:nvPr/>
          </p:nvSpPr>
          <p:spPr bwMode="auto">
            <a:xfrm>
              <a:off x="991" y="845"/>
              <a:ext cx="133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fr-FR" sz="2400" b="1" smtClean="0">
                  <a:solidFill>
                    <a:srgbClr val="0000FF"/>
                  </a:solidFill>
                  <a:latin typeface="Times New Roman" pitchFamily="18" charset="0"/>
                </a:rPr>
                <a:t>Fission barrier</a:t>
              </a:r>
            </a:p>
            <a:p>
              <a:pPr algn="ctr"/>
              <a:r>
                <a:rPr kumimoji="1" lang="en-US" altLang="fr-FR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with height </a:t>
              </a:r>
              <a:r>
                <a:rPr kumimoji="1" lang="fr-FR" altLang="fr-FR" sz="2400" b="1" smtClean="0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</a:p>
          </p:txBody>
        </p:sp>
        <p:grpSp>
          <p:nvGrpSpPr>
            <p:cNvPr id="92" name="Group 17"/>
            <p:cNvGrpSpPr>
              <a:grpSpLocks/>
            </p:cNvGrpSpPr>
            <p:nvPr/>
          </p:nvGrpSpPr>
          <p:grpSpPr bwMode="auto">
            <a:xfrm>
              <a:off x="126" y="683"/>
              <a:ext cx="2347" cy="2906"/>
              <a:chOff x="593" y="864"/>
              <a:chExt cx="2347" cy="2906"/>
            </a:xfrm>
          </p:grpSpPr>
          <p:sp>
            <p:nvSpPr>
              <p:cNvPr id="97" name="Line 18"/>
              <p:cNvSpPr>
                <a:spLocks noChangeShapeType="1"/>
              </p:cNvSpPr>
              <p:nvPr/>
            </p:nvSpPr>
            <p:spPr bwMode="ltGray">
              <a:xfrm>
                <a:off x="777" y="3552"/>
                <a:ext cx="205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" name="Line 19"/>
              <p:cNvSpPr>
                <a:spLocks noChangeShapeType="1"/>
              </p:cNvSpPr>
              <p:nvPr/>
            </p:nvSpPr>
            <p:spPr bwMode="auto">
              <a:xfrm rot="-10789055">
                <a:off x="768" y="864"/>
                <a:ext cx="11" cy="26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" name="Text Box 20"/>
              <p:cNvSpPr txBox="1">
                <a:spLocks noChangeArrowheads="1"/>
              </p:cNvSpPr>
              <p:nvPr/>
            </p:nvSpPr>
            <p:spPr bwMode="ltGray">
              <a:xfrm>
                <a:off x="2114" y="3520"/>
                <a:ext cx="8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fr-FR" sz="2000" b="1" smtClean="0">
                    <a:solidFill>
                      <a:srgbClr val="FF0000"/>
                    </a:solidFill>
                    <a:latin typeface="Times New Roman" pitchFamily="18" charset="0"/>
                  </a:rPr>
                  <a:t>elongation</a:t>
                </a:r>
                <a:endParaRPr lang="fr-FR" altLang="fr-FR" sz="2000" b="1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" name="Text Box 21"/>
              <p:cNvSpPr txBox="1">
                <a:spLocks noChangeArrowheads="1"/>
              </p:cNvSpPr>
              <p:nvPr/>
            </p:nvSpPr>
            <p:spPr bwMode="auto">
              <a:xfrm>
                <a:off x="593" y="1008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endParaRPr kumimoji="1" lang="fr-FR" altLang="fr-FR" sz="2000" b="1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3" name="Freeform 22"/>
            <p:cNvSpPr>
              <a:spLocks/>
            </p:cNvSpPr>
            <p:nvPr/>
          </p:nvSpPr>
          <p:spPr bwMode="auto">
            <a:xfrm>
              <a:off x="637" y="1601"/>
              <a:ext cx="1547" cy="1808"/>
            </a:xfrm>
            <a:custGeom>
              <a:avLst/>
              <a:gdLst>
                <a:gd name="T0" fmla="*/ 0 w 1547"/>
                <a:gd name="T1" fmla="*/ 288 h 1808"/>
                <a:gd name="T2" fmla="*/ 192 w 1547"/>
                <a:gd name="T3" fmla="*/ 1584 h 1808"/>
                <a:gd name="T4" fmla="*/ 480 w 1547"/>
                <a:gd name="T5" fmla="*/ 1584 h 1808"/>
                <a:gd name="T6" fmla="*/ 864 w 1547"/>
                <a:gd name="T7" fmla="*/ 240 h 1808"/>
                <a:gd name="T8" fmla="*/ 1152 w 1547"/>
                <a:gd name="T9" fmla="*/ 144 h 1808"/>
                <a:gd name="T10" fmla="*/ 1392 w 1547"/>
                <a:gd name="T11" fmla="*/ 1056 h 1808"/>
                <a:gd name="T12" fmla="*/ 1547 w 1547"/>
                <a:gd name="T13" fmla="*/ 1765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7" h="1808">
                  <a:moveTo>
                    <a:pt x="0" y="288"/>
                  </a:moveTo>
                  <a:cubicBezTo>
                    <a:pt x="56" y="828"/>
                    <a:pt x="112" y="1368"/>
                    <a:pt x="192" y="1584"/>
                  </a:cubicBezTo>
                  <a:cubicBezTo>
                    <a:pt x="272" y="1800"/>
                    <a:pt x="368" y="1808"/>
                    <a:pt x="480" y="1584"/>
                  </a:cubicBezTo>
                  <a:cubicBezTo>
                    <a:pt x="592" y="1360"/>
                    <a:pt x="752" y="480"/>
                    <a:pt x="864" y="240"/>
                  </a:cubicBezTo>
                  <a:cubicBezTo>
                    <a:pt x="976" y="0"/>
                    <a:pt x="1064" y="8"/>
                    <a:pt x="1152" y="144"/>
                  </a:cubicBezTo>
                  <a:cubicBezTo>
                    <a:pt x="1240" y="280"/>
                    <a:pt x="1326" y="786"/>
                    <a:pt x="1392" y="1056"/>
                  </a:cubicBezTo>
                  <a:cubicBezTo>
                    <a:pt x="1458" y="1326"/>
                    <a:pt x="1515" y="1618"/>
                    <a:pt x="1547" y="1765"/>
                  </a:cubicBezTo>
                </a:path>
              </a:pathLst>
            </a:custGeom>
            <a:noFill/>
            <a:ln w="571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Line 23"/>
            <p:cNvSpPr>
              <a:spLocks noChangeShapeType="1"/>
            </p:cNvSpPr>
            <p:nvPr/>
          </p:nvSpPr>
          <p:spPr bwMode="auto">
            <a:xfrm flipV="1">
              <a:off x="1669" y="1658"/>
              <a:ext cx="0" cy="17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24"/>
            <p:cNvSpPr>
              <a:spLocks noChangeArrowheads="1"/>
            </p:cNvSpPr>
            <p:nvPr/>
          </p:nvSpPr>
          <p:spPr bwMode="auto">
            <a:xfrm>
              <a:off x="1415" y="24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fr-FR" altLang="fr-FR" sz="2400" b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 rot="16200000">
              <a:off x="-137" y="776"/>
              <a:ext cx="6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fr-FR" altLang="fr-FR" sz="2000" b="1" smtClean="0">
                  <a:solidFill>
                    <a:srgbClr val="FF0000"/>
                  </a:solidFill>
                  <a:latin typeface="Times New Roman" pitchFamily="18" charset="0"/>
                </a:rPr>
                <a:t>Energy</a:t>
              </a:r>
            </a:p>
          </p:txBody>
        </p:sp>
      </p:grpSp>
      <p:grpSp>
        <p:nvGrpSpPr>
          <p:cNvPr id="103" name="Group 26"/>
          <p:cNvGrpSpPr>
            <a:grpSpLocks/>
          </p:cNvGrpSpPr>
          <p:nvPr/>
        </p:nvGrpSpPr>
        <p:grpSpPr bwMode="auto">
          <a:xfrm>
            <a:off x="5073650" y="935038"/>
            <a:ext cx="3890963" cy="4767262"/>
            <a:chOff x="3196" y="589"/>
            <a:chExt cx="2451" cy="3003"/>
          </a:xfrm>
        </p:grpSpPr>
        <p:grpSp>
          <p:nvGrpSpPr>
            <p:cNvPr id="104" name="Group 27"/>
            <p:cNvGrpSpPr>
              <a:grpSpLocks/>
            </p:cNvGrpSpPr>
            <p:nvPr/>
          </p:nvGrpSpPr>
          <p:grpSpPr bwMode="auto">
            <a:xfrm>
              <a:off x="3196" y="1694"/>
              <a:ext cx="336" cy="250"/>
              <a:chOff x="489" y="2064"/>
              <a:chExt cx="336" cy="250"/>
            </a:xfrm>
          </p:grpSpPr>
          <p:sp>
            <p:nvSpPr>
              <p:cNvPr id="112" name="Line 28"/>
              <p:cNvSpPr>
                <a:spLocks noChangeShapeType="1"/>
              </p:cNvSpPr>
              <p:nvPr/>
            </p:nvSpPr>
            <p:spPr bwMode="auto">
              <a:xfrm>
                <a:off x="729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" name="Text Box 29"/>
              <p:cNvSpPr txBox="1">
                <a:spLocks noChangeArrowheads="1"/>
              </p:cNvSpPr>
              <p:nvPr/>
            </p:nvSpPr>
            <p:spPr bwMode="auto">
              <a:xfrm>
                <a:off x="489" y="2064"/>
                <a:ext cx="2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fr-FR" altLang="fr-FR" sz="2000" b="1" smtClean="0">
                    <a:solidFill>
                      <a:srgbClr val="FF0000"/>
                    </a:solidFill>
                    <a:latin typeface="Times New Roman" pitchFamily="18" charset="0"/>
                  </a:rPr>
                  <a:t>B</a:t>
                </a:r>
                <a:r>
                  <a:rPr kumimoji="1" lang="fr-FR" altLang="fr-FR" sz="2000" b="1" baseline="-25000" smtClean="0">
                    <a:solidFill>
                      <a:srgbClr val="FF0000"/>
                    </a:solidFill>
                    <a:latin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105" name="Text Box 30"/>
            <p:cNvSpPr txBox="1">
              <a:spLocks noChangeArrowheads="1"/>
            </p:cNvSpPr>
            <p:nvPr/>
          </p:nvSpPr>
          <p:spPr bwMode="auto">
            <a:xfrm>
              <a:off x="4165" y="848"/>
              <a:ext cx="133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fr-FR" sz="2400" b="1" smtClean="0">
                  <a:solidFill>
                    <a:srgbClr val="0000FF"/>
                  </a:solidFill>
                  <a:latin typeface="Times New Roman" pitchFamily="18" charset="0"/>
                </a:rPr>
                <a:t>Fission barrier</a:t>
              </a:r>
            </a:p>
            <a:p>
              <a:pPr algn="ctr"/>
              <a:r>
                <a:rPr kumimoji="1" lang="en-US" altLang="fr-FR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with height </a:t>
              </a:r>
              <a:r>
                <a:rPr kumimoji="1" lang="fr-FR" altLang="fr-FR" sz="2400" b="1" smtClean="0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</a:p>
          </p:txBody>
        </p: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3300" y="686"/>
              <a:ext cx="2347" cy="2906"/>
              <a:chOff x="593" y="864"/>
              <a:chExt cx="2347" cy="2906"/>
            </a:xfrm>
          </p:grpSpPr>
          <p:sp>
            <p:nvSpPr>
              <p:cNvPr id="108" name="Line 32"/>
              <p:cNvSpPr>
                <a:spLocks noChangeShapeType="1"/>
              </p:cNvSpPr>
              <p:nvPr/>
            </p:nvSpPr>
            <p:spPr bwMode="ltGray">
              <a:xfrm>
                <a:off x="777" y="3552"/>
                <a:ext cx="205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" name="Line 33"/>
              <p:cNvSpPr>
                <a:spLocks noChangeShapeType="1"/>
              </p:cNvSpPr>
              <p:nvPr/>
            </p:nvSpPr>
            <p:spPr bwMode="auto">
              <a:xfrm rot="-10789055">
                <a:off x="768" y="864"/>
                <a:ext cx="11" cy="26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" name="Text Box 34"/>
              <p:cNvSpPr txBox="1">
                <a:spLocks noChangeArrowheads="1"/>
              </p:cNvSpPr>
              <p:nvPr/>
            </p:nvSpPr>
            <p:spPr bwMode="ltGray">
              <a:xfrm>
                <a:off x="2114" y="3520"/>
                <a:ext cx="8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fr-FR" sz="2000" b="1" smtClean="0">
                    <a:solidFill>
                      <a:srgbClr val="FF0000"/>
                    </a:solidFill>
                    <a:latin typeface="Times New Roman" pitchFamily="18" charset="0"/>
                  </a:rPr>
                  <a:t>elongation</a:t>
                </a:r>
                <a:endParaRPr lang="fr-FR" altLang="fr-FR" sz="2000" b="1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" name="Text Box 35"/>
              <p:cNvSpPr txBox="1">
                <a:spLocks noChangeArrowheads="1"/>
              </p:cNvSpPr>
              <p:nvPr/>
            </p:nvSpPr>
            <p:spPr bwMode="auto">
              <a:xfrm>
                <a:off x="593" y="1008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endParaRPr kumimoji="1" lang="fr-FR" altLang="fr-FR" sz="2000" b="1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7" name="Rectangle 36"/>
            <p:cNvSpPr>
              <a:spLocks noChangeArrowheads="1"/>
            </p:cNvSpPr>
            <p:nvPr/>
          </p:nvSpPr>
          <p:spPr bwMode="auto">
            <a:xfrm rot="16200000">
              <a:off x="3038" y="771"/>
              <a:ext cx="6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fr-FR" altLang="fr-FR" sz="2000" b="1" smtClean="0">
                  <a:solidFill>
                    <a:srgbClr val="FF0000"/>
                  </a:solidFill>
                  <a:latin typeface="Times New Roman" pitchFamily="18" charset="0"/>
                </a:rPr>
                <a:t>Energy</a:t>
              </a:r>
            </a:p>
          </p:txBody>
        </p:sp>
      </p:grpSp>
      <p:sp>
        <p:nvSpPr>
          <p:cNvPr id="114" name="Freeform 37"/>
          <p:cNvSpPr>
            <a:spLocks/>
          </p:cNvSpPr>
          <p:nvPr/>
        </p:nvSpPr>
        <p:spPr bwMode="auto">
          <a:xfrm>
            <a:off x="6056313" y="3008313"/>
            <a:ext cx="2455862" cy="2400300"/>
          </a:xfrm>
          <a:custGeom>
            <a:avLst/>
            <a:gdLst>
              <a:gd name="T0" fmla="*/ 0 w 1547"/>
              <a:gd name="T1" fmla="*/ 0 h 1512"/>
              <a:gd name="T2" fmla="*/ 192 w 1547"/>
              <a:gd name="T3" fmla="*/ 1296 h 1512"/>
              <a:gd name="T4" fmla="*/ 480 w 1547"/>
              <a:gd name="T5" fmla="*/ 1296 h 1512"/>
              <a:gd name="T6" fmla="*/ 857 w 1547"/>
              <a:gd name="T7" fmla="*/ 308 h 1512"/>
              <a:gd name="T8" fmla="*/ 1168 w 1547"/>
              <a:gd name="T9" fmla="*/ 263 h 1512"/>
              <a:gd name="T10" fmla="*/ 1392 w 1547"/>
              <a:gd name="T11" fmla="*/ 768 h 1512"/>
              <a:gd name="T12" fmla="*/ 1547 w 1547"/>
              <a:gd name="T13" fmla="*/ 1477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7" h="1512">
                <a:moveTo>
                  <a:pt x="0" y="0"/>
                </a:moveTo>
                <a:cubicBezTo>
                  <a:pt x="56" y="540"/>
                  <a:pt x="112" y="1080"/>
                  <a:pt x="192" y="1296"/>
                </a:cubicBezTo>
                <a:cubicBezTo>
                  <a:pt x="272" y="1512"/>
                  <a:pt x="369" y="1461"/>
                  <a:pt x="480" y="1296"/>
                </a:cubicBezTo>
                <a:cubicBezTo>
                  <a:pt x="591" y="1131"/>
                  <a:pt x="742" y="480"/>
                  <a:pt x="857" y="308"/>
                </a:cubicBezTo>
                <a:cubicBezTo>
                  <a:pt x="972" y="136"/>
                  <a:pt x="1079" y="186"/>
                  <a:pt x="1168" y="263"/>
                </a:cubicBezTo>
                <a:cubicBezTo>
                  <a:pt x="1257" y="340"/>
                  <a:pt x="1329" y="566"/>
                  <a:pt x="1392" y="768"/>
                </a:cubicBezTo>
                <a:cubicBezTo>
                  <a:pt x="1455" y="970"/>
                  <a:pt x="1515" y="1330"/>
                  <a:pt x="1547" y="1477"/>
                </a:cubicBezTo>
              </a:path>
            </a:pathLst>
          </a:custGeom>
          <a:noFill/>
          <a:ln w="5715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" name="Freeform 38"/>
          <p:cNvSpPr>
            <a:spLocks/>
          </p:cNvSpPr>
          <p:nvPr/>
        </p:nvSpPr>
        <p:spPr bwMode="auto">
          <a:xfrm>
            <a:off x="6062663" y="2900363"/>
            <a:ext cx="2455862" cy="2508250"/>
          </a:xfrm>
          <a:custGeom>
            <a:avLst/>
            <a:gdLst>
              <a:gd name="T0" fmla="*/ 0 w 1547"/>
              <a:gd name="T1" fmla="*/ 68 h 1580"/>
              <a:gd name="T2" fmla="*/ 192 w 1547"/>
              <a:gd name="T3" fmla="*/ 1364 h 1580"/>
              <a:gd name="T4" fmla="*/ 480 w 1547"/>
              <a:gd name="T5" fmla="*/ 1364 h 1580"/>
              <a:gd name="T6" fmla="*/ 826 w 1547"/>
              <a:gd name="T7" fmla="*/ 276 h 1580"/>
              <a:gd name="T8" fmla="*/ 1109 w 1547"/>
              <a:gd name="T9" fmla="*/ 93 h 1580"/>
              <a:gd name="T10" fmla="*/ 1392 w 1547"/>
              <a:gd name="T11" fmla="*/ 836 h 1580"/>
              <a:gd name="T12" fmla="*/ 1547 w 1547"/>
              <a:gd name="T13" fmla="*/ 1545 h 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7" h="1580">
                <a:moveTo>
                  <a:pt x="0" y="68"/>
                </a:moveTo>
                <a:cubicBezTo>
                  <a:pt x="56" y="608"/>
                  <a:pt x="112" y="1148"/>
                  <a:pt x="192" y="1364"/>
                </a:cubicBezTo>
                <a:cubicBezTo>
                  <a:pt x="272" y="1580"/>
                  <a:pt x="374" y="1545"/>
                  <a:pt x="480" y="1364"/>
                </a:cubicBezTo>
                <a:cubicBezTo>
                  <a:pt x="586" y="1183"/>
                  <a:pt x="721" y="488"/>
                  <a:pt x="826" y="276"/>
                </a:cubicBezTo>
                <a:cubicBezTo>
                  <a:pt x="931" y="64"/>
                  <a:pt x="1015" y="0"/>
                  <a:pt x="1109" y="93"/>
                </a:cubicBezTo>
                <a:cubicBezTo>
                  <a:pt x="1203" y="186"/>
                  <a:pt x="1319" y="594"/>
                  <a:pt x="1392" y="836"/>
                </a:cubicBezTo>
                <a:cubicBezTo>
                  <a:pt x="1465" y="1078"/>
                  <a:pt x="1515" y="1398"/>
                  <a:pt x="1547" y="1545"/>
                </a:cubicBezTo>
              </a:path>
            </a:pathLst>
          </a:custGeom>
          <a:noFill/>
          <a:ln w="5715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6" name="Line 39"/>
          <p:cNvSpPr>
            <a:spLocks noChangeShapeType="1"/>
          </p:cNvSpPr>
          <p:nvPr/>
        </p:nvSpPr>
        <p:spPr bwMode="auto">
          <a:xfrm flipV="1">
            <a:off x="7689850" y="2997200"/>
            <a:ext cx="0" cy="2339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" name="Line 40"/>
          <p:cNvSpPr>
            <a:spLocks noChangeShapeType="1"/>
          </p:cNvSpPr>
          <p:nvPr/>
        </p:nvSpPr>
        <p:spPr bwMode="auto">
          <a:xfrm flipV="1">
            <a:off x="7689850" y="3335338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8" grpId="0"/>
      <p:bldP spid="114" grpId="0" animBg="1"/>
      <p:bldP spid="115" grpId="0" animBg="1"/>
      <p:bldP spid="115" grpId="1" animBg="1"/>
      <p:bldP spid="116" grpId="0" animBg="1"/>
      <p:bldP spid="116" grpId="1" animBg="1"/>
      <p:bldP spid="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(fissile or fertile ?)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8" y="3915105"/>
            <a:ext cx="7244387" cy="29446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6" y="955090"/>
            <a:ext cx="7240905" cy="2943225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6121519" y="5157192"/>
            <a:ext cx="1653017" cy="1381604"/>
            <a:chOff x="6121519" y="5157192"/>
            <a:chExt cx="1653017" cy="1381604"/>
          </a:xfrm>
        </p:grpSpPr>
        <p:cxnSp>
          <p:nvCxnSpPr>
            <p:cNvPr id="5" name="Connecteur droit avec flèche 4"/>
            <p:cNvCxnSpPr/>
            <p:nvPr/>
          </p:nvCxnSpPr>
          <p:spPr>
            <a:xfrm flipV="1">
              <a:off x="6948264" y="5157192"/>
              <a:ext cx="0" cy="64807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6948264" y="5666316"/>
              <a:ext cx="0" cy="8724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6121519" y="5733256"/>
              <a:ext cx="16530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Fission </a:t>
              </a:r>
              <a:r>
                <a:rPr lang="fr-FR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barrier</a:t>
              </a:r>
              <a:endParaRPr lang="fr-F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(multiple chances)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rot="-10789055" flipH="1">
            <a:off x="506299" y="1029637"/>
            <a:ext cx="19998" cy="5459487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ltGray">
          <a:xfrm>
            <a:off x="1116013" y="6460515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b="1" smtClean="0">
                <a:solidFill>
                  <a:srgbClr val="FF0000"/>
                </a:solidFill>
                <a:latin typeface="Times New Roman" pitchFamily="18" charset="0"/>
              </a:rPr>
              <a:t>elongation</a:t>
            </a:r>
            <a:endParaRPr lang="fr-FR" altLang="fr-FR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34988" y="4299928"/>
            <a:ext cx="1112837" cy="2227262"/>
          </a:xfrm>
          <a:custGeom>
            <a:avLst/>
            <a:gdLst>
              <a:gd name="T0" fmla="*/ 0 w 1547"/>
              <a:gd name="T1" fmla="*/ 288 h 1808"/>
              <a:gd name="T2" fmla="*/ 192 w 1547"/>
              <a:gd name="T3" fmla="*/ 1584 h 1808"/>
              <a:gd name="T4" fmla="*/ 480 w 1547"/>
              <a:gd name="T5" fmla="*/ 1584 h 1808"/>
              <a:gd name="T6" fmla="*/ 864 w 1547"/>
              <a:gd name="T7" fmla="*/ 240 h 1808"/>
              <a:gd name="T8" fmla="*/ 1152 w 1547"/>
              <a:gd name="T9" fmla="*/ 144 h 1808"/>
              <a:gd name="T10" fmla="*/ 1392 w 1547"/>
              <a:gd name="T11" fmla="*/ 1056 h 1808"/>
              <a:gd name="T12" fmla="*/ 1547 w 1547"/>
              <a:gd name="T13" fmla="*/ 1765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7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26" y="786"/>
                  <a:pt x="1392" y="1056"/>
                </a:cubicBezTo>
                <a:cubicBezTo>
                  <a:pt x="1458" y="1326"/>
                  <a:pt x="1515" y="1618"/>
                  <a:pt x="1547" y="1765"/>
                </a:cubicBezTo>
              </a:path>
            </a:pathLst>
          </a:custGeom>
          <a:noFill/>
          <a:ln w="317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1273175" y="4379303"/>
            <a:ext cx="7938" cy="2066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35038" y="549531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fr-FR" altLang="fr-FR" sz="2000" b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rot="16200000">
            <a:off x="-303251" y="1280760"/>
            <a:ext cx="902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fr-FR" altLang="fr-FR" b="1" dirty="0" err="1" smtClean="0">
                <a:solidFill>
                  <a:srgbClr val="FF0000"/>
                </a:solidFill>
                <a:latin typeface="Times New Roman" pitchFamily="18" charset="0"/>
              </a:rPr>
              <a:t>Energy</a:t>
            </a:r>
            <a:endParaRPr kumimoji="1" lang="fr-FR" altLang="fr-F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ltGray">
          <a:xfrm>
            <a:off x="492125" y="6481153"/>
            <a:ext cx="1533525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4500" y="394750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Nucleus (Z,A)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39750" y="4898415"/>
            <a:ext cx="39179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042988" y="4644415"/>
            <a:ext cx="14763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446213" y="4307865"/>
            <a:ext cx="1176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600" b="1" smtClean="0">
                <a:solidFill>
                  <a:srgbClr val="00FF00"/>
                </a:solidFill>
                <a:latin typeface="Arial" charset="0"/>
              </a:rPr>
              <a:t>1</a:t>
            </a:r>
            <a:r>
              <a:rPr lang="en-US" altLang="fr-FR" sz="1600" b="1" baseline="50000" smtClean="0">
                <a:solidFill>
                  <a:srgbClr val="00FF00"/>
                </a:solidFill>
                <a:latin typeface="Arial" charset="0"/>
              </a:rPr>
              <a:t>st</a:t>
            </a:r>
            <a:r>
              <a:rPr lang="en-US" altLang="fr-FR" sz="1600" b="1" smtClean="0">
                <a:solidFill>
                  <a:srgbClr val="00FF00"/>
                </a:solidFill>
                <a:latin typeface="Arial" charset="0"/>
              </a:rPr>
              <a:t> chance</a:t>
            </a:r>
            <a:endParaRPr lang="fr-FR" altLang="fr-FR" sz="1600" b="1" smtClean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4925" y="4595203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2000" b="1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kumimoji="1" lang="fr-FR" altLang="fr-FR" sz="2000" b="1" baseline="-2500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pic>
        <p:nvPicPr>
          <p:cNvPr id="15" name="Picture 15" descr="u8n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75320"/>
            <a:ext cx="4787900" cy="291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730875" y="6514490"/>
            <a:ext cx="2732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dirty="0" smtClean="0">
                <a:solidFill>
                  <a:srgbClr val="000000"/>
                </a:solidFill>
                <a:latin typeface="Arial" charset="0"/>
              </a:rPr>
              <a:t>Incident neutron </a:t>
            </a:r>
            <a:r>
              <a:rPr lang="fr-FR" altLang="fr-FR" sz="1400" b="1" dirty="0" err="1" smtClean="0">
                <a:solidFill>
                  <a:srgbClr val="000000"/>
                </a:solidFill>
                <a:latin typeface="Arial" charset="0"/>
              </a:rPr>
              <a:t>energy</a:t>
            </a:r>
            <a:r>
              <a:rPr lang="fr-FR" altLang="fr-FR" sz="1400" b="1" dirty="0" smtClean="0">
                <a:solidFill>
                  <a:srgbClr val="000000"/>
                </a:solidFill>
                <a:latin typeface="Arial" charset="0"/>
              </a:rPr>
              <a:t> (MeV)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 rot="16200000">
            <a:off x="3879850" y="4946040"/>
            <a:ext cx="151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smtClean="0">
                <a:solidFill>
                  <a:srgbClr val="000000"/>
                </a:solidFill>
              </a:rPr>
              <a:t>s</a:t>
            </a:r>
            <a:r>
              <a:rPr lang="fr-FR" altLang="fr-FR" sz="1400" b="1" smtClean="0">
                <a:solidFill>
                  <a:srgbClr val="000000"/>
                </a:solidFill>
                <a:latin typeface="Arial" charset="0"/>
              </a:rPr>
              <a:t>  fission (barn)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-10789055" flipH="1">
            <a:off x="2742840" y="1014008"/>
            <a:ext cx="719" cy="3890757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2773363" y="2715603"/>
            <a:ext cx="1112837" cy="2227262"/>
          </a:xfrm>
          <a:custGeom>
            <a:avLst/>
            <a:gdLst>
              <a:gd name="T0" fmla="*/ 0 w 1547"/>
              <a:gd name="T1" fmla="*/ 288 h 1808"/>
              <a:gd name="T2" fmla="*/ 192 w 1547"/>
              <a:gd name="T3" fmla="*/ 1584 h 1808"/>
              <a:gd name="T4" fmla="*/ 480 w 1547"/>
              <a:gd name="T5" fmla="*/ 1584 h 1808"/>
              <a:gd name="T6" fmla="*/ 864 w 1547"/>
              <a:gd name="T7" fmla="*/ 240 h 1808"/>
              <a:gd name="T8" fmla="*/ 1152 w 1547"/>
              <a:gd name="T9" fmla="*/ 144 h 1808"/>
              <a:gd name="T10" fmla="*/ 1392 w 1547"/>
              <a:gd name="T11" fmla="*/ 1056 h 1808"/>
              <a:gd name="T12" fmla="*/ 1547 w 1547"/>
              <a:gd name="T13" fmla="*/ 1765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7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26" y="786"/>
                  <a:pt x="1392" y="1056"/>
                </a:cubicBezTo>
                <a:cubicBezTo>
                  <a:pt x="1458" y="1326"/>
                  <a:pt x="1515" y="1618"/>
                  <a:pt x="1547" y="1765"/>
                </a:cubicBezTo>
              </a:path>
            </a:pathLst>
          </a:custGeom>
          <a:noFill/>
          <a:ln w="317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3511550" y="2794978"/>
            <a:ext cx="7938" cy="2066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173413" y="391099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fr-FR" altLang="fr-FR" sz="2000" b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ltGray">
          <a:xfrm>
            <a:off x="2730500" y="4896828"/>
            <a:ext cx="1533525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81275" y="2363178"/>
            <a:ext cx="186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Nucleus (Z,A-1)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2778125" y="3314090"/>
            <a:ext cx="39179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281363" y="3060090"/>
            <a:ext cx="14763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659188" y="2723540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600" b="1" smtClean="0">
                <a:solidFill>
                  <a:srgbClr val="00FF00"/>
                </a:solidFill>
                <a:latin typeface="Arial" charset="0"/>
              </a:rPr>
              <a:t>2</a:t>
            </a:r>
            <a:r>
              <a:rPr lang="en-US" altLang="fr-FR" sz="1600" b="1" baseline="50000" smtClean="0">
                <a:solidFill>
                  <a:srgbClr val="00FF00"/>
                </a:solidFill>
                <a:latin typeface="Arial" charset="0"/>
              </a:rPr>
              <a:t>nd</a:t>
            </a:r>
            <a:r>
              <a:rPr lang="en-US" altLang="fr-FR" sz="1600" b="1" smtClean="0">
                <a:solidFill>
                  <a:srgbClr val="00FF00"/>
                </a:solidFill>
                <a:latin typeface="Arial" charset="0"/>
              </a:rPr>
              <a:t> chance</a:t>
            </a:r>
            <a:endParaRPr lang="fr-FR" altLang="fr-FR" sz="1600" b="1" smtClean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273300" y="3010878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2000" b="1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kumimoji="1" lang="fr-FR" altLang="fr-FR" sz="2000" b="1" baseline="-2500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323850" y="4847615"/>
            <a:ext cx="4752975" cy="1476375"/>
            <a:chOff x="204" y="3022"/>
            <a:chExt cx="2994" cy="930"/>
          </a:xfrm>
        </p:grpSpPr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04" y="3022"/>
              <a:ext cx="299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198" y="3022"/>
              <a:ext cx="0" cy="93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323850" y="3766528"/>
            <a:ext cx="4895850" cy="1944687"/>
            <a:chOff x="204" y="2341"/>
            <a:chExt cx="3084" cy="1225"/>
          </a:xfrm>
        </p:grpSpPr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288" y="2341"/>
              <a:ext cx="0" cy="12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04" y="2341"/>
              <a:ext cx="30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323850" y="2758465"/>
            <a:ext cx="5327650" cy="2592388"/>
            <a:chOff x="204" y="1706"/>
            <a:chExt cx="3356" cy="1633"/>
          </a:xfrm>
        </p:grpSpPr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560" y="1706"/>
              <a:ext cx="0" cy="163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04" y="1706"/>
              <a:ext cx="335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87338" y="2110765"/>
            <a:ext cx="5689600" cy="2989263"/>
            <a:chOff x="181" y="1298"/>
            <a:chExt cx="3584" cy="1883"/>
          </a:xfrm>
        </p:grpSpPr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3765" y="1298"/>
              <a:ext cx="0" cy="188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81" y="1298"/>
              <a:ext cx="3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570413" y="1029678"/>
            <a:ext cx="2593975" cy="2328862"/>
            <a:chOff x="2879" y="617"/>
            <a:chExt cx="1634" cy="1467"/>
          </a:xfrm>
        </p:grpSpPr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879" y="1207"/>
              <a:ext cx="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fr-FR" altLang="fr-FR" sz="2000" b="1" smtClean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kumimoji="1" lang="fr-FR" altLang="fr-FR" sz="20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3111" y="617"/>
              <a:ext cx="1402" cy="1467"/>
              <a:chOff x="3111" y="617"/>
              <a:chExt cx="1402" cy="1467"/>
            </a:xfrm>
          </p:grpSpPr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 rot="-10789055">
                <a:off x="3173" y="617"/>
                <a:ext cx="0" cy="144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3194" y="1094"/>
                <a:ext cx="701" cy="990"/>
              </a:xfrm>
              <a:custGeom>
                <a:avLst/>
                <a:gdLst>
                  <a:gd name="T0" fmla="*/ 0 w 1547"/>
                  <a:gd name="T1" fmla="*/ 288 h 1808"/>
                  <a:gd name="T2" fmla="*/ 192 w 1547"/>
                  <a:gd name="T3" fmla="*/ 1584 h 1808"/>
                  <a:gd name="T4" fmla="*/ 480 w 1547"/>
                  <a:gd name="T5" fmla="*/ 1584 h 1808"/>
                  <a:gd name="T6" fmla="*/ 864 w 1547"/>
                  <a:gd name="T7" fmla="*/ 240 h 1808"/>
                  <a:gd name="T8" fmla="*/ 1152 w 1547"/>
                  <a:gd name="T9" fmla="*/ 144 h 1808"/>
                  <a:gd name="T10" fmla="*/ 1392 w 1547"/>
                  <a:gd name="T11" fmla="*/ 1056 h 1808"/>
                  <a:gd name="T12" fmla="*/ 1547 w 1547"/>
                  <a:gd name="T13" fmla="*/ 1765 h 1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1808">
                    <a:moveTo>
                      <a:pt x="0" y="288"/>
                    </a:moveTo>
                    <a:cubicBezTo>
                      <a:pt x="56" y="828"/>
                      <a:pt x="112" y="1368"/>
                      <a:pt x="192" y="1584"/>
                    </a:cubicBezTo>
                    <a:cubicBezTo>
                      <a:pt x="272" y="1800"/>
                      <a:pt x="368" y="1808"/>
                      <a:pt x="480" y="1584"/>
                    </a:cubicBezTo>
                    <a:cubicBezTo>
                      <a:pt x="592" y="1360"/>
                      <a:pt x="752" y="480"/>
                      <a:pt x="864" y="240"/>
                    </a:cubicBezTo>
                    <a:cubicBezTo>
                      <a:pt x="976" y="0"/>
                      <a:pt x="1064" y="8"/>
                      <a:pt x="1152" y="144"/>
                    </a:cubicBezTo>
                    <a:cubicBezTo>
                      <a:pt x="1240" y="280"/>
                      <a:pt x="1326" y="786"/>
                      <a:pt x="1392" y="1056"/>
                    </a:cubicBezTo>
                    <a:cubicBezTo>
                      <a:pt x="1458" y="1326"/>
                      <a:pt x="1515" y="1618"/>
                      <a:pt x="1547" y="1765"/>
                    </a:cubicBezTo>
                  </a:path>
                </a:pathLst>
              </a:custGeom>
              <a:noFill/>
              <a:ln w="3175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ltGray">
              <a:xfrm>
                <a:off x="3167" y="2055"/>
                <a:ext cx="96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Text Box 46"/>
              <p:cNvSpPr txBox="1">
                <a:spLocks noChangeArrowheads="1"/>
              </p:cNvSpPr>
              <p:nvPr/>
            </p:nvSpPr>
            <p:spPr bwMode="auto">
              <a:xfrm>
                <a:off x="3197" y="640"/>
                <a:ext cx="11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b="1" smtClean="0">
                    <a:solidFill>
                      <a:srgbClr val="000000"/>
                    </a:solidFill>
                    <a:latin typeface="Arial" charset="0"/>
                  </a:rPr>
                  <a:t>Nucleus (Z,A-2)</a:t>
                </a:r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3514" y="1238"/>
                <a:ext cx="930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3762" y="1026"/>
                <a:ext cx="75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fr-FR" sz="1600" b="1" smtClean="0">
                    <a:solidFill>
                      <a:srgbClr val="00FF00"/>
                    </a:solidFill>
                    <a:latin typeface="Arial" charset="0"/>
                  </a:rPr>
                  <a:t>3</a:t>
                </a:r>
                <a:r>
                  <a:rPr lang="en-US" altLang="fr-FR" sz="1600" b="1" baseline="50000" smtClean="0">
                    <a:solidFill>
                      <a:srgbClr val="00FF00"/>
                    </a:solidFill>
                    <a:latin typeface="Arial" charset="0"/>
                  </a:rPr>
                  <a:t>rd</a:t>
                </a:r>
                <a:r>
                  <a:rPr lang="en-US" altLang="fr-FR" sz="1600" b="1" smtClean="0">
                    <a:solidFill>
                      <a:srgbClr val="00FF00"/>
                    </a:solidFill>
                    <a:latin typeface="Arial" charset="0"/>
                  </a:rPr>
                  <a:t> chance</a:t>
                </a:r>
                <a:endParaRPr lang="fr-FR" altLang="fr-FR" sz="1600" b="1" smtClean="0">
                  <a:solidFill>
                    <a:srgbClr val="00FF00"/>
                  </a:solidFill>
                  <a:latin typeface="Arial" charset="0"/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3111" y="1366"/>
                <a:ext cx="13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22263" y="1534503"/>
            <a:ext cx="6157912" cy="3313112"/>
            <a:chOff x="203" y="935"/>
            <a:chExt cx="3879" cy="2087"/>
          </a:xfrm>
        </p:grpSpPr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4082" y="935"/>
              <a:ext cx="0" cy="20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203" y="940"/>
              <a:ext cx="38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(Fission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penetrability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: Hill-Wheeler)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112" name="Group 2"/>
          <p:cNvGrpSpPr>
            <a:grpSpLocks/>
          </p:cNvGrpSpPr>
          <p:nvPr/>
        </p:nvGrpSpPr>
        <p:grpSpPr bwMode="auto">
          <a:xfrm>
            <a:off x="1795463" y="3276600"/>
            <a:ext cx="1166812" cy="381000"/>
            <a:chOff x="1131" y="2064"/>
            <a:chExt cx="735" cy="240"/>
          </a:xfrm>
        </p:grpSpPr>
        <p:sp>
          <p:nvSpPr>
            <p:cNvPr id="113" name="Line 3"/>
            <p:cNvSpPr>
              <a:spLocks noChangeShapeType="1"/>
            </p:cNvSpPr>
            <p:nvPr/>
          </p:nvSpPr>
          <p:spPr bwMode="auto">
            <a:xfrm>
              <a:off x="1152" y="2280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Line 4"/>
            <p:cNvSpPr>
              <a:spLocks noChangeShapeType="1"/>
            </p:cNvSpPr>
            <p:nvPr/>
          </p:nvSpPr>
          <p:spPr bwMode="auto">
            <a:xfrm>
              <a:off x="1152" y="2256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>
              <a:off x="1152" y="2244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" name="Line 6"/>
            <p:cNvSpPr>
              <a:spLocks noChangeShapeType="1"/>
            </p:cNvSpPr>
            <p:nvPr/>
          </p:nvSpPr>
          <p:spPr bwMode="auto">
            <a:xfrm>
              <a:off x="1152" y="2262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7" name="Line 7"/>
            <p:cNvSpPr>
              <a:spLocks noChangeShapeType="1"/>
            </p:cNvSpPr>
            <p:nvPr/>
          </p:nvSpPr>
          <p:spPr bwMode="auto">
            <a:xfrm>
              <a:off x="1152" y="2272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" name="Line 8"/>
            <p:cNvSpPr>
              <a:spLocks noChangeShapeType="1"/>
            </p:cNvSpPr>
            <p:nvPr/>
          </p:nvSpPr>
          <p:spPr bwMode="auto">
            <a:xfrm>
              <a:off x="1152" y="2245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19" name="Group 9"/>
            <p:cNvGrpSpPr>
              <a:grpSpLocks/>
            </p:cNvGrpSpPr>
            <p:nvPr/>
          </p:nvGrpSpPr>
          <p:grpSpPr bwMode="auto">
            <a:xfrm>
              <a:off x="1131" y="2064"/>
              <a:ext cx="735" cy="96"/>
              <a:chOff x="1131" y="2064"/>
              <a:chExt cx="735" cy="96"/>
            </a:xfrm>
          </p:grpSpPr>
          <p:sp>
            <p:nvSpPr>
              <p:cNvPr id="129" name="Line 10"/>
              <p:cNvSpPr>
                <a:spLocks noChangeShapeType="1"/>
              </p:cNvSpPr>
              <p:nvPr/>
            </p:nvSpPr>
            <p:spPr bwMode="auto">
              <a:xfrm>
                <a:off x="1131" y="2160"/>
                <a:ext cx="720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" name="Line 11"/>
              <p:cNvSpPr>
                <a:spLocks noChangeShapeType="1"/>
              </p:cNvSpPr>
              <p:nvPr/>
            </p:nvSpPr>
            <p:spPr bwMode="auto">
              <a:xfrm>
                <a:off x="1140" y="2112"/>
                <a:ext cx="720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" name="Line 12"/>
              <p:cNvSpPr>
                <a:spLocks noChangeShapeType="1"/>
              </p:cNvSpPr>
              <p:nvPr/>
            </p:nvSpPr>
            <p:spPr bwMode="auto">
              <a:xfrm>
                <a:off x="1146" y="2064"/>
                <a:ext cx="720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0" name="Line 13"/>
            <p:cNvSpPr>
              <a:spLocks noChangeShapeType="1"/>
            </p:cNvSpPr>
            <p:nvPr/>
          </p:nvSpPr>
          <p:spPr bwMode="auto">
            <a:xfrm>
              <a:off x="1152" y="2288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1" name="Line 14"/>
            <p:cNvSpPr>
              <a:spLocks noChangeShapeType="1"/>
            </p:cNvSpPr>
            <p:nvPr/>
          </p:nvSpPr>
          <p:spPr bwMode="auto">
            <a:xfrm>
              <a:off x="1144" y="2304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>
              <a:off x="1152" y="2232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" name="Line 16"/>
            <p:cNvSpPr>
              <a:spLocks noChangeShapeType="1"/>
            </p:cNvSpPr>
            <p:nvPr/>
          </p:nvSpPr>
          <p:spPr bwMode="auto">
            <a:xfrm>
              <a:off x="1152" y="2224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4" name="Line 17"/>
            <p:cNvSpPr>
              <a:spLocks noChangeShapeType="1"/>
            </p:cNvSpPr>
            <p:nvPr/>
          </p:nvSpPr>
          <p:spPr bwMode="auto">
            <a:xfrm>
              <a:off x="1152" y="2216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5" name="Line 18"/>
            <p:cNvSpPr>
              <a:spLocks noChangeShapeType="1"/>
            </p:cNvSpPr>
            <p:nvPr/>
          </p:nvSpPr>
          <p:spPr bwMode="auto">
            <a:xfrm>
              <a:off x="1152" y="2208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" name="Line 19"/>
            <p:cNvSpPr>
              <a:spLocks noChangeShapeType="1"/>
            </p:cNvSpPr>
            <p:nvPr/>
          </p:nvSpPr>
          <p:spPr bwMode="auto">
            <a:xfrm>
              <a:off x="1160" y="2200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" name="Line 20"/>
            <p:cNvSpPr>
              <a:spLocks noChangeShapeType="1"/>
            </p:cNvSpPr>
            <p:nvPr/>
          </p:nvSpPr>
          <p:spPr bwMode="auto">
            <a:xfrm>
              <a:off x="1160" y="2192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Line 21"/>
            <p:cNvSpPr>
              <a:spLocks noChangeShapeType="1"/>
            </p:cNvSpPr>
            <p:nvPr/>
          </p:nvSpPr>
          <p:spPr bwMode="auto">
            <a:xfrm>
              <a:off x="1152" y="2184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2" name="Group 22"/>
          <p:cNvGrpSpPr>
            <a:grpSpLocks/>
          </p:cNvGrpSpPr>
          <p:nvPr/>
        </p:nvGrpSpPr>
        <p:grpSpPr bwMode="auto">
          <a:xfrm>
            <a:off x="798513" y="2605088"/>
            <a:ext cx="7050087" cy="519112"/>
            <a:chOff x="503" y="1792"/>
            <a:chExt cx="4441" cy="327"/>
          </a:xfrm>
        </p:grpSpPr>
        <p:sp>
          <p:nvSpPr>
            <p:cNvPr id="133" name="Text Box 23"/>
            <p:cNvSpPr txBox="1">
              <a:spLocks noChangeArrowheads="1"/>
            </p:cNvSpPr>
            <p:nvPr/>
          </p:nvSpPr>
          <p:spPr bwMode="auto">
            <a:xfrm>
              <a:off x="503" y="179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fr-FR" sz="2800" b="1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kumimoji="1" lang="fr-FR" altLang="fr-FR" sz="28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4" name="Rectangle 24"/>
            <p:cNvSpPr>
              <a:spLocks noChangeArrowheads="1"/>
            </p:cNvSpPr>
            <p:nvPr/>
          </p:nvSpPr>
          <p:spPr bwMode="auto">
            <a:xfrm>
              <a:off x="3534" y="1792"/>
              <a:ext cx="141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fr-FR" sz="2800" b="1" smtClean="0">
                  <a:solidFill>
                    <a:srgbClr val="000000"/>
                  </a:solidFill>
                  <a:latin typeface="Times New Roman" pitchFamily="18" charset="0"/>
                </a:rPr>
                <a:t>Transmission</a:t>
              </a:r>
              <a:endParaRPr kumimoji="1" lang="fr-FR" altLang="fr-FR" sz="28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752" y="1968"/>
              <a:ext cx="2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6" name="Group 26"/>
          <p:cNvGrpSpPr>
            <a:grpSpLocks/>
          </p:cNvGrpSpPr>
          <p:nvPr/>
        </p:nvGrpSpPr>
        <p:grpSpPr bwMode="auto">
          <a:xfrm>
            <a:off x="776288" y="2971800"/>
            <a:ext cx="533400" cy="396875"/>
            <a:chOff x="489" y="2064"/>
            <a:chExt cx="336" cy="250"/>
          </a:xfrm>
        </p:grpSpPr>
        <p:sp>
          <p:nvSpPr>
            <p:cNvPr id="137" name="Line 27"/>
            <p:cNvSpPr>
              <a:spLocks noChangeShapeType="1"/>
            </p:cNvSpPr>
            <p:nvPr/>
          </p:nvSpPr>
          <p:spPr bwMode="auto">
            <a:xfrm>
              <a:off x="729" y="2256"/>
              <a:ext cx="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" name="Text Box 28"/>
            <p:cNvSpPr txBox="1">
              <a:spLocks noChangeArrowheads="1"/>
            </p:cNvSpPr>
            <p:nvPr/>
          </p:nvSpPr>
          <p:spPr bwMode="auto">
            <a:xfrm>
              <a:off x="489" y="2064"/>
              <a:ext cx="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fr-FR" altLang="fr-FR" sz="2000" b="1" smtClean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kumimoji="1" lang="fr-FR" altLang="fr-FR" sz="20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139" name="Text Box 29"/>
          <p:cNvSpPr txBox="1">
            <a:spLocks noChangeArrowheads="1"/>
          </p:cNvSpPr>
          <p:nvPr/>
        </p:nvSpPr>
        <p:spPr bwMode="auto">
          <a:xfrm>
            <a:off x="2308225" y="1066800"/>
            <a:ext cx="2120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</a:rPr>
              <a:t>Fission barrier</a:t>
            </a:r>
          </a:p>
          <a:p>
            <a:pPr algn="ctr"/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ħω</a:t>
            </a:r>
            <a:r>
              <a:rPr kumimoji="1" lang="en-US" altLang="fr-FR" sz="2400" b="1" baseline="-250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fr-FR" altLang="fr-FR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4076700" y="3078163"/>
            <a:ext cx="4518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kumimoji="1" lang="en-US" altLang="fr-FR" sz="2400" b="1" baseline="-25000" smtClean="0">
                <a:solidFill>
                  <a:srgbClr val="0000FF"/>
                </a:solidFill>
                <a:latin typeface="Times New Roman" pitchFamily="18" charset="0"/>
              </a:rPr>
              <a:t>hw 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</a:rPr>
              <a:t>(E) = 1/[1 + exp(2</a:t>
            </a:r>
            <a:r>
              <a:rPr kumimoji="1" lang="en-US" altLang="fr-FR" sz="2400" b="1" smtClean="0">
                <a:solidFill>
                  <a:srgbClr val="0000FF"/>
                </a:solidFill>
              </a:rPr>
              <a:t>p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</a:rPr>
              <a:t>(V-E)/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kumimoji="1" lang="en-US" altLang="fr-FR" sz="2400" b="1" smtClean="0">
                <a:solidFill>
                  <a:srgbClr val="0000FF"/>
                </a:solidFill>
              </a:rPr>
              <a:t>w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</a:rPr>
              <a:t>)]</a:t>
            </a:r>
            <a:b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kumimoji="1" lang="en-US" altLang="fr-FR" sz="2400" b="1" i="1" smtClean="0">
                <a:solidFill>
                  <a:srgbClr val="FF3300"/>
                </a:solidFill>
                <a:latin typeface="Times New Roman" pitchFamily="18" charset="0"/>
              </a:rPr>
              <a:t>Hill-Wheeler</a:t>
            </a:r>
            <a:endParaRPr kumimoji="1" lang="fr-FR" altLang="fr-FR" sz="2400" b="1" i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141" name="Group 31"/>
          <p:cNvGrpSpPr>
            <a:grpSpLocks/>
          </p:cNvGrpSpPr>
          <p:nvPr/>
        </p:nvGrpSpPr>
        <p:grpSpPr bwMode="auto">
          <a:xfrm>
            <a:off x="150813" y="1371600"/>
            <a:ext cx="4516437" cy="4613275"/>
            <a:chOff x="95" y="864"/>
            <a:chExt cx="2845" cy="2906"/>
          </a:xfrm>
        </p:grpSpPr>
        <p:sp>
          <p:nvSpPr>
            <p:cNvPr id="142" name="Line 32"/>
            <p:cNvSpPr>
              <a:spLocks noChangeShapeType="1"/>
            </p:cNvSpPr>
            <p:nvPr/>
          </p:nvSpPr>
          <p:spPr bwMode="ltGray">
            <a:xfrm>
              <a:off x="777" y="3552"/>
              <a:ext cx="20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" name="Line 33"/>
            <p:cNvSpPr>
              <a:spLocks noChangeShapeType="1"/>
            </p:cNvSpPr>
            <p:nvPr/>
          </p:nvSpPr>
          <p:spPr bwMode="auto">
            <a:xfrm rot="-10789055">
              <a:off x="768" y="864"/>
              <a:ext cx="11" cy="2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" name="Text Box 34"/>
            <p:cNvSpPr txBox="1">
              <a:spLocks noChangeArrowheads="1"/>
            </p:cNvSpPr>
            <p:nvPr/>
          </p:nvSpPr>
          <p:spPr bwMode="ltGray">
            <a:xfrm>
              <a:off x="2114" y="3520"/>
              <a:ext cx="8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000" b="1" smtClean="0">
                  <a:solidFill>
                    <a:srgbClr val="FF0000"/>
                  </a:solidFill>
                  <a:latin typeface="Times New Roman" pitchFamily="18" charset="0"/>
                </a:rPr>
                <a:t>elongation</a:t>
              </a:r>
              <a:endParaRPr lang="fr-FR" altLang="fr-FR" sz="2000" b="1" smtClea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5" name="Text Box 35"/>
            <p:cNvSpPr txBox="1">
              <a:spLocks noChangeArrowheads="1"/>
            </p:cNvSpPr>
            <p:nvPr/>
          </p:nvSpPr>
          <p:spPr bwMode="auto">
            <a:xfrm>
              <a:off x="95" y="1008"/>
              <a:ext cx="6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fr-FR" altLang="fr-FR" sz="2000" b="1" smtClean="0">
                  <a:solidFill>
                    <a:srgbClr val="FF0000"/>
                  </a:solidFill>
                  <a:latin typeface="Times New Roman" pitchFamily="18" charset="0"/>
                </a:rPr>
                <a:t>Energy</a:t>
              </a:r>
            </a:p>
          </p:txBody>
        </p:sp>
      </p:grpSp>
      <p:grpSp>
        <p:nvGrpSpPr>
          <p:cNvPr id="146" name="Group 36"/>
          <p:cNvGrpSpPr>
            <a:grpSpLocks/>
          </p:cNvGrpSpPr>
          <p:nvPr/>
        </p:nvGrpSpPr>
        <p:grpSpPr bwMode="auto">
          <a:xfrm>
            <a:off x="1824038" y="3686175"/>
            <a:ext cx="1071562" cy="962025"/>
            <a:chOff x="1149" y="2322"/>
            <a:chExt cx="675" cy="606"/>
          </a:xfrm>
        </p:grpSpPr>
        <p:sp>
          <p:nvSpPr>
            <p:cNvPr id="147" name="Line 37"/>
            <p:cNvSpPr>
              <a:spLocks noChangeShapeType="1"/>
            </p:cNvSpPr>
            <p:nvPr/>
          </p:nvSpPr>
          <p:spPr bwMode="auto">
            <a:xfrm>
              <a:off x="1233" y="292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" name="Line 38"/>
            <p:cNvSpPr>
              <a:spLocks noChangeShapeType="1"/>
            </p:cNvSpPr>
            <p:nvPr/>
          </p:nvSpPr>
          <p:spPr bwMode="auto">
            <a:xfrm>
              <a:off x="1218" y="26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9" name="Line 39"/>
            <p:cNvSpPr>
              <a:spLocks noChangeShapeType="1"/>
            </p:cNvSpPr>
            <p:nvPr/>
          </p:nvSpPr>
          <p:spPr bwMode="auto">
            <a:xfrm>
              <a:off x="1182" y="24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0" name="Line 40"/>
            <p:cNvSpPr>
              <a:spLocks noChangeShapeType="1"/>
            </p:cNvSpPr>
            <p:nvPr/>
          </p:nvSpPr>
          <p:spPr bwMode="auto">
            <a:xfrm>
              <a:off x="1176" y="2448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" name="Line 41"/>
            <p:cNvSpPr>
              <a:spLocks noChangeShapeType="1"/>
            </p:cNvSpPr>
            <p:nvPr/>
          </p:nvSpPr>
          <p:spPr bwMode="auto">
            <a:xfrm>
              <a:off x="1161" y="240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2" name="Line 42"/>
            <p:cNvSpPr>
              <a:spLocks noChangeShapeType="1"/>
            </p:cNvSpPr>
            <p:nvPr/>
          </p:nvSpPr>
          <p:spPr bwMode="auto">
            <a:xfrm>
              <a:off x="1233" y="28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" name="Line 43"/>
            <p:cNvSpPr>
              <a:spLocks noChangeShapeType="1"/>
            </p:cNvSpPr>
            <p:nvPr/>
          </p:nvSpPr>
          <p:spPr bwMode="auto">
            <a:xfrm>
              <a:off x="1164" y="2385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4" name="Line 44"/>
            <p:cNvSpPr>
              <a:spLocks noChangeShapeType="1"/>
            </p:cNvSpPr>
            <p:nvPr/>
          </p:nvSpPr>
          <p:spPr bwMode="auto">
            <a:xfrm>
              <a:off x="1164" y="237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>
              <a:off x="1167" y="23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6" name="Line 46"/>
            <p:cNvSpPr>
              <a:spLocks noChangeShapeType="1"/>
            </p:cNvSpPr>
            <p:nvPr/>
          </p:nvSpPr>
          <p:spPr bwMode="auto">
            <a:xfrm>
              <a:off x="1152" y="232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" name="Line 47"/>
            <p:cNvSpPr>
              <a:spLocks noChangeShapeType="1"/>
            </p:cNvSpPr>
            <p:nvPr/>
          </p:nvSpPr>
          <p:spPr bwMode="auto">
            <a:xfrm>
              <a:off x="1149" y="233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8" name="Freeform 48"/>
          <p:cNvSpPr>
            <a:spLocks/>
          </p:cNvSpPr>
          <p:nvPr/>
        </p:nvSpPr>
        <p:spPr bwMode="auto">
          <a:xfrm>
            <a:off x="1752600" y="2438400"/>
            <a:ext cx="2416175" cy="2870200"/>
          </a:xfrm>
          <a:custGeom>
            <a:avLst/>
            <a:gdLst>
              <a:gd name="T0" fmla="*/ 0 w 1522"/>
              <a:gd name="T1" fmla="*/ 288 h 1808"/>
              <a:gd name="T2" fmla="*/ 192 w 1522"/>
              <a:gd name="T3" fmla="*/ 1584 h 1808"/>
              <a:gd name="T4" fmla="*/ 480 w 1522"/>
              <a:gd name="T5" fmla="*/ 1584 h 1808"/>
              <a:gd name="T6" fmla="*/ 864 w 1522"/>
              <a:gd name="T7" fmla="*/ 240 h 1808"/>
              <a:gd name="T8" fmla="*/ 1152 w 1522"/>
              <a:gd name="T9" fmla="*/ 144 h 1808"/>
              <a:gd name="T10" fmla="*/ 1392 w 1522"/>
              <a:gd name="T11" fmla="*/ 1056 h 1808"/>
              <a:gd name="T12" fmla="*/ 1522 w 1522"/>
              <a:gd name="T13" fmla="*/ 1711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2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30" y="795"/>
                  <a:pt x="1392" y="1056"/>
                </a:cubicBezTo>
                <a:cubicBezTo>
                  <a:pt x="1454" y="1317"/>
                  <a:pt x="1495" y="1575"/>
                  <a:pt x="1522" y="1711"/>
                </a:cubicBezTo>
              </a:path>
            </a:pathLst>
          </a:custGeom>
          <a:noFill/>
          <a:ln w="5715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5416550" y="3976688"/>
            <a:ext cx="2660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fr-FR" sz="2800" b="1" smtClean="0">
                <a:solidFill>
                  <a:srgbClr val="0000FF"/>
                </a:solidFill>
                <a:latin typeface="Times New Roman" pitchFamily="18" charset="0"/>
              </a:rPr>
              <a:t>for one barrier </a:t>
            </a:r>
            <a:r>
              <a:rPr kumimoji="1" lang="en-US" altLang="fr-FR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1" lang="fr-FR" altLang="fr-FR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60" name="Group 50"/>
          <p:cNvGrpSpPr>
            <a:grpSpLocks/>
          </p:cNvGrpSpPr>
          <p:nvPr/>
        </p:nvGrpSpPr>
        <p:grpSpPr bwMode="auto">
          <a:xfrm>
            <a:off x="609600" y="6034088"/>
            <a:ext cx="8308975" cy="823912"/>
            <a:chOff x="384" y="3801"/>
            <a:chExt cx="5234" cy="519"/>
          </a:xfrm>
        </p:grpSpPr>
        <p:sp>
          <p:nvSpPr>
            <p:cNvPr id="161" name="Rectangle 51"/>
            <p:cNvSpPr>
              <a:spLocks noChangeArrowheads="1"/>
            </p:cNvSpPr>
            <p:nvPr/>
          </p:nvSpPr>
          <p:spPr bwMode="auto">
            <a:xfrm>
              <a:off x="384" y="3801"/>
              <a:ext cx="38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fr-FR" sz="2800" b="1" smtClean="0">
                  <a:solidFill>
                    <a:srgbClr val="FF3300"/>
                  </a:solidFill>
                  <a:latin typeface="Times New Roman" pitchFamily="18" charset="0"/>
                </a:rPr>
                <a:t>+ transition state on top of the barrier </a:t>
              </a:r>
              <a:r>
                <a:rPr kumimoji="1" lang="en-US" altLang="fr-FR" sz="28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  <a:endParaRPr kumimoji="1" lang="fr-FR" altLang="fr-FR" sz="2800" b="1" smtClean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3272" y="4032"/>
              <a:ext cx="23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fr-FR" sz="2400" b="1" i="1" smtClean="0">
                  <a:solidFill>
                    <a:srgbClr val="FF3300"/>
                  </a:solidFill>
                  <a:latin typeface="Times New Roman" pitchFamily="18" charset="0"/>
                </a:rPr>
                <a:t>Bohr hypothesys</a:t>
              </a:r>
              <a:r>
                <a:rPr kumimoji="1" lang="en-US" altLang="fr-FR" sz="2400" b="1" i="1" smtClean="0">
                  <a:solidFill>
                    <a:srgbClr val="CCFF66"/>
                  </a:solidFill>
                  <a:latin typeface="Times New Roman" pitchFamily="18" charset="0"/>
                </a:rPr>
                <a:t>                   </a:t>
              </a:r>
              <a:endParaRPr kumimoji="1" lang="fr-FR" altLang="fr-FR" sz="2400" b="1" i="1" smtClean="0">
                <a:solidFill>
                  <a:srgbClr val="CCFF66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" name="Freeform 53"/>
          <p:cNvSpPr>
            <a:spLocks/>
          </p:cNvSpPr>
          <p:nvPr/>
        </p:nvSpPr>
        <p:spPr bwMode="auto">
          <a:xfrm>
            <a:off x="2933700" y="2413000"/>
            <a:ext cx="898525" cy="752475"/>
          </a:xfrm>
          <a:custGeom>
            <a:avLst/>
            <a:gdLst>
              <a:gd name="T0" fmla="*/ 0 w 566"/>
              <a:gd name="T1" fmla="*/ 474 h 474"/>
              <a:gd name="T2" fmla="*/ 114 w 566"/>
              <a:gd name="T3" fmla="*/ 146 h 474"/>
              <a:gd name="T4" fmla="*/ 284 w 566"/>
              <a:gd name="T5" fmla="*/ 0 h 474"/>
              <a:gd name="T6" fmla="*/ 456 w 566"/>
              <a:gd name="T7" fmla="*/ 146 h 474"/>
              <a:gd name="T8" fmla="*/ 566 w 566"/>
              <a:gd name="T9" fmla="*/ 47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474">
                <a:moveTo>
                  <a:pt x="0" y="474"/>
                </a:moveTo>
                <a:cubicBezTo>
                  <a:pt x="19" y="419"/>
                  <a:pt x="67" y="225"/>
                  <a:pt x="114" y="146"/>
                </a:cubicBezTo>
                <a:cubicBezTo>
                  <a:pt x="161" y="67"/>
                  <a:pt x="227" y="0"/>
                  <a:pt x="284" y="0"/>
                </a:cubicBezTo>
                <a:cubicBezTo>
                  <a:pt x="341" y="0"/>
                  <a:pt x="409" y="68"/>
                  <a:pt x="456" y="146"/>
                </a:cubicBezTo>
                <a:cubicBezTo>
                  <a:pt x="503" y="224"/>
                  <a:pt x="543" y="403"/>
                  <a:pt x="566" y="47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" name="Freeform 54"/>
          <p:cNvSpPr>
            <a:spLocks/>
          </p:cNvSpPr>
          <p:nvPr/>
        </p:nvSpPr>
        <p:spPr bwMode="auto">
          <a:xfrm>
            <a:off x="2938463" y="2171700"/>
            <a:ext cx="898525" cy="752475"/>
          </a:xfrm>
          <a:custGeom>
            <a:avLst/>
            <a:gdLst>
              <a:gd name="T0" fmla="*/ 0 w 566"/>
              <a:gd name="T1" fmla="*/ 474 h 474"/>
              <a:gd name="T2" fmla="*/ 114 w 566"/>
              <a:gd name="T3" fmla="*/ 146 h 474"/>
              <a:gd name="T4" fmla="*/ 284 w 566"/>
              <a:gd name="T5" fmla="*/ 0 h 474"/>
              <a:gd name="T6" fmla="*/ 456 w 566"/>
              <a:gd name="T7" fmla="*/ 146 h 474"/>
              <a:gd name="T8" fmla="*/ 566 w 566"/>
              <a:gd name="T9" fmla="*/ 47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474">
                <a:moveTo>
                  <a:pt x="0" y="474"/>
                </a:moveTo>
                <a:cubicBezTo>
                  <a:pt x="19" y="419"/>
                  <a:pt x="67" y="225"/>
                  <a:pt x="114" y="146"/>
                </a:cubicBezTo>
                <a:cubicBezTo>
                  <a:pt x="161" y="67"/>
                  <a:pt x="227" y="0"/>
                  <a:pt x="284" y="0"/>
                </a:cubicBezTo>
                <a:cubicBezTo>
                  <a:pt x="341" y="0"/>
                  <a:pt x="409" y="68"/>
                  <a:pt x="456" y="146"/>
                </a:cubicBezTo>
                <a:cubicBezTo>
                  <a:pt x="503" y="224"/>
                  <a:pt x="543" y="403"/>
                  <a:pt x="566" y="47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" name="Freeform 55"/>
          <p:cNvSpPr>
            <a:spLocks/>
          </p:cNvSpPr>
          <p:nvPr/>
        </p:nvSpPr>
        <p:spPr bwMode="auto">
          <a:xfrm>
            <a:off x="2951163" y="1884363"/>
            <a:ext cx="898525" cy="752475"/>
          </a:xfrm>
          <a:custGeom>
            <a:avLst/>
            <a:gdLst>
              <a:gd name="T0" fmla="*/ 0 w 566"/>
              <a:gd name="T1" fmla="*/ 474 h 474"/>
              <a:gd name="T2" fmla="*/ 114 w 566"/>
              <a:gd name="T3" fmla="*/ 146 h 474"/>
              <a:gd name="T4" fmla="*/ 284 w 566"/>
              <a:gd name="T5" fmla="*/ 0 h 474"/>
              <a:gd name="T6" fmla="*/ 456 w 566"/>
              <a:gd name="T7" fmla="*/ 146 h 474"/>
              <a:gd name="T8" fmla="*/ 566 w 566"/>
              <a:gd name="T9" fmla="*/ 47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474">
                <a:moveTo>
                  <a:pt x="0" y="474"/>
                </a:moveTo>
                <a:cubicBezTo>
                  <a:pt x="19" y="419"/>
                  <a:pt x="67" y="225"/>
                  <a:pt x="114" y="146"/>
                </a:cubicBezTo>
                <a:cubicBezTo>
                  <a:pt x="161" y="67"/>
                  <a:pt x="227" y="0"/>
                  <a:pt x="284" y="0"/>
                </a:cubicBezTo>
                <a:cubicBezTo>
                  <a:pt x="341" y="0"/>
                  <a:pt x="409" y="68"/>
                  <a:pt x="456" y="146"/>
                </a:cubicBezTo>
                <a:cubicBezTo>
                  <a:pt x="503" y="224"/>
                  <a:pt x="543" y="403"/>
                  <a:pt x="566" y="47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utoUpdateAnimBg="0"/>
      <p:bldP spid="140" grpId="0" autoUpdateAnimBg="0"/>
      <p:bldP spid="158" grpId="0" animBg="1"/>
      <p:bldP spid="159" grpId="0" autoUpdateAnimBg="0"/>
      <p:bldP spid="163" grpId="0" animBg="1"/>
      <p:bldP spid="164" grpId="0" animBg="1"/>
      <p:bldP spid="1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(Fission transmission coefficients)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98600" y="2560613"/>
            <a:ext cx="35877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92163" y="5405438"/>
            <a:ext cx="7551737" cy="1309687"/>
            <a:chOff x="220" y="2898"/>
            <a:chExt cx="4757" cy="825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20" y="3159"/>
              <a:ext cx="1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fr-FR" altLang="fr-FR" sz="2400" b="1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 </a:t>
              </a:r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(E, </a:t>
              </a:r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</a:rPr>
                <a:t>J, </a:t>
              </a:r>
              <a:r>
                <a:rPr lang="fr-FR" altLang="fr-FR" sz="2400" b="1" smtClean="0">
                  <a:solidFill>
                    <a:srgbClr val="000000"/>
                  </a:solidFill>
                </a:rPr>
                <a:t>p</a:t>
              </a:r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)</a:t>
              </a:r>
              <a:r>
                <a:rPr lang="fr-FR" altLang="fr-FR" sz="2400" smtClean="0">
                  <a:solidFill>
                    <a:srgbClr val="000000"/>
                  </a:solidFill>
                  <a:latin typeface="Arial" charset="0"/>
                </a:rPr>
                <a:t> =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575" y="3139"/>
              <a:ext cx="12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fr-FR" altLang="fr-FR" sz="2400" b="1" baseline="-35000" smtClean="0">
                  <a:solidFill>
                    <a:srgbClr val="000000"/>
                  </a:solidFill>
                  <a:latin typeface="Arial" charset="0"/>
                </a:rPr>
                <a:t>hw</a:t>
              </a:r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</a:rPr>
                <a:t>(E - </a:t>
              </a:r>
              <a:r>
                <a:rPr lang="fr-FR" altLang="fr-FR" sz="2400" b="1" smtClean="0">
                  <a:solidFill>
                    <a:srgbClr val="009900"/>
                  </a:solidFill>
                </a:rPr>
                <a:t>e</a:t>
              </a:r>
              <a:r>
                <a:rPr lang="fr-FR" altLang="fr-FR" sz="2400" b="1" baseline="-2500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d</a:t>
              </a:r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</a:rPr>
                <a:t>) + 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28" y="2976"/>
              <a:ext cx="38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altLang="fr-FR" sz="600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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794" y="3432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fr-FR" altLang="fr-FR" b="1" baseline="-25000" smtClean="0">
                  <a:solidFill>
                    <a:srgbClr val="000000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823" y="2898"/>
              <a:ext cx="4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FF0000"/>
                  </a:solidFill>
                  <a:latin typeface="Arial" charset="0"/>
                </a:rPr>
                <a:t>E+B</a:t>
              </a:r>
              <a:r>
                <a:rPr lang="fr-FR" altLang="fr-FR" b="1" baseline="-25000" smtClean="0">
                  <a:solidFill>
                    <a:srgbClr val="FF0000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292" y="3089"/>
              <a:ext cx="3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altLang="fr-FR" sz="3600" smtClean="0">
                  <a:solidFill>
                    <a:srgbClr val="009900"/>
                  </a:solidFill>
                </a:rPr>
                <a:t>S</a:t>
              </a:r>
              <a:endParaRPr lang="fr-FR" altLang="fr-FR" b="1" smtClean="0">
                <a:solidFill>
                  <a:srgbClr val="009900"/>
                </a:solidFill>
                <a:latin typeface="Arial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114" y="3144"/>
              <a:ext cx="18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smtClean="0">
                  <a:solidFill>
                    <a:srgbClr val="0099FF"/>
                  </a:solidFill>
                </a:rPr>
                <a:t>r</a:t>
              </a:r>
              <a:r>
                <a:rPr lang="fr-FR" altLang="fr-FR" sz="2400" b="1" smtClean="0">
                  <a:solidFill>
                    <a:srgbClr val="0099FF"/>
                  </a:solidFill>
                  <a:latin typeface="Arial" charset="0"/>
                </a:rPr>
                <a:t>(</a:t>
              </a:r>
              <a:r>
                <a:rPr lang="fr-FR" altLang="fr-FR" sz="2400" b="1" smtClean="0">
                  <a:solidFill>
                    <a:srgbClr val="0099FF"/>
                  </a:solidFill>
                </a:rPr>
                <a:t>e</a:t>
              </a:r>
              <a:r>
                <a:rPr lang="fr-FR" altLang="fr-FR" sz="2400" b="1" smtClean="0">
                  <a:solidFill>
                    <a:srgbClr val="0099FF"/>
                  </a:solidFill>
                  <a:latin typeface="Arial" charset="0"/>
                </a:rPr>
                <a:t>,J,</a:t>
              </a:r>
              <a:r>
                <a:rPr lang="fr-FR" altLang="fr-FR" sz="2400" b="1" smtClean="0">
                  <a:solidFill>
                    <a:srgbClr val="0099FF"/>
                  </a:solidFill>
                </a:rPr>
                <a:t>p</a:t>
              </a:r>
              <a:r>
                <a:rPr lang="fr-FR" altLang="fr-FR" sz="2400" b="1" smtClean="0">
                  <a:solidFill>
                    <a:srgbClr val="0099FF"/>
                  </a:solidFill>
                  <a:latin typeface="Arial" charset="0"/>
                </a:rPr>
                <a:t>)</a:t>
              </a:r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</a:rPr>
                <a:t> T</a:t>
              </a:r>
              <a:r>
                <a:rPr lang="fr-FR" altLang="fr-FR" sz="2400" b="1" baseline="-35000" smtClean="0">
                  <a:solidFill>
                    <a:srgbClr val="000000"/>
                  </a:solidFill>
                  <a:latin typeface="Arial" charset="0"/>
                </a:rPr>
                <a:t>hw</a:t>
              </a:r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</a:rPr>
                <a:t>(E - </a:t>
              </a:r>
              <a:r>
                <a:rPr lang="fr-FR" altLang="fr-FR" sz="2400" b="1" smtClean="0">
                  <a:solidFill>
                    <a:srgbClr val="0099FF"/>
                  </a:solidFill>
                </a:rPr>
                <a:t>e</a:t>
              </a:r>
              <a:r>
                <a:rPr lang="fr-FR" altLang="fr-FR" sz="2400" b="1" smtClean="0">
                  <a:solidFill>
                    <a:srgbClr val="000000"/>
                  </a:solidFill>
                  <a:latin typeface="Arial" charset="0"/>
                </a:rPr>
                <a:t>) </a:t>
              </a:r>
              <a:r>
                <a:rPr lang="fr-FR" altLang="fr-FR" sz="2400" b="1" smtClean="0">
                  <a:solidFill>
                    <a:srgbClr val="0099FF"/>
                  </a:solidFill>
                  <a:latin typeface="Arial" charset="0"/>
                </a:rPr>
                <a:t>d</a:t>
              </a:r>
              <a:r>
                <a:rPr lang="fr-FR" altLang="fr-FR" sz="2400" b="1" smtClean="0">
                  <a:solidFill>
                    <a:srgbClr val="0099FF"/>
                  </a:solidFill>
                </a:rPr>
                <a:t>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207" y="3266"/>
              <a:ext cx="6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baseline="-250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discrets</a:t>
              </a:r>
              <a:endParaRPr lang="fr-FR" altLang="fr-FR" sz="2400" dirty="0" smtClean="0">
                <a:solidFill>
                  <a:srgbClr val="009900"/>
                </a:solidFill>
                <a:latin typeface="Arial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321" y="3492"/>
              <a:ext cx="3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009900"/>
                  </a:solidFill>
                  <a:latin typeface="Arial" charset="0"/>
                </a:rPr>
                <a:t>J, </a:t>
              </a:r>
              <a:r>
                <a:rPr lang="fr-FR" altLang="fr-FR" b="1" smtClean="0">
                  <a:solidFill>
                    <a:srgbClr val="009900"/>
                  </a:solidFill>
                </a:rPr>
                <a:t>p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92075" y="3089250"/>
            <a:ext cx="5570538" cy="519113"/>
            <a:chOff x="141" y="1792"/>
            <a:chExt cx="3509" cy="327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41" y="1792"/>
              <a:ext cx="6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fr-FR" sz="2800" b="1" smtClean="0">
                  <a:solidFill>
                    <a:srgbClr val="000000"/>
                  </a:solidFill>
                  <a:latin typeface="Times New Roman" pitchFamily="18" charset="0"/>
                </a:rPr>
                <a:t>E+B</a:t>
              </a:r>
              <a:r>
                <a:rPr kumimoji="1" lang="en-US" altLang="fr-FR" sz="2800" b="1" baseline="-2500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kumimoji="1" lang="fr-FR" altLang="fr-FR" sz="2800" b="1" baseline="-250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534" y="1792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kumimoji="1" lang="fr-FR" altLang="fr-FR" sz="28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752" y="1968"/>
              <a:ext cx="2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696326" y="1042963"/>
            <a:ext cx="4538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1" lang="en-US" altLang="fr-FR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kumimoji="1" lang="en-US" altLang="fr-FR" sz="2400" b="1" baseline="-25000" dirty="0" err="1" smtClean="0">
                <a:solidFill>
                  <a:srgbClr val="0000FF"/>
                </a:solidFill>
                <a:latin typeface="Times New Roman" pitchFamily="18" charset="0"/>
              </a:rPr>
              <a:t>hw</a:t>
            </a:r>
            <a:r>
              <a:rPr kumimoji="1" lang="en-US" altLang="fr-FR" sz="2400" b="1" baseline="-25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altLang="fr-FR" sz="2400" b="1" dirty="0" smtClean="0">
                <a:solidFill>
                  <a:srgbClr val="0000FF"/>
                </a:solidFill>
                <a:latin typeface="Times New Roman" pitchFamily="18" charset="0"/>
              </a:rPr>
              <a:t>(E) = 1/[1 + </a:t>
            </a:r>
            <a:r>
              <a:rPr kumimoji="1" lang="en-US" altLang="fr-FR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exp</a:t>
            </a:r>
            <a:r>
              <a:rPr kumimoji="1" lang="en-US" altLang="fr-FR" sz="2400" b="1" dirty="0" smtClean="0">
                <a:solidFill>
                  <a:srgbClr val="0000FF"/>
                </a:solidFill>
                <a:latin typeface="Times New Roman" pitchFamily="18" charset="0"/>
              </a:rPr>
              <a:t>(2</a:t>
            </a:r>
            <a:r>
              <a:rPr kumimoji="1" lang="en-US" altLang="fr-FR" sz="2400" b="1" dirty="0" smtClean="0">
                <a:solidFill>
                  <a:srgbClr val="0000FF"/>
                </a:solidFill>
              </a:rPr>
              <a:t>p</a:t>
            </a:r>
            <a:r>
              <a:rPr kumimoji="1" lang="en-US" altLang="fr-FR" sz="2400" b="1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kumimoji="1" lang="en-US" alt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kumimoji="1" lang="en-US" altLang="fr-FR" sz="2400" b="1" dirty="0" smtClean="0">
                <a:solidFill>
                  <a:srgbClr val="0000FF"/>
                </a:solidFill>
                <a:latin typeface="Times New Roman" pitchFamily="18" charset="0"/>
              </a:rPr>
              <a:t>-E)/</a:t>
            </a:r>
            <a:r>
              <a:rPr kumimoji="1" lang="en-US" altLang="fr-FR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kumimoji="1" lang="en-US" altLang="fr-FR" sz="2400" b="1" dirty="0" err="1" smtClean="0">
                <a:solidFill>
                  <a:srgbClr val="0000FF"/>
                </a:solidFill>
              </a:rPr>
              <a:t>w</a:t>
            </a:r>
            <a:r>
              <a:rPr kumimoji="1" lang="en-US" altLang="fr-FR" sz="2400" b="1" dirty="0" smtClean="0">
                <a:solidFill>
                  <a:srgbClr val="0000FF"/>
                </a:solidFill>
                <a:latin typeface="Times New Roman" pitchFamily="18" charset="0"/>
              </a:rPr>
              <a:t>)]</a:t>
            </a:r>
          </a:p>
          <a:p>
            <a:r>
              <a:rPr kumimoji="1" lang="en-US" altLang="fr-FR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altLang="fr-FR" sz="2400" b="1" i="1" dirty="0" smtClean="0">
                <a:solidFill>
                  <a:srgbClr val="FF3300"/>
                </a:solidFill>
                <a:latin typeface="Times New Roman" pitchFamily="18" charset="0"/>
              </a:rPr>
              <a:t>Hill-Wheeler</a:t>
            </a:r>
            <a:endParaRPr kumimoji="1" lang="fr-FR" altLang="fr-FR" sz="2400" b="1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ltGray">
          <a:xfrm>
            <a:off x="1101725" y="4883125"/>
            <a:ext cx="3262313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-10789055">
            <a:off x="1101725" y="1620813"/>
            <a:ext cx="0" cy="3260725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ltGray">
          <a:xfrm>
            <a:off x="3224213" y="4832325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000" b="1" smtClean="0">
                <a:solidFill>
                  <a:srgbClr val="FF0000"/>
                </a:solidFill>
                <a:latin typeface="Times New Roman" pitchFamily="18" charset="0"/>
              </a:rPr>
              <a:t>elongation</a:t>
            </a:r>
            <a:endParaRPr lang="fr-FR" altLang="fr-FR" sz="20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27000" y="1312838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1" lang="fr-FR" altLang="fr-FR" sz="2000" b="1" smtClean="0">
                <a:solidFill>
                  <a:srgbClr val="FF0000"/>
                </a:solidFill>
                <a:latin typeface="Times New Roman" pitchFamily="18" charset="0"/>
              </a:rPr>
              <a:t>Energy</a:t>
            </a: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1620838" y="3095600"/>
            <a:ext cx="2416175" cy="1831975"/>
          </a:xfrm>
          <a:custGeom>
            <a:avLst/>
            <a:gdLst>
              <a:gd name="T0" fmla="*/ 0 w 1522"/>
              <a:gd name="T1" fmla="*/ 288 h 1808"/>
              <a:gd name="T2" fmla="*/ 192 w 1522"/>
              <a:gd name="T3" fmla="*/ 1584 h 1808"/>
              <a:gd name="T4" fmla="*/ 480 w 1522"/>
              <a:gd name="T5" fmla="*/ 1584 h 1808"/>
              <a:gd name="T6" fmla="*/ 864 w 1522"/>
              <a:gd name="T7" fmla="*/ 240 h 1808"/>
              <a:gd name="T8" fmla="*/ 1152 w 1522"/>
              <a:gd name="T9" fmla="*/ 144 h 1808"/>
              <a:gd name="T10" fmla="*/ 1392 w 1522"/>
              <a:gd name="T11" fmla="*/ 1056 h 1808"/>
              <a:gd name="T12" fmla="*/ 1522 w 1522"/>
              <a:gd name="T13" fmla="*/ 1711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2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30" y="795"/>
                  <a:pt x="1392" y="1056"/>
                </a:cubicBezTo>
                <a:cubicBezTo>
                  <a:pt x="1454" y="1317"/>
                  <a:pt x="1495" y="1575"/>
                  <a:pt x="1522" y="1711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801938" y="3079725"/>
            <a:ext cx="898525" cy="481013"/>
          </a:xfrm>
          <a:custGeom>
            <a:avLst/>
            <a:gdLst>
              <a:gd name="T0" fmla="*/ 0 w 566"/>
              <a:gd name="T1" fmla="*/ 474 h 474"/>
              <a:gd name="T2" fmla="*/ 114 w 566"/>
              <a:gd name="T3" fmla="*/ 146 h 474"/>
              <a:gd name="T4" fmla="*/ 284 w 566"/>
              <a:gd name="T5" fmla="*/ 0 h 474"/>
              <a:gd name="T6" fmla="*/ 456 w 566"/>
              <a:gd name="T7" fmla="*/ 146 h 474"/>
              <a:gd name="T8" fmla="*/ 566 w 566"/>
              <a:gd name="T9" fmla="*/ 47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474">
                <a:moveTo>
                  <a:pt x="0" y="474"/>
                </a:moveTo>
                <a:cubicBezTo>
                  <a:pt x="19" y="419"/>
                  <a:pt x="67" y="225"/>
                  <a:pt x="114" y="146"/>
                </a:cubicBezTo>
                <a:cubicBezTo>
                  <a:pt x="161" y="67"/>
                  <a:pt x="227" y="0"/>
                  <a:pt x="284" y="0"/>
                </a:cubicBezTo>
                <a:cubicBezTo>
                  <a:pt x="341" y="0"/>
                  <a:pt x="409" y="68"/>
                  <a:pt x="456" y="146"/>
                </a:cubicBezTo>
                <a:cubicBezTo>
                  <a:pt x="503" y="224"/>
                  <a:pt x="543" y="403"/>
                  <a:pt x="566" y="47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2806700" y="2925738"/>
            <a:ext cx="898525" cy="481012"/>
          </a:xfrm>
          <a:custGeom>
            <a:avLst/>
            <a:gdLst>
              <a:gd name="T0" fmla="*/ 0 w 566"/>
              <a:gd name="T1" fmla="*/ 474 h 474"/>
              <a:gd name="T2" fmla="*/ 114 w 566"/>
              <a:gd name="T3" fmla="*/ 146 h 474"/>
              <a:gd name="T4" fmla="*/ 284 w 566"/>
              <a:gd name="T5" fmla="*/ 0 h 474"/>
              <a:gd name="T6" fmla="*/ 456 w 566"/>
              <a:gd name="T7" fmla="*/ 146 h 474"/>
              <a:gd name="T8" fmla="*/ 566 w 566"/>
              <a:gd name="T9" fmla="*/ 47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474">
                <a:moveTo>
                  <a:pt x="0" y="474"/>
                </a:moveTo>
                <a:cubicBezTo>
                  <a:pt x="19" y="419"/>
                  <a:pt x="67" y="225"/>
                  <a:pt x="114" y="146"/>
                </a:cubicBezTo>
                <a:cubicBezTo>
                  <a:pt x="161" y="67"/>
                  <a:pt x="227" y="0"/>
                  <a:pt x="284" y="0"/>
                </a:cubicBezTo>
                <a:cubicBezTo>
                  <a:pt x="341" y="0"/>
                  <a:pt x="409" y="68"/>
                  <a:pt x="456" y="146"/>
                </a:cubicBezTo>
                <a:cubicBezTo>
                  <a:pt x="503" y="224"/>
                  <a:pt x="543" y="403"/>
                  <a:pt x="566" y="47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1625600" y="1597000"/>
            <a:ext cx="2416175" cy="1831975"/>
          </a:xfrm>
          <a:custGeom>
            <a:avLst/>
            <a:gdLst>
              <a:gd name="T0" fmla="*/ 0 w 1522"/>
              <a:gd name="T1" fmla="*/ 288 h 1808"/>
              <a:gd name="T2" fmla="*/ 192 w 1522"/>
              <a:gd name="T3" fmla="*/ 1584 h 1808"/>
              <a:gd name="T4" fmla="*/ 480 w 1522"/>
              <a:gd name="T5" fmla="*/ 1584 h 1808"/>
              <a:gd name="T6" fmla="*/ 864 w 1522"/>
              <a:gd name="T7" fmla="*/ 240 h 1808"/>
              <a:gd name="T8" fmla="*/ 1152 w 1522"/>
              <a:gd name="T9" fmla="*/ 144 h 1808"/>
              <a:gd name="T10" fmla="*/ 1392 w 1522"/>
              <a:gd name="T11" fmla="*/ 1056 h 1808"/>
              <a:gd name="T12" fmla="*/ 1522 w 1522"/>
              <a:gd name="T13" fmla="*/ 1711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2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30" y="795"/>
                  <a:pt x="1392" y="1056"/>
                </a:cubicBezTo>
                <a:cubicBezTo>
                  <a:pt x="1454" y="1317"/>
                  <a:pt x="1495" y="1575"/>
                  <a:pt x="1522" y="171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2816225" y="2573313"/>
            <a:ext cx="898525" cy="479425"/>
          </a:xfrm>
          <a:custGeom>
            <a:avLst/>
            <a:gdLst>
              <a:gd name="T0" fmla="*/ 0 w 566"/>
              <a:gd name="T1" fmla="*/ 474 h 474"/>
              <a:gd name="T2" fmla="*/ 114 w 566"/>
              <a:gd name="T3" fmla="*/ 146 h 474"/>
              <a:gd name="T4" fmla="*/ 284 w 566"/>
              <a:gd name="T5" fmla="*/ 0 h 474"/>
              <a:gd name="T6" fmla="*/ 456 w 566"/>
              <a:gd name="T7" fmla="*/ 146 h 474"/>
              <a:gd name="T8" fmla="*/ 566 w 566"/>
              <a:gd name="T9" fmla="*/ 47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474">
                <a:moveTo>
                  <a:pt x="0" y="474"/>
                </a:moveTo>
                <a:cubicBezTo>
                  <a:pt x="19" y="419"/>
                  <a:pt x="67" y="225"/>
                  <a:pt x="114" y="146"/>
                </a:cubicBezTo>
                <a:cubicBezTo>
                  <a:pt x="161" y="67"/>
                  <a:pt x="227" y="0"/>
                  <a:pt x="284" y="0"/>
                </a:cubicBezTo>
                <a:cubicBezTo>
                  <a:pt x="341" y="0"/>
                  <a:pt x="409" y="68"/>
                  <a:pt x="456" y="146"/>
                </a:cubicBezTo>
                <a:cubicBezTo>
                  <a:pt x="503" y="224"/>
                  <a:pt x="543" y="403"/>
                  <a:pt x="566" y="47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2951163" y="3079725"/>
            <a:ext cx="584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2951163" y="2935263"/>
            <a:ext cx="584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951163" y="2573313"/>
            <a:ext cx="584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2951163" y="2527275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2951163" y="2476475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2952750" y="2425675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2951163" y="2378050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951163" y="2327250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2952750" y="2276450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2951163" y="2224063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2951163" y="2173263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2952750" y="2122463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2951163" y="2071663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2951163" y="2020863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2952750" y="1970063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2951163" y="1922438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2951163" y="1871638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2952750" y="1820838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2951163" y="1774800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2951163" y="1724000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2952750" y="1673200"/>
            <a:ext cx="584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V="1">
            <a:off x="4167188" y="2078013"/>
            <a:ext cx="0" cy="1123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167188" y="2174850"/>
            <a:ext cx="3349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4000" b="1" baseline="30000" smtClean="0">
                <a:solidFill>
                  <a:srgbClr val="0066FF"/>
                </a:solidFill>
              </a:rPr>
              <a:t>e</a:t>
            </a: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V="1">
            <a:off x="3267075" y="3157513"/>
            <a:ext cx="0" cy="1708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222625" y="39226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fr-FR" sz="2400" b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endParaRPr kumimoji="1" lang="fr-FR" altLang="fr-FR" sz="24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5" name="AutoShape 54"/>
          <p:cNvCxnSpPr>
            <a:cxnSpLocks noChangeShapeType="1"/>
            <a:stCxn id="53" idx="3"/>
          </p:cNvCxnSpPr>
          <p:nvPr/>
        </p:nvCxnSpPr>
        <p:spPr bwMode="auto">
          <a:xfrm flipV="1">
            <a:off x="3627438" y="1519213"/>
            <a:ext cx="3338512" cy="2632075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AutoShape 55"/>
          <p:cNvCxnSpPr>
            <a:cxnSpLocks noChangeShapeType="1"/>
            <a:stCxn id="51" idx="3"/>
          </p:cNvCxnSpPr>
          <p:nvPr/>
        </p:nvCxnSpPr>
        <p:spPr bwMode="auto">
          <a:xfrm>
            <a:off x="4502150" y="2426469"/>
            <a:ext cx="1438002" cy="3450803"/>
          </a:xfrm>
          <a:prstGeom prst="curvedConnector2">
            <a:avLst/>
          </a:prstGeom>
          <a:noFill/>
          <a:ln w="9525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Line 56"/>
          <p:cNvSpPr>
            <a:spLocks noChangeShapeType="1"/>
          </p:cNvSpPr>
          <p:nvPr/>
        </p:nvSpPr>
        <p:spPr bwMode="auto">
          <a:xfrm flipH="1" flipV="1">
            <a:off x="3581400" y="2573313"/>
            <a:ext cx="3060700" cy="944562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 flipV="1">
            <a:off x="3627438" y="2932088"/>
            <a:ext cx="3014662" cy="585787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H="1" flipV="1">
            <a:off x="3627438" y="3113063"/>
            <a:ext cx="3014662" cy="404812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ltGray">
          <a:xfrm>
            <a:off x="6623050" y="3176563"/>
            <a:ext cx="24192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000" b="1" dirty="0" smtClean="0">
                <a:solidFill>
                  <a:srgbClr val="009900"/>
                </a:solidFill>
                <a:latin typeface="Times New Roman" pitchFamily="18" charset="0"/>
              </a:rPr>
              <a:t>Discrete transition</a:t>
            </a:r>
          </a:p>
          <a:p>
            <a:r>
              <a:rPr lang="en-US" altLang="fr-FR" sz="2000" b="1" dirty="0">
                <a:solidFill>
                  <a:srgbClr val="009900"/>
                </a:solidFill>
                <a:latin typeface="Times New Roman" pitchFamily="18" charset="0"/>
              </a:rPr>
              <a:t>s</a:t>
            </a:r>
            <a:r>
              <a:rPr lang="en-US" altLang="fr-FR" sz="2000" b="1" dirty="0" smtClean="0">
                <a:solidFill>
                  <a:srgbClr val="009900"/>
                </a:solidFill>
                <a:latin typeface="Times New Roman" pitchFamily="18" charset="0"/>
              </a:rPr>
              <a:t>tates with energy </a:t>
            </a:r>
            <a:r>
              <a:rPr lang="en-US" altLang="fr-FR" sz="2000" b="1" dirty="0" err="1" smtClean="0">
                <a:solidFill>
                  <a:srgbClr val="009900"/>
                </a:solidFill>
              </a:rPr>
              <a:t>e</a:t>
            </a:r>
            <a:r>
              <a:rPr lang="en-US" altLang="fr-FR" sz="2000" b="1" baseline="-25000" dirty="0" err="1" smtClean="0">
                <a:solidFill>
                  <a:srgbClr val="009900"/>
                </a:solidFill>
                <a:latin typeface="Times New Roman" pitchFamily="18" charset="0"/>
              </a:rPr>
              <a:t>d</a:t>
            </a:r>
            <a:endParaRPr lang="fr-FR" altLang="fr-FR" sz="2000" b="1" baseline="-25000" dirty="0" smtClean="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cap="none" smtClean="0"/>
              <a:t>Content</a:t>
            </a:r>
          </a:p>
        </p:txBody>
      </p:sp>
      <p:sp>
        <p:nvSpPr>
          <p:cNvPr id="57346" name="Text Box 40"/>
          <p:cNvSpPr txBox="1">
            <a:spLocks noChangeArrowheads="1"/>
          </p:cNvSpPr>
          <p:nvPr/>
        </p:nvSpPr>
        <p:spPr bwMode="auto">
          <a:xfrm>
            <a:off x="467544" y="908720"/>
            <a:ext cx="2065822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800" b="1" dirty="0">
                <a:latin typeface="Times New Roman" pitchFamily="18" charset="0"/>
              </a:rPr>
              <a:t>- </a:t>
            </a:r>
            <a:r>
              <a:rPr kumimoji="1" lang="en-US" sz="2400" b="1" dirty="0">
                <a:latin typeface="Times New Roman" pitchFamily="18" charset="0"/>
              </a:rPr>
              <a:t>Introduction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57347" name="Text Box 41"/>
          <p:cNvSpPr txBox="1">
            <a:spLocks noChangeArrowheads="1"/>
          </p:cNvSpPr>
          <p:nvPr/>
        </p:nvSpPr>
        <p:spPr bwMode="auto">
          <a:xfrm>
            <a:off x="467544" y="1412776"/>
            <a:ext cx="5712718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General features about </a:t>
            </a:r>
            <a:r>
              <a:rPr kumimoji="1" lang="en-US" sz="2400" b="1" dirty="0" smtClean="0">
                <a:latin typeface="Times New Roman" pitchFamily="18" charset="0"/>
              </a:rPr>
              <a:t>nuclear reactions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57348" name="Text Box 42"/>
          <p:cNvSpPr txBox="1">
            <a:spLocks noChangeArrowheads="1"/>
          </p:cNvSpPr>
          <p:nvPr/>
        </p:nvSpPr>
        <p:spPr bwMode="auto">
          <a:xfrm>
            <a:off x="467544" y="2852936"/>
            <a:ext cx="2511457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</a:t>
            </a:r>
            <a:r>
              <a:rPr kumimoji="1" lang="en-US" sz="2400" b="1" dirty="0" smtClean="0">
                <a:latin typeface="Times New Roman" pitchFamily="18" charset="0"/>
              </a:rPr>
              <a:t>Nuclear Models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57350" name="Text Box 42"/>
          <p:cNvSpPr txBox="1">
            <a:spLocks noChangeArrowheads="1"/>
          </p:cNvSpPr>
          <p:nvPr/>
        </p:nvSpPr>
        <p:spPr bwMode="auto">
          <a:xfrm>
            <a:off x="466936" y="6279703"/>
            <a:ext cx="388446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What remains to be done ?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466936" y="4822451"/>
            <a:ext cx="839313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</a:t>
            </a:r>
            <a:r>
              <a:rPr kumimoji="1" lang="en-US" sz="2400" b="1" dirty="0" smtClean="0">
                <a:latin typeface="Times New Roman" pitchFamily="18" charset="0"/>
              </a:rPr>
              <a:t>From in depth analysis to large scale production with TALYS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1844824"/>
            <a:ext cx="4090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data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format  = f (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5616" y="3286983"/>
            <a:ext cx="5354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Pre-equilibrium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fission, capture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5616" y="5269934"/>
            <a:ext cx="3690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TALYS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51520" y="1052736"/>
            <a:ext cx="8568952" cy="3865462"/>
            <a:chOff x="251520" y="1052736"/>
            <a:chExt cx="8568952" cy="3528392"/>
          </a:xfrm>
        </p:grpSpPr>
        <p:sp>
          <p:nvSpPr>
            <p:cNvPr id="4" name="Rectangle 3"/>
            <p:cNvSpPr/>
            <p:nvPr/>
          </p:nvSpPr>
          <p:spPr>
            <a:xfrm>
              <a:off x="251520" y="1052736"/>
              <a:ext cx="8568952" cy="3528392"/>
            </a:xfrm>
            <a:prstGeom prst="rect">
              <a:avLst/>
            </a:prstGeom>
            <a:solidFill>
              <a:schemeClr val="tx2">
                <a:alpha val="2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161491" y="1115452"/>
              <a:ext cx="158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YESTERDAY</a:t>
              </a:r>
              <a:endPara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46614" y="4918198"/>
            <a:ext cx="8568952" cy="1823169"/>
            <a:chOff x="246614" y="4581128"/>
            <a:chExt cx="8568952" cy="2160240"/>
          </a:xfrm>
        </p:grpSpPr>
        <p:sp>
          <p:nvSpPr>
            <p:cNvPr id="13" name="Rectangle 12"/>
            <p:cNvSpPr/>
            <p:nvPr/>
          </p:nvSpPr>
          <p:spPr>
            <a:xfrm>
              <a:off x="246614" y="4581128"/>
              <a:ext cx="8568952" cy="2160240"/>
            </a:xfrm>
            <a:prstGeom prst="rect">
              <a:avLst/>
            </a:prstGeom>
            <a:solidFill>
              <a:schemeClr val="tx2">
                <a:alpha val="2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764109" y="6300028"/>
              <a:ext cx="99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2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(multiple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humped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barriers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2" name="Picture 2" descr="jp3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94" y="1938734"/>
            <a:ext cx="19304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 descr="noclass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44" y="1943497"/>
            <a:ext cx="2008188" cy="3581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4"/>
          <p:cNvSpPr>
            <a:spLocks noChangeShapeType="1"/>
          </p:cNvSpPr>
          <p:nvPr/>
        </p:nvSpPr>
        <p:spPr bwMode="auto">
          <a:xfrm>
            <a:off x="3988444" y="4219972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" name="Line 5"/>
          <p:cNvSpPr>
            <a:spLocks noChangeShapeType="1"/>
          </p:cNvSpPr>
          <p:nvPr/>
        </p:nvSpPr>
        <p:spPr bwMode="auto">
          <a:xfrm>
            <a:off x="3837632" y="3837384"/>
            <a:ext cx="827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Line 6"/>
          <p:cNvSpPr>
            <a:spLocks noChangeShapeType="1"/>
          </p:cNvSpPr>
          <p:nvPr/>
        </p:nvSpPr>
        <p:spPr bwMode="auto">
          <a:xfrm flipV="1">
            <a:off x="3750319" y="3464322"/>
            <a:ext cx="981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800744" y="5970984"/>
            <a:ext cx="651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fr-FR" sz="2800" b="1" smtClean="0">
                <a:solidFill>
                  <a:srgbClr val="000000"/>
                </a:solidFill>
                <a:latin typeface="Times New Roman" pitchFamily="18" charset="0"/>
              </a:rPr>
              <a:t>+ transition states on top of each barrier </a:t>
            </a:r>
            <a:r>
              <a:rPr kumimoji="1" lang="en-US" altLang="fr-FR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1" lang="fr-FR" altLang="fr-FR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876944" y="5894784"/>
            <a:ext cx="6296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fr-FR" sz="2800" b="1" smtClean="0">
                <a:solidFill>
                  <a:srgbClr val="000000"/>
                </a:solidFill>
                <a:latin typeface="Times New Roman" pitchFamily="18" charset="0"/>
              </a:rPr>
              <a:t>+ transition states on top of the barrier </a:t>
            </a:r>
            <a:r>
              <a:rPr kumimoji="1" lang="en-US" altLang="fr-FR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1" lang="fr-FR" altLang="fr-FR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9" name="Group 9"/>
          <p:cNvGrpSpPr>
            <a:grpSpLocks/>
          </p:cNvGrpSpPr>
          <p:nvPr/>
        </p:nvGrpSpPr>
        <p:grpSpPr bwMode="auto">
          <a:xfrm>
            <a:off x="1715144" y="3176984"/>
            <a:ext cx="1166813" cy="381000"/>
            <a:chOff x="1131" y="2064"/>
            <a:chExt cx="735" cy="240"/>
          </a:xfrm>
        </p:grpSpPr>
        <p:sp>
          <p:nvSpPr>
            <p:cNvPr id="80" name="Line 10"/>
            <p:cNvSpPr>
              <a:spLocks noChangeShapeType="1"/>
            </p:cNvSpPr>
            <p:nvPr/>
          </p:nvSpPr>
          <p:spPr bwMode="auto">
            <a:xfrm>
              <a:off x="1152" y="2280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1152" y="2256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1152" y="2244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1152" y="2262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>
              <a:off x="1152" y="2272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1152" y="2245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86" name="Group 16"/>
            <p:cNvGrpSpPr>
              <a:grpSpLocks/>
            </p:cNvGrpSpPr>
            <p:nvPr/>
          </p:nvGrpSpPr>
          <p:grpSpPr bwMode="auto">
            <a:xfrm>
              <a:off x="1131" y="2064"/>
              <a:ext cx="735" cy="96"/>
              <a:chOff x="1131" y="2064"/>
              <a:chExt cx="735" cy="96"/>
            </a:xfrm>
          </p:grpSpPr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>
                <a:off x="1131" y="2160"/>
                <a:ext cx="720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" name="Line 18"/>
              <p:cNvSpPr>
                <a:spLocks noChangeShapeType="1"/>
              </p:cNvSpPr>
              <p:nvPr/>
            </p:nvSpPr>
            <p:spPr bwMode="auto">
              <a:xfrm>
                <a:off x="1140" y="2112"/>
                <a:ext cx="720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" name="Line 19"/>
              <p:cNvSpPr>
                <a:spLocks noChangeShapeType="1"/>
              </p:cNvSpPr>
              <p:nvPr/>
            </p:nvSpPr>
            <p:spPr bwMode="auto">
              <a:xfrm>
                <a:off x="1146" y="2064"/>
                <a:ext cx="720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>
              <a:off x="1152" y="2288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>
              <a:off x="1144" y="2304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>
              <a:off x="1152" y="2232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0" name="Line 23"/>
            <p:cNvSpPr>
              <a:spLocks noChangeShapeType="1"/>
            </p:cNvSpPr>
            <p:nvPr/>
          </p:nvSpPr>
          <p:spPr bwMode="auto">
            <a:xfrm>
              <a:off x="1152" y="2224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1" name="Line 24"/>
            <p:cNvSpPr>
              <a:spLocks noChangeShapeType="1"/>
            </p:cNvSpPr>
            <p:nvPr/>
          </p:nvSpPr>
          <p:spPr bwMode="auto">
            <a:xfrm>
              <a:off x="1152" y="2216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" name="Line 25"/>
            <p:cNvSpPr>
              <a:spLocks noChangeShapeType="1"/>
            </p:cNvSpPr>
            <p:nvPr/>
          </p:nvSpPr>
          <p:spPr bwMode="auto">
            <a:xfrm>
              <a:off x="1152" y="2208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" name="Line 26"/>
            <p:cNvSpPr>
              <a:spLocks noChangeShapeType="1"/>
            </p:cNvSpPr>
            <p:nvPr/>
          </p:nvSpPr>
          <p:spPr bwMode="auto">
            <a:xfrm>
              <a:off x="1160" y="2200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Line 27"/>
            <p:cNvSpPr>
              <a:spLocks noChangeShapeType="1"/>
            </p:cNvSpPr>
            <p:nvPr/>
          </p:nvSpPr>
          <p:spPr bwMode="auto">
            <a:xfrm>
              <a:off x="1160" y="2192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5" name="Line 28"/>
            <p:cNvSpPr>
              <a:spLocks noChangeShapeType="1"/>
            </p:cNvSpPr>
            <p:nvPr/>
          </p:nvSpPr>
          <p:spPr bwMode="auto">
            <a:xfrm>
              <a:off x="1152" y="2184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9" name="Group 29"/>
          <p:cNvGrpSpPr>
            <a:grpSpLocks/>
          </p:cNvGrpSpPr>
          <p:nvPr/>
        </p:nvGrpSpPr>
        <p:grpSpPr bwMode="auto">
          <a:xfrm>
            <a:off x="695969" y="2872184"/>
            <a:ext cx="533400" cy="396875"/>
            <a:chOff x="489" y="2064"/>
            <a:chExt cx="336" cy="250"/>
          </a:xfrm>
        </p:grpSpPr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729" y="2256"/>
              <a:ext cx="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" name="Text Box 31"/>
            <p:cNvSpPr txBox="1">
              <a:spLocks noChangeArrowheads="1"/>
            </p:cNvSpPr>
            <p:nvPr/>
          </p:nvSpPr>
          <p:spPr bwMode="auto">
            <a:xfrm>
              <a:off x="489" y="2064"/>
              <a:ext cx="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fr-FR" altLang="fr-FR" sz="2000" b="1" smtClean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kumimoji="1" lang="fr-FR" altLang="fr-FR" sz="20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102" name="Text Box 32"/>
          <p:cNvSpPr txBox="1">
            <a:spLocks noChangeArrowheads="1"/>
          </p:cNvSpPr>
          <p:nvPr/>
        </p:nvSpPr>
        <p:spPr bwMode="auto">
          <a:xfrm>
            <a:off x="2227907" y="950491"/>
            <a:ext cx="2120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</a:rPr>
              <a:t>Fission barrier</a:t>
            </a:r>
          </a:p>
          <a:p>
            <a:pPr algn="ctr"/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ħω</a:t>
            </a:r>
            <a:r>
              <a:rPr kumimoji="1" lang="en-US" altLang="fr-FR" sz="2400" b="1" baseline="-250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fr-FR" altLang="fr-FR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03" name="Group 33"/>
          <p:cNvGrpSpPr>
            <a:grpSpLocks/>
          </p:cNvGrpSpPr>
          <p:nvPr/>
        </p:nvGrpSpPr>
        <p:grpSpPr bwMode="auto">
          <a:xfrm>
            <a:off x="861069" y="1271984"/>
            <a:ext cx="3725863" cy="4613275"/>
            <a:chOff x="593" y="864"/>
            <a:chExt cx="2347" cy="2906"/>
          </a:xfrm>
        </p:grpSpPr>
        <p:sp>
          <p:nvSpPr>
            <p:cNvPr id="104" name="Line 34"/>
            <p:cNvSpPr>
              <a:spLocks noChangeShapeType="1"/>
            </p:cNvSpPr>
            <p:nvPr/>
          </p:nvSpPr>
          <p:spPr bwMode="ltGray">
            <a:xfrm>
              <a:off x="777" y="3552"/>
              <a:ext cx="20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 rot="-10789055">
              <a:off x="768" y="864"/>
              <a:ext cx="11" cy="2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" name="Text Box 36"/>
            <p:cNvSpPr txBox="1">
              <a:spLocks noChangeArrowheads="1"/>
            </p:cNvSpPr>
            <p:nvPr/>
          </p:nvSpPr>
          <p:spPr bwMode="ltGray">
            <a:xfrm>
              <a:off x="2114" y="3520"/>
              <a:ext cx="8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000" b="1" smtClean="0">
                  <a:solidFill>
                    <a:srgbClr val="FF0000"/>
                  </a:solidFill>
                  <a:latin typeface="Times New Roman" pitchFamily="18" charset="0"/>
                </a:rPr>
                <a:t>elongation</a:t>
              </a:r>
              <a:endParaRPr lang="fr-FR" altLang="fr-FR" sz="2000" b="1" smtClea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07" name="Text Box 37"/>
            <p:cNvSpPr txBox="1">
              <a:spLocks noChangeArrowheads="1"/>
            </p:cNvSpPr>
            <p:nvPr/>
          </p:nvSpPr>
          <p:spPr bwMode="auto">
            <a:xfrm>
              <a:off x="593" y="1008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endParaRPr kumimoji="1" lang="fr-FR" altLang="fr-FR" sz="2000" b="1" smtClea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8" name="Group 38"/>
          <p:cNvGrpSpPr>
            <a:grpSpLocks/>
          </p:cNvGrpSpPr>
          <p:nvPr/>
        </p:nvGrpSpPr>
        <p:grpSpPr bwMode="auto">
          <a:xfrm>
            <a:off x="1743719" y="3586559"/>
            <a:ext cx="1071563" cy="962025"/>
            <a:chOff x="1149" y="2322"/>
            <a:chExt cx="675" cy="606"/>
          </a:xfrm>
        </p:grpSpPr>
        <p:sp>
          <p:nvSpPr>
            <p:cNvPr id="109" name="Line 39"/>
            <p:cNvSpPr>
              <a:spLocks noChangeShapeType="1"/>
            </p:cNvSpPr>
            <p:nvPr/>
          </p:nvSpPr>
          <p:spPr bwMode="auto">
            <a:xfrm>
              <a:off x="1233" y="2928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0" name="Line 40"/>
            <p:cNvSpPr>
              <a:spLocks noChangeShapeType="1"/>
            </p:cNvSpPr>
            <p:nvPr/>
          </p:nvSpPr>
          <p:spPr bwMode="auto">
            <a:xfrm>
              <a:off x="1218" y="2688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1" name="Line 41"/>
            <p:cNvSpPr>
              <a:spLocks noChangeShapeType="1"/>
            </p:cNvSpPr>
            <p:nvPr/>
          </p:nvSpPr>
          <p:spPr bwMode="auto">
            <a:xfrm>
              <a:off x="1182" y="249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1176" y="2448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3" name="Line 43"/>
            <p:cNvSpPr>
              <a:spLocks noChangeShapeType="1"/>
            </p:cNvSpPr>
            <p:nvPr/>
          </p:nvSpPr>
          <p:spPr bwMode="auto">
            <a:xfrm>
              <a:off x="1161" y="2400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4" name="Line 44"/>
            <p:cNvSpPr>
              <a:spLocks noChangeShapeType="1"/>
            </p:cNvSpPr>
            <p:nvPr/>
          </p:nvSpPr>
          <p:spPr bwMode="auto">
            <a:xfrm>
              <a:off x="1233" y="283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5" name="Line 45"/>
            <p:cNvSpPr>
              <a:spLocks noChangeShapeType="1"/>
            </p:cNvSpPr>
            <p:nvPr/>
          </p:nvSpPr>
          <p:spPr bwMode="auto">
            <a:xfrm>
              <a:off x="1164" y="2385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6" name="Line 46"/>
            <p:cNvSpPr>
              <a:spLocks noChangeShapeType="1"/>
            </p:cNvSpPr>
            <p:nvPr/>
          </p:nvSpPr>
          <p:spPr bwMode="auto">
            <a:xfrm>
              <a:off x="1164" y="2370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7" name="Line 47"/>
            <p:cNvSpPr>
              <a:spLocks noChangeShapeType="1"/>
            </p:cNvSpPr>
            <p:nvPr/>
          </p:nvSpPr>
          <p:spPr bwMode="auto">
            <a:xfrm>
              <a:off x="1167" y="2352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8" name="Line 48"/>
            <p:cNvSpPr>
              <a:spLocks noChangeShapeType="1"/>
            </p:cNvSpPr>
            <p:nvPr/>
          </p:nvSpPr>
          <p:spPr bwMode="auto">
            <a:xfrm>
              <a:off x="1152" y="2322"/>
              <a:ext cx="6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9" name="Line 49"/>
            <p:cNvSpPr>
              <a:spLocks noChangeShapeType="1"/>
            </p:cNvSpPr>
            <p:nvPr/>
          </p:nvSpPr>
          <p:spPr bwMode="auto">
            <a:xfrm>
              <a:off x="1149" y="2334"/>
              <a:ext cx="6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20" name="Freeform 50"/>
          <p:cNvSpPr>
            <a:spLocks/>
          </p:cNvSpPr>
          <p:nvPr/>
        </p:nvSpPr>
        <p:spPr bwMode="auto">
          <a:xfrm>
            <a:off x="1672282" y="2338784"/>
            <a:ext cx="2416175" cy="2870200"/>
          </a:xfrm>
          <a:custGeom>
            <a:avLst/>
            <a:gdLst>
              <a:gd name="T0" fmla="*/ 0 w 1522"/>
              <a:gd name="T1" fmla="*/ 288 h 1808"/>
              <a:gd name="T2" fmla="*/ 192 w 1522"/>
              <a:gd name="T3" fmla="*/ 1584 h 1808"/>
              <a:gd name="T4" fmla="*/ 480 w 1522"/>
              <a:gd name="T5" fmla="*/ 1584 h 1808"/>
              <a:gd name="T6" fmla="*/ 864 w 1522"/>
              <a:gd name="T7" fmla="*/ 240 h 1808"/>
              <a:gd name="T8" fmla="*/ 1152 w 1522"/>
              <a:gd name="T9" fmla="*/ 144 h 1808"/>
              <a:gd name="T10" fmla="*/ 1392 w 1522"/>
              <a:gd name="T11" fmla="*/ 1056 h 1808"/>
              <a:gd name="T12" fmla="*/ 1522 w 1522"/>
              <a:gd name="T13" fmla="*/ 1711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2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30" y="795"/>
                  <a:pt x="1392" y="1056"/>
                </a:cubicBezTo>
                <a:cubicBezTo>
                  <a:pt x="1454" y="1317"/>
                  <a:pt x="1495" y="1575"/>
                  <a:pt x="1522" y="1711"/>
                </a:cubicBezTo>
              </a:path>
            </a:pathLst>
          </a:custGeom>
          <a:noFill/>
          <a:ln w="57150" cmpd="sng">
            <a:solidFill>
              <a:srgbClr val="CC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1" name="Freeform 51"/>
          <p:cNvSpPr>
            <a:spLocks/>
          </p:cNvSpPr>
          <p:nvPr/>
        </p:nvSpPr>
        <p:spPr bwMode="auto">
          <a:xfrm>
            <a:off x="2853382" y="2313384"/>
            <a:ext cx="898525" cy="752475"/>
          </a:xfrm>
          <a:custGeom>
            <a:avLst/>
            <a:gdLst>
              <a:gd name="T0" fmla="*/ 0 w 566"/>
              <a:gd name="T1" fmla="*/ 474 h 474"/>
              <a:gd name="T2" fmla="*/ 114 w 566"/>
              <a:gd name="T3" fmla="*/ 146 h 474"/>
              <a:gd name="T4" fmla="*/ 284 w 566"/>
              <a:gd name="T5" fmla="*/ 0 h 474"/>
              <a:gd name="T6" fmla="*/ 456 w 566"/>
              <a:gd name="T7" fmla="*/ 146 h 474"/>
              <a:gd name="T8" fmla="*/ 566 w 566"/>
              <a:gd name="T9" fmla="*/ 47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474">
                <a:moveTo>
                  <a:pt x="0" y="474"/>
                </a:moveTo>
                <a:cubicBezTo>
                  <a:pt x="19" y="419"/>
                  <a:pt x="67" y="225"/>
                  <a:pt x="114" y="146"/>
                </a:cubicBezTo>
                <a:cubicBezTo>
                  <a:pt x="161" y="67"/>
                  <a:pt x="227" y="0"/>
                  <a:pt x="284" y="0"/>
                </a:cubicBezTo>
                <a:cubicBezTo>
                  <a:pt x="341" y="0"/>
                  <a:pt x="409" y="68"/>
                  <a:pt x="456" y="146"/>
                </a:cubicBezTo>
                <a:cubicBezTo>
                  <a:pt x="503" y="224"/>
                  <a:pt x="543" y="403"/>
                  <a:pt x="566" y="47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2" name="Freeform 52"/>
          <p:cNvSpPr>
            <a:spLocks/>
          </p:cNvSpPr>
          <p:nvPr/>
        </p:nvSpPr>
        <p:spPr bwMode="auto">
          <a:xfrm>
            <a:off x="2858144" y="2072084"/>
            <a:ext cx="898525" cy="752475"/>
          </a:xfrm>
          <a:custGeom>
            <a:avLst/>
            <a:gdLst>
              <a:gd name="T0" fmla="*/ 0 w 566"/>
              <a:gd name="T1" fmla="*/ 474 h 474"/>
              <a:gd name="T2" fmla="*/ 114 w 566"/>
              <a:gd name="T3" fmla="*/ 146 h 474"/>
              <a:gd name="T4" fmla="*/ 284 w 566"/>
              <a:gd name="T5" fmla="*/ 0 h 474"/>
              <a:gd name="T6" fmla="*/ 456 w 566"/>
              <a:gd name="T7" fmla="*/ 146 h 474"/>
              <a:gd name="T8" fmla="*/ 566 w 566"/>
              <a:gd name="T9" fmla="*/ 47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474">
                <a:moveTo>
                  <a:pt x="0" y="474"/>
                </a:moveTo>
                <a:cubicBezTo>
                  <a:pt x="19" y="419"/>
                  <a:pt x="67" y="225"/>
                  <a:pt x="114" y="146"/>
                </a:cubicBezTo>
                <a:cubicBezTo>
                  <a:pt x="161" y="67"/>
                  <a:pt x="227" y="0"/>
                  <a:pt x="284" y="0"/>
                </a:cubicBezTo>
                <a:cubicBezTo>
                  <a:pt x="341" y="0"/>
                  <a:pt x="409" y="68"/>
                  <a:pt x="456" y="146"/>
                </a:cubicBezTo>
                <a:cubicBezTo>
                  <a:pt x="503" y="224"/>
                  <a:pt x="543" y="403"/>
                  <a:pt x="566" y="47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3" name="Freeform 53"/>
          <p:cNvSpPr>
            <a:spLocks/>
          </p:cNvSpPr>
          <p:nvPr/>
        </p:nvSpPr>
        <p:spPr bwMode="auto">
          <a:xfrm>
            <a:off x="2870844" y="1784747"/>
            <a:ext cx="898525" cy="752475"/>
          </a:xfrm>
          <a:custGeom>
            <a:avLst/>
            <a:gdLst>
              <a:gd name="T0" fmla="*/ 0 w 566"/>
              <a:gd name="T1" fmla="*/ 474 h 474"/>
              <a:gd name="T2" fmla="*/ 114 w 566"/>
              <a:gd name="T3" fmla="*/ 146 h 474"/>
              <a:gd name="T4" fmla="*/ 284 w 566"/>
              <a:gd name="T5" fmla="*/ 0 h 474"/>
              <a:gd name="T6" fmla="*/ 456 w 566"/>
              <a:gd name="T7" fmla="*/ 146 h 474"/>
              <a:gd name="T8" fmla="*/ 566 w 566"/>
              <a:gd name="T9" fmla="*/ 47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474">
                <a:moveTo>
                  <a:pt x="0" y="474"/>
                </a:moveTo>
                <a:cubicBezTo>
                  <a:pt x="19" y="419"/>
                  <a:pt x="67" y="225"/>
                  <a:pt x="114" y="146"/>
                </a:cubicBezTo>
                <a:cubicBezTo>
                  <a:pt x="161" y="67"/>
                  <a:pt x="227" y="0"/>
                  <a:pt x="284" y="0"/>
                </a:cubicBezTo>
                <a:cubicBezTo>
                  <a:pt x="341" y="0"/>
                  <a:pt x="409" y="68"/>
                  <a:pt x="456" y="146"/>
                </a:cubicBezTo>
                <a:cubicBezTo>
                  <a:pt x="503" y="224"/>
                  <a:pt x="543" y="403"/>
                  <a:pt x="566" y="47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4" name="Freeform 55"/>
          <p:cNvSpPr>
            <a:spLocks/>
          </p:cNvSpPr>
          <p:nvPr/>
        </p:nvSpPr>
        <p:spPr bwMode="auto">
          <a:xfrm>
            <a:off x="1669107" y="2343547"/>
            <a:ext cx="2698750" cy="2870200"/>
          </a:xfrm>
          <a:custGeom>
            <a:avLst/>
            <a:gdLst>
              <a:gd name="T0" fmla="*/ 0 w 1700"/>
              <a:gd name="T1" fmla="*/ 288 h 1808"/>
              <a:gd name="T2" fmla="*/ 192 w 1700"/>
              <a:gd name="T3" fmla="*/ 1584 h 1808"/>
              <a:gd name="T4" fmla="*/ 480 w 1700"/>
              <a:gd name="T5" fmla="*/ 1584 h 1808"/>
              <a:gd name="T6" fmla="*/ 864 w 1700"/>
              <a:gd name="T7" fmla="*/ 240 h 1808"/>
              <a:gd name="T8" fmla="*/ 1152 w 1700"/>
              <a:gd name="T9" fmla="*/ 144 h 1808"/>
              <a:gd name="T10" fmla="*/ 1392 w 1700"/>
              <a:gd name="T11" fmla="*/ 1056 h 1808"/>
              <a:gd name="T12" fmla="*/ 1700 w 1700"/>
              <a:gd name="T13" fmla="*/ 1432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0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01" y="841"/>
                  <a:pt x="1392" y="1056"/>
                </a:cubicBezTo>
                <a:cubicBezTo>
                  <a:pt x="1483" y="1271"/>
                  <a:pt x="1636" y="1354"/>
                  <a:pt x="1700" y="1432"/>
                </a:cubicBezTo>
              </a:path>
            </a:pathLst>
          </a:custGeom>
          <a:noFill/>
          <a:ln w="57150" cmpd="sng">
            <a:solidFill>
              <a:srgbClr val="CC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5" name="Freeform 56"/>
          <p:cNvSpPr>
            <a:spLocks/>
          </p:cNvSpPr>
          <p:nvPr/>
        </p:nvSpPr>
        <p:spPr bwMode="auto">
          <a:xfrm>
            <a:off x="1672282" y="2353072"/>
            <a:ext cx="2941637" cy="2870200"/>
          </a:xfrm>
          <a:custGeom>
            <a:avLst/>
            <a:gdLst>
              <a:gd name="T0" fmla="*/ 0 w 1853"/>
              <a:gd name="T1" fmla="*/ 288 h 1808"/>
              <a:gd name="T2" fmla="*/ 192 w 1853"/>
              <a:gd name="T3" fmla="*/ 1584 h 1808"/>
              <a:gd name="T4" fmla="*/ 480 w 1853"/>
              <a:gd name="T5" fmla="*/ 1584 h 1808"/>
              <a:gd name="T6" fmla="*/ 864 w 1853"/>
              <a:gd name="T7" fmla="*/ 240 h 1808"/>
              <a:gd name="T8" fmla="*/ 1152 w 1853"/>
              <a:gd name="T9" fmla="*/ 144 h 1808"/>
              <a:gd name="T10" fmla="*/ 1392 w 1853"/>
              <a:gd name="T11" fmla="*/ 1056 h 1808"/>
              <a:gd name="T12" fmla="*/ 1624 w 1853"/>
              <a:gd name="T13" fmla="*/ 1356 h 1808"/>
              <a:gd name="T14" fmla="*/ 1853 w 1853"/>
              <a:gd name="T15" fmla="*/ 1100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53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13" y="854"/>
                  <a:pt x="1392" y="1056"/>
                </a:cubicBezTo>
                <a:cubicBezTo>
                  <a:pt x="1471" y="1258"/>
                  <a:pt x="1547" y="1349"/>
                  <a:pt x="1624" y="1356"/>
                </a:cubicBezTo>
                <a:cubicBezTo>
                  <a:pt x="1701" y="1363"/>
                  <a:pt x="1805" y="1153"/>
                  <a:pt x="1853" y="1100"/>
                </a:cubicBezTo>
              </a:path>
            </a:pathLst>
          </a:custGeom>
          <a:noFill/>
          <a:ln w="57150" cmpd="sng">
            <a:solidFill>
              <a:srgbClr val="CC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6" name="Freeform 57"/>
          <p:cNvSpPr>
            <a:spLocks/>
          </p:cNvSpPr>
          <p:nvPr/>
        </p:nvSpPr>
        <p:spPr bwMode="auto">
          <a:xfrm>
            <a:off x="1653232" y="2334022"/>
            <a:ext cx="3686175" cy="2870200"/>
          </a:xfrm>
          <a:custGeom>
            <a:avLst/>
            <a:gdLst>
              <a:gd name="T0" fmla="*/ 0 w 2322"/>
              <a:gd name="T1" fmla="*/ 288 h 1808"/>
              <a:gd name="T2" fmla="*/ 192 w 2322"/>
              <a:gd name="T3" fmla="*/ 1584 h 1808"/>
              <a:gd name="T4" fmla="*/ 480 w 2322"/>
              <a:gd name="T5" fmla="*/ 1584 h 1808"/>
              <a:gd name="T6" fmla="*/ 864 w 2322"/>
              <a:gd name="T7" fmla="*/ 240 h 1808"/>
              <a:gd name="T8" fmla="*/ 1152 w 2322"/>
              <a:gd name="T9" fmla="*/ 144 h 1808"/>
              <a:gd name="T10" fmla="*/ 1392 w 2322"/>
              <a:gd name="T11" fmla="*/ 1056 h 1808"/>
              <a:gd name="T12" fmla="*/ 1624 w 2322"/>
              <a:gd name="T13" fmla="*/ 1356 h 1808"/>
              <a:gd name="T14" fmla="*/ 1853 w 2322"/>
              <a:gd name="T15" fmla="*/ 1100 h 1808"/>
              <a:gd name="T16" fmla="*/ 1965 w 2322"/>
              <a:gd name="T17" fmla="*/ 457 h 1808"/>
              <a:gd name="T18" fmla="*/ 2109 w 2322"/>
              <a:gd name="T19" fmla="*/ 310 h 1808"/>
              <a:gd name="T20" fmla="*/ 2211 w 2322"/>
              <a:gd name="T21" fmla="*/ 472 h 1808"/>
              <a:gd name="T22" fmla="*/ 2322 w 2322"/>
              <a:gd name="T23" fmla="*/ 1063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22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13" y="854"/>
                  <a:pt x="1392" y="1056"/>
                </a:cubicBezTo>
                <a:cubicBezTo>
                  <a:pt x="1471" y="1258"/>
                  <a:pt x="1547" y="1349"/>
                  <a:pt x="1624" y="1356"/>
                </a:cubicBezTo>
                <a:cubicBezTo>
                  <a:pt x="1701" y="1363"/>
                  <a:pt x="1796" y="1250"/>
                  <a:pt x="1853" y="1100"/>
                </a:cubicBezTo>
                <a:cubicBezTo>
                  <a:pt x="1910" y="950"/>
                  <a:pt x="1922" y="589"/>
                  <a:pt x="1965" y="457"/>
                </a:cubicBezTo>
                <a:cubicBezTo>
                  <a:pt x="2008" y="325"/>
                  <a:pt x="2068" y="307"/>
                  <a:pt x="2109" y="310"/>
                </a:cubicBezTo>
                <a:cubicBezTo>
                  <a:pt x="2150" y="313"/>
                  <a:pt x="2176" y="347"/>
                  <a:pt x="2211" y="472"/>
                </a:cubicBezTo>
                <a:cubicBezTo>
                  <a:pt x="2246" y="597"/>
                  <a:pt x="2299" y="940"/>
                  <a:pt x="2322" y="1063"/>
                </a:cubicBezTo>
              </a:path>
            </a:pathLst>
          </a:custGeom>
          <a:noFill/>
          <a:ln w="57150" cmpd="sng">
            <a:solidFill>
              <a:srgbClr val="CC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7" name="Freeform 58"/>
          <p:cNvSpPr>
            <a:spLocks/>
          </p:cNvSpPr>
          <p:nvPr/>
        </p:nvSpPr>
        <p:spPr bwMode="auto">
          <a:xfrm>
            <a:off x="1669107" y="2343547"/>
            <a:ext cx="3116262" cy="2870200"/>
          </a:xfrm>
          <a:custGeom>
            <a:avLst/>
            <a:gdLst>
              <a:gd name="T0" fmla="*/ 0 w 1963"/>
              <a:gd name="T1" fmla="*/ 288 h 1808"/>
              <a:gd name="T2" fmla="*/ 192 w 1963"/>
              <a:gd name="T3" fmla="*/ 1584 h 1808"/>
              <a:gd name="T4" fmla="*/ 480 w 1963"/>
              <a:gd name="T5" fmla="*/ 1584 h 1808"/>
              <a:gd name="T6" fmla="*/ 864 w 1963"/>
              <a:gd name="T7" fmla="*/ 240 h 1808"/>
              <a:gd name="T8" fmla="*/ 1152 w 1963"/>
              <a:gd name="T9" fmla="*/ 144 h 1808"/>
              <a:gd name="T10" fmla="*/ 1392 w 1963"/>
              <a:gd name="T11" fmla="*/ 1056 h 1808"/>
              <a:gd name="T12" fmla="*/ 1624 w 1963"/>
              <a:gd name="T13" fmla="*/ 1356 h 1808"/>
              <a:gd name="T14" fmla="*/ 1853 w 1963"/>
              <a:gd name="T15" fmla="*/ 1100 h 1808"/>
              <a:gd name="T16" fmla="*/ 1963 w 1963"/>
              <a:gd name="T17" fmla="*/ 394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3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13" y="854"/>
                  <a:pt x="1392" y="1056"/>
                </a:cubicBezTo>
                <a:cubicBezTo>
                  <a:pt x="1471" y="1258"/>
                  <a:pt x="1547" y="1349"/>
                  <a:pt x="1624" y="1356"/>
                </a:cubicBezTo>
                <a:cubicBezTo>
                  <a:pt x="1701" y="1363"/>
                  <a:pt x="1797" y="1260"/>
                  <a:pt x="1853" y="1100"/>
                </a:cubicBezTo>
                <a:cubicBezTo>
                  <a:pt x="1909" y="940"/>
                  <a:pt x="1940" y="541"/>
                  <a:pt x="1963" y="394"/>
                </a:cubicBezTo>
              </a:path>
            </a:pathLst>
          </a:custGeom>
          <a:noFill/>
          <a:ln w="57150" cmpd="sng">
            <a:solidFill>
              <a:srgbClr val="CC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8" name="Freeform 59"/>
          <p:cNvSpPr>
            <a:spLocks/>
          </p:cNvSpPr>
          <p:nvPr/>
        </p:nvSpPr>
        <p:spPr bwMode="auto">
          <a:xfrm>
            <a:off x="1665932" y="2322909"/>
            <a:ext cx="3509962" cy="2870200"/>
          </a:xfrm>
          <a:custGeom>
            <a:avLst/>
            <a:gdLst>
              <a:gd name="T0" fmla="*/ 0 w 2211"/>
              <a:gd name="T1" fmla="*/ 288 h 1808"/>
              <a:gd name="T2" fmla="*/ 192 w 2211"/>
              <a:gd name="T3" fmla="*/ 1584 h 1808"/>
              <a:gd name="T4" fmla="*/ 480 w 2211"/>
              <a:gd name="T5" fmla="*/ 1584 h 1808"/>
              <a:gd name="T6" fmla="*/ 864 w 2211"/>
              <a:gd name="T7" fmla="*/ 240 h 1808"/>
              <a:gd name="T8" fmla="*/ 1152 w 2211"/>
              <a:gd name="T9" fmla="*/ 144 h 1808"/>
              <a:gd name="T10" fmla="*/ 1392 w 2211"/>
              <a:gd name="T11" fmla="*/ 1056 h 1808"/>
              <a:gd name="T12" fmla="*/ 1624 w 2211"/>
              <a:gd name="T13" fmla="*/ 1356 h 1808"/>
              <a:gd name="T14" fmla="*/ 1853 w 2211"/>
              <a:gd name="T15" fmla="*/ 1100 h 1808"/>
              <a:gd name="T16" fmla="*/ 1965 w 2211"/>
              <a:gd name="T17" fmla="*/ 457 h 1808"/>
              <a:gd name="T18" fmla="*/ 2109 w 2211"/>
              <a:gd name="T19" fmla="*/ 310 h 1808"/>
              <a:gd name="T20" fmla="*/ 2211 w 2211"/>
              <a:gd name="T21" fmla="*/ 472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1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13" y="854"/>
                  <a:pt x="1392" y="1056"/>
                </a:cubicBezTo>
                <a:cubicBezTo>
                  <a:pt x="1471" y="1258"/>
                  <a:pt x="1547" y="1349"/>
                  <a:pt x="1624" y="1356"/>
                </a:cubicBezTo>
                <a:cubicBezTo>
                  <a:pt x="1701" y="1363"/>
                  <a:pt x="1796" y="1250"/>
                  <a:pt x="1853" y="1100"/>
                </a:cubicBezTo>
                <a:cubicBezTo>
                  <a:pt x="1910" y="950"/>
                  <a:pt x="1922" y="589"/>
                  <a:pt x="1965" y="457"/>
                </a:cubicBezTo>
                <a:cubicBezTo>
                  <a:pt x="2008" y="325"/>
                  <a:pt x="2068" y="307"/>
                  <a:pt x="2109" y="310"/>
                </a:cubicBezTo>
                <a:cubicBezTo>
                  <a:pt x="2150" y="313"/>
                  <a:pt x="2194" y="445"/>
                  <a:pt x="2211" y="472"/>
                </a:cubicBezTo>
              </a:path>
            </a:pathLst>
          </a:custGeom>
          <a:noFill/>
          <a:ln w="57150" cmpd="sng">
            <a:solidFill>
              <a:srgbClr val="CC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9" name="Freeform 60"/>
          <p:cNvSpPr>
            <a:spLocks/>
          </p:cNvSpPr>
          <p:nvPr/>
        </p:nvSpPr>
        <p:spPr bwMode="auto">
          <a:xfrm>
            <a:off x="1661169" y="2351484"/>
            <a:ext cx="3348038" cy="2870200"/>
          </a:xfrm>
          <a:custGeom>
            <a:avLst/>
            <a:gdLst>
              <a:gd name="T0" fmla="*/ 0 w 2109"/>
              <a:gd name="T1" fmla="*/ 288 h 1808"/>
              <a:gd name="T2" fmla="*/ 192 w 2109"/>
              <a:gd name="T3" fmla="*/ 1584 h 1808"/>
              <a:gd name="T4" fmla="*/ 480 w 2109"/>
              <a:gd name="T5" fmla="*/ 1584 h 1808"/>
              <a:gd name="T6" fmla="*/ 864 w 2109"/>
              <a:gd name="T7" fmla="*/ 240 h 1808"/>
              <a:gd name="T8" fmla="*/ 1152 w 2109"/>
              <a:gd name="T9" fmla="*/ 144 h 1808"/>
              <a:gd name="T10" fmla="*/ 1392 w 2109"/>
              <a:gd name="T11" fmla="*/ 1056 h 1808"/>
              <a:gd name="T12" fmla="*/ 1624 w 2109"/>
              <a:gd name="T13" fmla="*/ 1356 h 1808"/>
              <a:gd name="T14" fmla="*/ 1853 w 2109"/>
              <a:gd name="T15" fmla="*/ 1100 h 1808"/>
              <a:gd name="T16" fmla="*/ 1965 w 2109"/>
              <a:gd name="T17" fmla="*/ 457 h 1808"/>
              <a:gd name="T18" fmla="*/ 2109 w 2109"/>
              <a:gd name="T19" fmla="*/ 310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09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13" y="854"/>
                  <a:pt x="1392" y="1056"/>
                </a:cubicBezTo>
                <a:cubicBezTo>
                  <a:pt x="1471" y="1258"/>
                  <a:pt x="1547" y="1349"/>
                  <a:pt x="1624" y="1356"/>
                </a:cubicBezTo>
                <a:cubicBezTo>
                  <a:pt x="1701" y="1363"/>
                  <a:pt x="1796" y="1250"/>
                  <a:pt x="1853" y="1100"/>
                </a:cubicBezTo>
                <a:cubicBezTo>
                  <a:pt x="1910" y="950"/>
                  <a:pt x="1922" y="589"/>
                  <a:pt x="1965" y="457"/>
                </a:cubicBezTo>
                <a:cubicBezTo>
                  <a:pt x="2008" y="325"/>
                  <a:pt x="2085" y="335"/>
                  <a:pt x="2109" y="310"/>
                </a:cubicBezTo>
              </a:path>
            </a:pathLst>
          </a:custGeom>
          <a:noFill/>
          <a:ln w="57150" cmpd="sng">
            <a:solidFill>
              <a:srgbClr val="CC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0" name="Text Box 61"/>
          <p:cNvSpPr txBox="1">
            <a:spLocks noChangeArrowheads="1"/>
          </p:cNvSpPr>
          <p:nvPr/>
        </p:nvSpPr>
        <p:spPr bwMode="auto">
          <a:xfrm>
            <a:off x="2475557" y="942553"/>
            <a:ext cx="1571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</a:rPr>
              <a:t>Barrier A</a:t>
            </a:r>
          </a:p>
          <a:p>
            <a:pPr algn="ctr"/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kumimoji="1" lang="fr-FR" altLang="fr-FR" sz="2400" b="1" baseline="-2500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ħω</a:t>
            </a:r>
            <a:r>
              <a:rPr kumimoji="1" lang="fr-FR" altLang="fr-FR" sz="2400" b="1" baseline="-25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fr-FR" sz="2400" b="1" baseline="-250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fr-FR" altLang="fr-FR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1" name="Text Box 62"/>
          <p:cNvSpPr txBox="1">
            <a:spLocks noChangeArrowheads="1"/>
          </p:cNvSpPr>
          <p:nvPr/>
        </p:nvSpPr>
        <p:spPr bwMode="auto">
          <a:xfrm>
            <a:off x="4151957" y="950491"/>
            <a:ext cx="154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</a:rPr>
              <a:t>Barrier B</a:t>
            </a:r>
          </a:p>
          <a:p>
            <a:pPr algn="ctr"/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kumimoji="1" lang="fr-FR" altLang="fr-FR" sz="2400" b="1" baseline="-2500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fr-FR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ħω</a:t>
            </a:r>
            <a:r>
              <a:rPr kumimoji="1" lang="fr-FR" altLang="fr-FR" sz="2400" b="1" baseline="-25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fr-FR" sz="2400" b="1" baseline="-250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altLang="fr-FR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fr-FR" altLang="fr-FR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32" name="Group 63"/>
          <p:cNvGrpSpPr>
            <a:grpSpLocks/>
          </p:cNvGrpSpPr>
          <p:nvPr/>
        </p:nvGrpSpPr>
        <p:grpSpPr bwMode="auto">
          <a:xfrm>
            <a:off x="4621857" y="2141934"/>
            <a:ext cx="682625" cy="1244600"/>
            <a:chOff x="2962" y="1412"/>
            <a:chExt cx="430" cy="784"/>
          </a:xfrm>
        </p:grpSpPr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2964" y="1775"/>
              <a:ext cx="428" cy="421"/>
            </a:xfrm>
            <a:custGeom>
              <a:avLst/>
              <a:gdLst>
                <a:gd name="T0" fmla="*/ 0 w 428"/>
                <a:gd name="T1" fmla="*/ 409 h 421"/>
                <a:gd name="T2" fmla="*/ 76 w 428"/>
                <a:gd name="T3" fmla="*/ 121 h 421"/>
                <a:gd name="T4" fmla="*/ 224 w 428"/>
                <a:gd name="T5" fmla="*/ 1 h 421"/>
                <a:gd name="T6" fmla="*/ 348 w 428"/>
                <a:gd name="T7" fmla="*/ 113 h 421"/>
                <a:gd name="T8" fmla="*/ 428 w 42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1">
                  <a:moveTo>
                    <a:pt x="0" y="409"/>
                  </a:moveTo>
                  <a:cubicBezTo>
                    <a:pt x="13" y="360"/>
                    <a:pt x="39" y="189"/>
                    <a:pt x="76" y="121"/>
                  </a:cubicBezTo>
                  <a:cubicBezTo>
                    <a:pt x="113" y="53"/>
                    <a:pt x="179" y="2"/>
                    <a:pt x="224" y="1"/>
                  </a:cubicBezTo>
                  <a:cubicBezTo>
                    <a:pt x="269" y="0"/>
                    <a:pt x="314" y="43"/>
                    <a:pt x="348" y="113"/>
                  </a:cubicBezTo>
                  <a:cubicBezTo>
                    <a:pt x="382" y="183"/>
                    <a:pt x="411" y="357"/>
                    <a:pt x="428" y="421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2964" y="1612"/>
              <a:ext cx="428" cy="421"/>
            </a:xfrm>
            <a:custGeom>
              <a:avLst/>
              <a:gdLst>
                <a:gd name="T0" fmla="*/ 0 w 428"/>
                <a:gd name="T1" fmla="*/ 409 h 421"/>
                <a:gd name="T2" fmla="*/ 76 w 428"/>
                <a:gd name="T3" fmla="*/ 121 h 421"/>
                <a:gd name="T4" fmla="*/ 224 w 428"/>
                <a:gd name="T5" fmla="*/ 1 h 421"/>
                <a:gd name="T6" fmla="*/ 348 w 428"/>
                <a:gd name="T7" fmla="*/ 113 h 421"/>
                <a:gd name="T8" fmla="*/ 428 w 42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1">
                  <a:moveTo>
                    <a:pt x="0" y="409"/>
                  </a:moveTo>
                  <a:cubicBezTo>
                    <a:pt x="13" y="360"/>
                    <a:pt x="39" y="189"/>
                    <a:pt x="76" y="121"/>
                  </a:cubicBezTo>
                  <a:cubicBezTo>
                    <a:pt x="113" y="53"/>
                    <a:pt x="179" y="2"/>
                    <a:pt x="224" y="1"/>
                  </a:cubicBezTo>
                  <a:cubicBezTo>
                    <a:pt x="269" y="0"/>
                    <a:pt x="314" y="43"/>
                    <a:pt x="348" y="113"/>
                  </a:cubicBezTo>
                  <a:cubicBezTo>
                    <a:pt x="382" y="183"/>
                    <a:pt x="411" y="357"/>
                    <a:pt x="428" y="421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2962" y="1412"/>
              <a:ext cx="428" cy="421"/>
            </a:xfrm>
            <a:custGeom>
              <a:avLst/>
              <a:gdLst>
                <a:gd name="T0" fmla="*/ 0 w 428"/>
                <a:gd name="T1" fmla="*/ 409 h 421"/>
                <a:gd name="T2" fmla="*/ 76 w 428"/>
                <a:gd name="T3" fmla="*/ 121 h 421"/>
                <a:gd name="T4" fmla="*/ 224 w 428"/>
                <a:gd name="T5" fmla="*/ 1 h 421"/>
                <a:gd name="T6" fmla="*/ 348 w 428"/>
                <a:gd name="T7" fmla="*/ 113 h 421"/>
                <a:gd name="T8" fmla="*/ 428 w 42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1">
                  <a:moveTo>
                    <a:pt x="0" y="409"/>
                  </a:moveTo>
                  <a:cubicBezTo>
                    <a:pt x="13" y="360"/>
                    <a:pt x="39" y="189"/>
                    <a:pt x="76" y="121"/>
                  </a:cubicBezTo>
                  <a:cubicBezTo>
                    <a:pt x="113" y="53"/>
                    <a:pt x="179" y="2"/>
                    <a:pt x="224" y="1"/>
                  </a:cubicBezTo>
                  <a:cubicBezTo>
                    <a:pt x="269" y="0"/>
                    <a:pt x="314" y="43"/>
                    <a:pt x="348" y="113"/>
                  </a:cubicBezTo>
                  <a:cubicBezTo>
                    <a:pt x="382" y="183"/>
                    <a:pt x="411" y="357"/>
                    <a:pt x="428" y="421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36" name="Rectangle 67"/>
          <p:cNvSpPr>
            <a:spLocks noChangeArrowheads="1"/>
          </p:cNvSpPr>
          <p:nvPr/>
        </p:nvSpPr>
        <p:spPr bwMode="auto">
          <a:xfrm>
            <a:off x="876944" y="6366272"/>
            <a:ext cx="6370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fr-FR" sz="2800" b="1" smtClean="0">
                <a:solidFill>
                  <a:srgbClr val="000000"/>
                </a:solidFill>
                <a:latin typeface="Times New Roman" pitchFamily="18" charset="0"/>
              </a:rPr>
              <a:t>+ class II states in the intermediate well </a:t>
            </a:r>
            <a:r>
              <a:rPr kumimoji="1" lang="en-US" altLang="fr-FR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1" lang="fr-FR" altLang="fr-FR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7" name="Text Box 68"/>
          <p:cNvSpPr txBox="1">
            <a:spLocks noChangeArrowheads="1"/>
          </p:cNvSpPr>
          <p:nvPr/>
        </p:nvSpPr>
        <p:spPr bwMode="auto">
          <a:xfrm>
            <a:off x="230831" y="943893"/>
            <a:ext cx="11017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1" lang="fr-FR" altLang="fr-FR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Energy</a:t>
            </a:r>
            <a:r>
              <a:rPr kumimoji="1" lang="fr-FR" altLang="fr-FR" sz="20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38" name="Line 69"/>
          <p:cNvSpPr>
            <a:spLocks noChangeShapeType="1"/>
          </p:cNvSpPr>
          <p:nvPr/>
        </p:nvSpPr>
        <p:spPr bwMode="auto">
          <a:xfrm>
            <a:off x="4640907" y="3837384"/>
            <a:ext cx="18351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9" name="Line 70"/>
          <p:cNvSpPr>
            <a:spLocks noChangeShapeType="1"/>
          </p:cNvSpPr>
          <p:nvPr/>
        </p:nvSpPr>
        <p:spPr bwMode="auto">
          <a:xfrm>
            <a:off x="4623444" y="4221559"/>
            <a:ext cx="197961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/>
      <p:bldP spid="78" grpId="0"/>
      <p:bldP spid="78" grpId="1"/>
      <p:bldP spid="102" grpId="0" autoUpdateAnimBg="0"/>
      <p:bldP spid="102" grpId="1"/>
      <p:bldP spid="120" grpId="0" animBg="1"/>
      <p:bldP spid="120" grpId="1" animBg="1"/>
      <p:bldP spid="121" grpId="0" animBg="1"/>
      <p:bldP spid="122" grpId="0" animBg="1"/>
      <p:bldP spid="123" grpId="0" animBg="1"/>
      <p:bldP spid="124" grpId="0" animBg="1"/>
      <p:bldP spid="124" grpId="1" animBg="1"/>
      <p:bldP spid="125" grpId="0" animBg="1"/>
      <p:bldP spid="125" grpId="1" animBg="1"/>
      <p:bldP spid="126" grpId="0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utoUpdateAnimBg="0"/>
      <p:bldP spid="131" grpId="0" autoUpdateAnimBg="0"/>
      <p:bldP spid="136" grpId="0"/>
      <p:bldP spid="137" grpId="0"/>
      <p:bldP spid="138" grpId="0" animBg="1"/>
      <p:bldP spid="1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1106488" y="1852613"/>
            <a:ext cx="75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fr-FR" altLang="fr-FR" sz="2400" b="1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f </a:t>
            </a:r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 =</a:t>
            </a: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522288" y="962025"/>
            <a:ext cx="2335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 err="1" smtClean="0">
                <a:solidFill>
                  <a:srgbClr val="000000"/>
                </a:solidFill>
                <a:latin typeface="Arial" charset="0"/>
              </a:rPr>
              <a:t>Two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2000" dirty="0" err="1" smtClean="0">
                <a:solidFill>
                  <a:srgbClr val="000000"/>
                </a:solidFill>
                <a:latin typeface="Arial" charset="0"/>
              </a:rPr>
              <a:t>barriers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 A et B</a:t>
            </a: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2071688" y="1571625"/>
            <a:ext cx="515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fr-FR" altLang="fr-FR" sz="2400" b="1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endParaRPr lang="fr-FR" altLang="fr-FR" sz="24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fr-FR" altLang="fr-FR" sz="24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871663" y="1584325"/>
            <a:ext cx="1304925" cy="1304925"/>
            <a:chOff x="1202" y="998"/>
            <a:chExt cx="822" cy="822"/>
          </a:xfrm>
        </p:grpSpPr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1236" y="1302"/>
              <a:ext cx="7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smtClean="0">
                  <a:solidFill>
                    <a:srgbClr val="0000FF"/>
                  </a:solidFill>
                  <a:latin typeface="Arial" charset="0"/>
                </a:rPr>
                <a:t>T</a:t>
              </a:r>
              <a:r>
                <a:rPr lang="fr-FR" altLang="fr-FR" sz="2400" b="1" baseline="-2500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A</a:t>
              </a:r>
              <a:r>
                <a:rPr lang="fr-FR" altLang="fr-FR" sz="2400" b="1" smtClean="0">
                  <a:solidFill>
                    <a:srgbClr val="0000FF"/>
                  </a:solidFill>
                  <a:latin typeface="Arial" charset="0"/>
                </a:rPr>
                <a:t> + T</a:t>
              </a:r>
              <a:r>
                <a:rPr lang="fr-FR" altLang="fr-FR" sz="2400" b="1" baseline="-2500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B </a:t>
              </a:r>
              <a:endParaRPr lang="fr-FR" altLang="fr-FR" sz="2400" b="1" smtClean="0">
                <a:solidFill>
                  <a:srgbClr val="0000FF"/>
                </a:solidFill>
                <a:latin typeface="Arial" charset="0"/>
                <a:cs typeface="Arial" charset="0"/>
              </a:endParaRPr>
            </a:p>
            <a:p>
              <a:endParaRPr lang="fr-FR" altLang="fr-FR" sz="240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1202" y="1314"/>
              <a:ext cx="79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Text Box 70"/>
            <p:cNvSpPr txBox="1">
              <a:spLocks noChangeArrowheads="1"/>
            </p:cNvSpPr>
            <p:nvPr/>
          </p:nvSpPr>
          <p:spPr bwMode="auto">
            <a:xfrm>
              <a:off x="1583" y="998"/>
              <a:ext cx="3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smtClean="0">
                  <a:solidFill>
                    <a:srgbClr val="0000FF"/>
                  </a:solidFill>
                  <a:latin typeface="Arial" charset="0"/>
                </a:rPr>
                <a:t>T</a:t>
              </a:r>
              <a:r>
                <a:rPr lang="fr-FR" altLang="fr-FR" sz="2400" b="1" baseline="-2500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B</a:t>
              </a:r>
              <a:r>
                <a:rPr lang="fr-FR" altLang="fr-FR" sz="2400" b="1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endParaRPr lang="fr-FR" altLang="fr-FR" sz="2400" b="1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endParaRPr lang="fr-FR" altLang="fr-FR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7" name="Text Box 72"/>
          <p:cNvSpPr txBox="1">
            <a:spLocks noChangeArrowheads="1"/>
          </p:cNvSpPr>
          <p:nvPr/>
        </p:nvSpPr>
        <p:spPr bwMode="auto">
          <a:xfrm>
            <a:off x="522288" y="3257550"/>
            <a:ext cx="3089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 err="1" smtClean="0">
                <a:solidFill>
                  <a:srgbClr val="000000"/>
                </a:solidFill>
                <a:latin typeface="Arial" charset="0"/>
              </a:rPr>
              <a:t>Three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2000" dirty="0" err="1" smtClean="0">
                <a:solidFill>
                  <a:srgbClr val="000000"/>
                </a:solidFill>
                <a:latin typeface="Arial" charset="0"/>
              </a:rPr>
              <a:t>barriers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 A, B and C</a:t>
            </a:r>
          </a:p>
        </p:txBody>
      </p:sp>
      <p:grpSp>
        <p:nvGrpSpPr>
          <p:cNvPr id="68" name="Group 139"/>
          <p:cNvGrpSpPr>
            <a:grpSpLocks/>
          </p:cNvGrpSpPr>
          <p:nvPr/>
        </p:nvGrpSpPr>
        <p:grpSpPr bwMode="auto">
          <a:xfrm>
            <a:off x="1106488" y="3698875"/>
            <a:ext cx="3074987" cy="2308225"/>
            <a:chOff x="697" y="2330"/>
            <a:chExt cx="1937" cy="1454"/>
          </a:xfrm>
        </p:grpSpPr>
        <p:sp>
          <p:nvSpPr>
            <p:cNvPr id="69" name="Text Box 73"/>
            <p:cNvSpPr txBox="1">
              <a:spLocks noChangeArrowheads="1"/>
            </p:cNvSpPr>
            <p:nvPr/>
          </p:nvSpPr>
          <p:spPr bwMode="auto">
            <a:xfrm>
              <a:off x="697" y="2811"/>
              <a:ext cx="4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f </a:t>
              </a:r>
              <a:r>
                <a: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</a:p>
          </p:txBody>
        </p:sp>
        <p:sp>
          <p:nvSpPr>
            <p:cNvPr id="70" name="Text Box 76"/>
            <p:cNvSpPr txBox="1">
              <a:spLocks noChangeArrowheads="1"/>
            </p:cNvSpPr>
            <p:nvPr/>
          </p:nvSpPr>
          <p:spPr bwMode="auto">
            <a:xfrm>
              <a:off x="1972" y="3134"/>
              <a:ext cx="6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+ T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 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endPara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>
              <a:off x="1179" y="2958"/>
              <a:ext cx="124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72" name="Group 84"/>
            <p:cNvGrpSpPr>
              <a:grpSpLocks/>
            </p:cNvGrpSpPr>
            <p:nvPr/>
          </p:nvGrpSpPr>
          <p:grpSpPr bwMode="auto">
            <a:xfrm>
              <a:off x="1179" y="2954"/>
              <a:ext cx="822" cy="830"/>
              <a:chOff x="2653" y="2379"/>
              <a:chExt cx="822" cy="830"/>
            </a:xfrm>
          </p:grpSpPr>
          <p:sp>
            <p:nvSpPr>
              <p:cNvPr id="80" name="Text Box 79"/>
              <p:cNvSpPr txBox="1">
                <a:spLocks noChangeArrowheads="1"/>
              </p:cNvSpPr>
              <p:nvPr/>
            </p:nvSpPr>
            <p:spPr bwMode="auto">
              <a:xfrm>
                <a:off x="2779" y="2379"/>
                <a:ext cx="325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fr-FR" altLang="fr-FR" sz="24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A</a:t>
                </a:r>
                <a:endPara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81" name="Group 80"/>
              <p:cNvGrpSpPr>
                <a:grpSpLocks/>
              </p:cNvGrpSpPr>
              <p:nvPr/>
            </p:nvGrpSpPr>
            <p:grpSpPr bwMode="auto">
              <a:xfrm>
                <a:off x="2653" y="2387"/>
                <a:ext cx="822" cy="822"/>
                <a:chOff x="1202" y="998"/>
                <a:chExt cx="822" cy="822"/>
              </a:xfrm>
            </p:grpSpPr>
            <p:sp>
              <p:nvSpPr>
                <p:cNvPr id="82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236" y="1302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T</a:t>
                  </a: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A</a:t>
                  </a: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 + T</a:t>
                  </a: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B </a:t>
                  </a:r>
                  <a:endPara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3" name="Line 82"/>
                <p:cNvSpPr>
                  <a:spLocks noChangeShapeType="1"/>
                </p:cNvSpPr>
                <p:nvPr/>
              </p:nvSpPr>
              <p:spPr bwMode="auto">
                <a:xfrm>
                  <a:off x="1202" y="1314"/>
                  <a:ext cx="79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583" y="998"/>
                  <a:ext cx="361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T</a:t>
                  </a: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B</a:t>
                  </a: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 </a:t>
                  </a:r>
                  <a:endPara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  <p:grpSp>
          <p:nvGrpSpPr>
            <p:cNvPr id="73" name="Group 90"/>
            <p:cNvGrpSpPr>
              <a:grpSpLocks/>
            </p:cNvGrpSpPr>
            <p:nvPr/>
          </p:nvGrpSpPr>
          <p:grpSpPr bwMode="auto">
            <a:xfrm>
              <a:off x="1179" y="2330"/>
              <a:ext cx="822" cy="830"/>
              <a:chOff x="2653" y="2379"/>
              <a:chExt cx="822" cy="830"/>
            </a:xfrm>
          </p:grpSpPr>
          <p:sp>
            <p:nvSpPr>
              <p:cNvPr id="75" name="Text Box 91"/>
              <p:cNvSpPr txBox="1">
                <a:spLocks noChangeArrowheads="1"/>
              </p:cNvSpPr>
              <p:nvPr/>
            </p:nvSpPr>
            <p:spPr bwMode="auto">
              <a:xfrm>
                <a:off x="2779" y="2379"/>
                <a:ext cx="325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fr-FR" altLang="fr-FR" sz="24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A</a:t>
                </a:r>
                <a:endPara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76" name="Group 92"/>
              <p:cNvGrpSpPr>
                <a:grpSpLocks/>
              </p:cNvGrpSpPr>
              <p:nvPr/>
            </p:nvGrpSpPr>
            <p:grpSpPr bwMode="auto">
              <a:xfrm>
                <a:off x="2653" y="2387"/>
                <a:ext cx="822" cy="822"/>
                <a:chOff x="1202" y="998"/>
                <a:chExt cx="822" cy="822"/>
              </a:xfrm>
            </p:grpSpPr>
            <p:sp>
              <p:nvSpPr>
                <p:cNvPr id="7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236" y="1302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T</a:t>
                  </a: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A</a:t>
                  </a: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 + T</a:t>
                  </a: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B </a:t>
                  </a:r>
                  <a:endPara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78" name="Line 94"/>
                <p:cNvSpPr>
                  <a:spLocks noChangeShapeType="1"/>
                </p:cNvSpPr>
                <p:nvPr/>
              </p:nvSpPr>
              <p:spPr bwMode="auto">
                <a:xfrm>
                  <a:off x="1202" y="1314"/>
                  <a:ext cx="79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79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583" y="998"/>
                  <a:ext cx="361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T</a:t>
                  </a: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B</a:t>
                  </a: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 </a:t>
                  </a:r>
                  <a:endPara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  <p:sp>
          <p:nvSpPr>
            <p:cNvPr id="74" name="Text Box 96"/>
            <p:cNvSpPr txBox="1">
              <a:spLocks noChangeArrowheads="1"/>
            </p:cNvSpPr>
            <p:nvPr/>
          </p:nvSpPr>
          <p:spPr bwMode="auto">
            <a:xfrm>
              <a:off x="2007" y="2492"/>
              <a:ext cx="62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x T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 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endPara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5518150" y="954088"/>
            <a:ext cx="2792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 err="1" smtClean="0">
                <a:solidFill>
                  <a:srgbClr val="000000"/>
                </a:solidFill>
                <a:latin typeface="Arial" charset="0"/>
              </a:rPr>
              <a:t>Resonant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 transmission</a:t>
            </a:r>
          </a:p>
        </p:txBody>
      </p:sp>
      <p:sp>
        <p:nvSpPr>
          <p:cNvPr id="86" name="Text Box 107"/>
          <p:cNvSpPr txBox="1">
            <a:spLocks noChangeArrowheads="1"/>
          </p:cNvSpPr>
          <p:nvPr/>
        </p:nvSpPr>
        <p:spPr bwMode="auto">
          <a:xfrm>
            <a:off x="5318125" y="5930900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fr-FR" altLang="fr-FR" sz="2400" b="1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f </a:t>
            </a:r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 =</a:t>
            </a:r>
          </a:p>
        </p:txBody>
      </p:sp>
      <p:grpSp>
        <p:nvGrpSpPr>
          <p:cNvPr id="87" name="Group 135"/>
          <p:cNvGrpSpPr>
            <a:grpSpLocks/>
          </p:cNvGrpSpPr>
          <p:nvPr/>
        </p:nvGrpSpPr>
        <p:grpSpPr bwMode="auto">
          <a:xfrm>
            <a:off x="6083300" y="5649913"/>
            <a:ext cx="1304925" cy="1317625"/>
            <a:chOff x="3832" y="3559"/>
            <a:chExt cx="822" cy="830"/>
          </a:xfrm>
        </p:grpSpPr>
        <p:sp>
          <p:nvSpPr>
            <p:cNvPr id="88" name="Text Box 108"/>
            <p:cNvSpPr txBox="1">
              <a:spLocks noChangeArrowheads="1"/>
            </p:cNvSpPr>
            <p:nvPr/>
          </p:nvSpPr>
          <p:spPr bwMode="auto">
            <a:xfrm>
              <a:off x="3958" y="3559"/>
              <a:ext cx="32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smtClean="0">
                  <a:solidFill>
                    <a:srgbClr val="0000FF"/>
                  </a:solidFill>
                  <a:latin typeface="Arial" charset="0"/>
                </a:rPr>
                <a:t>T</a:t>
              </a:r>
              <a:r>
                <a:rPr lang="fr-FR" altLang="fr-FR" sz="2400" b="1" baseline="-2500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A</a:t>
              </a:r>
              <a:endParaRPr lang="fr-FR" altLang="fr-FR" sz="2400" b="1" smtClean="0">
                <a:solidFill>
                  <a:srgbClr val="0000FF"/>
                </a:solidFill>
                <a:latin typeface="Arial" charset="0"/>
                <a:cs typeface="Arial" charset="0"/>
              </a:endParaRPr>
            </a:p>
            <a:p>
              <a:endParaRPr lang="fr-FR" altLang="fr-FR" sz="2400" smtClean="0">
                <a:solidFill>
                  <a:srgbClr val="0000FF"/>
                </a:solidFill>
                <a:latin typeface="Arial" charset="0"/>
              </a:endParaRPr>
            </a:p>
          </p:txBody>
        </p:sp>
        <p:grpSp>
          <p:nvGrpSpPr>
            <p:cNvPr id="89" name="Group 109"/>
            <p:cNvGrpSpPr>
              <a:grpSpLocks/>
            </p:cNvGrpSpPr>
            <p:nvPr/>
          </p:nvGrpSpPr>
          <p:grpSpPr bwMode="auto">
            <a:xfrm>
              <a:off x="3832" y="3567"/>
              <a:ext cx="822" cy="822"/>
              <a:chOff x="1202" y="998"/>
              <a:chExt cx="822" cy="822"/>
            </a:xfrm>
          </p:grpSpPr>
          <p:sp>
            <p:nvSpPr>
              <p:cNvPr id="90" name="Text Box 110"/>
              <p:cNvSpPr txBox="1">
                <a:spLocks noChangeArrowheads="1"/>
              </p:cNvSpPr>
              <p:nvPr/>
            </p:nvSpPr>
            <p:spPr bwMode="auto">
              <a:xfrm>
                <a:off x="1236" y="1302"/>
                <a:ext cx="78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smtClean="0">
                    <a:solidFill>
                      <a:srgbClr val="0000FF"/>
                    </a:solidFill>
                    <a:latin typeface="Arial" charset="0"/>
                  </a:rPr>
                  <a:t>T</a:t>
                </a:r>
                <a:r>
                  <a:rPr lang="fr-FR" altLang="fr-FR" sz="2400" b="1" baseline="-25000" smtClean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A</a:t>
                </a:r>
                <a:r>
                  <a:rPr lang="fr-FR" altLang="fr-FR" sz="2400" b="1" smtClean="0">
                    <a:solidFill>
                      <a:srgbClr val="0000FF"/>
                    </a:solidFill>
                    <a:latin typeface="Arial" charset="0"/>
                  </a:rPr>
                  <a:t> + T</a:t>
                </a:r>
                <a:r>
                  <a:rPr lang="fr-FR" altLang="fr-FR" sz="2400" b="1" baseline="-25000" smtClean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B </a:t>
                </a:r>
                <a:endParaRPr lang="fr-FR" altLang="fr-FR" sz="2400" b="1" smtClean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  <a:p>
                <a:endParaRPr lang="fr-FR" altLang="fr-FR" sz="2400" smtClean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91" name="Line 111"/>
              <p:cNvSpPr>
                <a:spLocks noChangeShapeType="1"/>
              </p:cNvSpPr>
              <p:nvPr/>
            </p:nvSpPr>
            <p:spPr bwMode="auto">
              <a:xfrm>
                <a:off x="1202" y="1314"/>
                <a:ext cx="79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2" name="Text Box 112"/>
              <p:cNvSpPr txBox="1">
                <a:spLocks noChangeArrowheads="1"/>
              </p:cNvSpPr>
              <p:nvPr/>
            </p:nvSpPr>
            <p:spPr bwMode="auto">
              <a:xfrm>
                <a:off x="1583" y="998"/>
                <a:ext cx="361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smtClean="0">
                    <a:solidFill>
                      <a:srgbClr val="0000FF"/>
                    </a:solidFill>
                    <a:latin typeface="Arial" charset="0"/>
                  </a:rPr>
                  <a:t>T</a:t>
                </a:r>
                <a:r>
                  <a:rPr lang="fr-FR" altLang="fr-FR" sz="2400" b="1" baseline="-25000" smtClean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fr-FR" altLang="fr-FR" sz="2400" b="1" baseline="-2500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endParaRPr lang="fr-FR" altLang="fr-FR" sz="2400" b="1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endParaRPr lang="fr-FR" altLang="fr-FR" sz="24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3" name="Freeform 122"/>
          <p:cNvSpPr>
            <a:spLocks/>
          </p:cNvSpPr>
          <p:nvPr/>
        </p:nvSpPr>
        <p:spPr bwMode="auto">
          <a:xfrm>
            <a:off x="5861050" y="1892300"/>
            <a:ext cx="1865313" cy="3286125"/>
          </a:xfrm>
          <a:custGeom>
            <a:avLst/>
            <a:gdLst>
              <a:gd name="T0" fmla="*/ 0 w 1175"/>
              <a:gd name="T1" fmla="*/ 2070 h 2070"/>
              <a:gd name="T2" fmla="*/ 170 w 1175"/>
              <a:gd name="T3" fmla="*/ 1330 h 2070"/>
              <a:gd name="T4" fmla="*/ 410 w 1175"/>
              <a:gd name="T5" fmla="*/ 1105 h 2070"/>
              <a:gd name="T6" fmla="*/ 835 w 1175"/>
              <a:gd name="T7" fmla="*/ 963 h 2070"/>
              <a:gd name="T8" fmla="*/ 1062 w 1175"/>
              <a:gd name="T9" fmla="*/ 623 h 2070"/>
              <a:gd name="T10" fmla="*/ 1175 w 1175"/>
              <a:gd name="T11" fmla="*/ 0 h 2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2070">
                <a:moveTo>
                  <a:pt x="0" y="2070"/>
                </a:moveTo>
                <a:cubicBezTo>
                  <a:pt x="28" y="1947"/>
                  <a:pt x="102" y="1491"/>
                  <a:pt x="170" y="1330"/>
                </a:cubicBezTo>
                <a:cubicBezTo>
                  <a:pt x="238" y="1169"/>
                  <a:pt x="299" y="1166"/>
                  <a:pt x="410" y="1105"/>
                </a:cubicBezTo>
                <a:cubicBezTo>
                  <a:pt x="521" y="1044"/>
                  <a:pt x="726" y="1043"/>
                  <a:pt x="835" y="963"/>
                </a:cubicBezTo>
                <a:cubicBezTo>
                  <a:pt x="944" y="883"/>
                  <a:pt x="1005" y="783"/>
                  <a:pt x="1062" y="623"/>
                </a:cubicBezTo>
                <a:cubicBezTo>
                  <a:pt x="1119" y="463"/>
                  <a:pt x="1147" y="231"/>
                  <a:pt x="1175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Freeform 125"/>
          <p:cNvSpPr>
            <a:spLocks/>
          </p:cNvSpPr>
          <p:nvPr/>
        </p:nvSpPr>
        <p:spPr bwMode="auto">
          <a:xfrm>
            <a:off x="5865813" y="1892300"/>
            <a:ext cx="1860550" cy="3279775"/>
          </a:xfrm>
          <a:custGeom>
            <a:avLst/>
            <a:gdLst>
              <a:gd name="T0" fmla="*/ 0 w 1172"/>
              <a:gd name="T1" fmla="*/ 2066 h 2066"/>
              <a:gd name="T2" fmla="*/ 25 w 1172"/>
              <a:gd name="T3" fmla="*/ 1946 h 2066"/>
              <a:gd name="T4" fmla="*/ 64 w 1172"/>
              <a:gd name="T5" fmla="*/ 1922 h 2066"/>
              <a:gd name="T6" fmla="*/ 300 w 1172"/>
              <a:gd name="T7" fmla="*/ 1897 h 2066"/>
              <a:gd name="T8" fmla="*/ 222 w 1172"/>
              <a:gd name="T9" fmla="*/ 1873 h 2066"/>
              <a:gd name="T10" fmla="*/ 99 w 1172"/>
              <a:gd name="T11" fmla="*/ 1864 h 2066"/>
              <a:gd name="T12" fmla="*/ 54 w 1172"/>
              <a:gd name="T13" fmla="*/ 1819 h 2066"/>
              <a:gd name="T14" fmla="*/ 71 w 1172"/>
              <a:gd name="T15" fmla="*/ 1705 h 2066"/>
              <a:gd name="T16" fmla="*/ 108 w 1172"/>
              <a:gd name="T17" fmla="*/ 1628 h 2066"/>
              <a:gd name="T18" fmla="*/ 307 w 1172"/>
              <a:gd name="T19" fmla="*/ 1617 h 2066"/>
              <a:gd name="T20" fmla="*/ 390 w 1172"/>
              <a:gd name="T21" fmla="*/ 1594 h 2066"/>
              <a:gd name="T22" fmla="*/ 219 w 1172"/>
              <a:gd name="T23" fmla="*/ 1567 h 2066"/>
              <a:gd name="T24" fmla="*/ 120 w 1172"/>
              <a:gd name="T25" fmla="*/ 1537 h 2066"/>
              <a:gd name="T26" fmla="*/ 134 w 1172"/>
              <a:gd name="T27" fmla="*/ 1432 h 2066"/>
              <a:gd name="T28" fmla="*/ 153 w 1172"/>
              <a:gd name="T29" fmla="*/ 1366 h 2066"/>
              <a:gd name="T30" fmla="*/ 177 w 1172"/>
              <a:gd name="T31" fmla="*/ 1306 h 2066"/>
              <a:gd name="T32" fmla="*/ 240 w 1172"/>
              <a:gd name="T33" fmla="*/ 1207 h 2066"/>
              <a:gd name="T34" fmla="*/ 315 w 1172"/>
              <a:gd name="T35" fmla="*/ 1153 h 2066"/>
              <a:gd name="T36" fmla="*/ 467 w 1172"/>
              <a:gd name="T37" fmla="*/ 1080 h 2066"/>
              <a:gd name="T38" fmla="*/ 744 w 1172"/>
              <a:gd name="T39" fmla="*/ 1008 h 2066"/>
              <a:gd name="T40" fmla="*/ 864 w 1172"/>
              <a:gd name="T41" fmla="*/ 937 h 2066"/>
              <a:gd name="T42" fmla="*/ 972 w 1172"/>
              <a:gd name="T43" fmla="*/ 813 h 2066"/>
              <a:gd name="T44" fmla="*/ 1094 w 1172"/>
              <a:gd name="T45" fmla="*/ 511 h 2066"/>
              <a:gd name="T46" fmla="*/ 1172 w 1172"/>
              <a:gd name="T47" fmla="*/ 0 h 2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2" h="2066">
                <a:moveTo>
                  <a:pt x="0" y="2066"/>
                </a:moveTo>
                <a:cubicBezTo>
                  <a:pt x="7" y="2018"/>
                  <a:pt x="14" y="1970"/>
                  <a:pt x="25" y="1946"/>
                </a:cubicBezTo>
                <a:cubicBezTo>
                  <a:pt x="36" y="1922"/>
                  <a:pt x="18" y="1930"/>
                  <a:pt x="64" y="1922"/>
                </a:cubicBezTo>
                <a:cubicBezTo>
                  <a:pt x="110" y="1914"/>
                  <a:pt x="274" y="1905"/>
                  <a:pt x="300" y="1897"/>
                </a:cubicBezTo>
                <a:cubicBezTo>
                  <a:pt x="326" y="1889"/>
                  <a:pt x="255" y="1878"/>
                  <a:pt x="222" y="1873"/>
                </a:cubicBezTo>
                <a:cubicBezTo>
                  <a:pt x="189" y="1868"/>
                  <a:pt x="127" y="1873"/>
                  <a:pt x="99" y="1864"/>
                </a:cubicBezTo>
                <a:cubicBezTo>
                  <a:pt x="71" y="1855"/>
                  <a:pt x="59" y="1845"/>
                  <a:pt x="54" y="1819"/>
                </a:cubicBezTo>
                <a:cubicBezTo>
                  <a:pt x="49" y="1793"/>
                  <a:pt x="62" y="1737"/>
                  <a:pt x="71" y="1705"/>
                </a:cubicBezTo>
                <a:cubicBezTo>
                  <a:pt x="80" y="1673"/>
                  <a:pt x="69" y="1643"/>
                  <a:pt x="108" y="1628"/>
                </a:cubicBezTo>
                <a:cubicBezTo>
                  <a:pt x="147" y="1613"/>
                  <a:pt x="260" y="1623"/>
                  <a:pt x="307" y="1617"/>
                </a:cubicBezTo>
                <a:cubicBezTo>
                  <a:pt x="354" y="1611"/>
                  <a:pt x="405" y="1602"/>
                  <a:pt x="390" y="1594"/>
                </a:cubicBezTo>
                <a:cubicBezTo>
                  <a:pt x="375" y="1586"/>
                  <a:pt x="264" y="1576"/>
                  <a:pt x="219" y="1567"/>
                </a:cubicBezTo>
                <a:cubicBezTo>
                  <a:pt x="174" y="1558"/>
                  <a:pt x="134" y="1559"/>
                  <a:pt x="120" y="1537"/>
                </a:cubicBezTo>
                <a:cubicBezTo>
                  <a:pt x="106" y="1515"/>
                  <a:pt x="129" y="1460"/>
                  <a:pt x="134" y="1432"/>
                </a:cubicBezTo>
                <a:cubicBezTo>
                  <a:pt x="139" y="1404"/>
                  <a:pt x="146" y="1387"/>
                  <a:pt x="153" y="1366"/>
                </a:cubicBezTo>
                <a:cubicBezTo>
                  <a:pt x="160" y="1345"/>
                  <a:pt x="162" y="1333"/>
                  <a:pt x="177" y="1306"/>
                </a:cubicBezTo>
                <a:cubicBezTo>
                  <a:pt x="192" y="1279"/>
                  <a:pt x="217" y="1232"/>
                  <a:pt x="240" y="1207"/>
                </a:cubicBezTo>
                <a:cubicBezTo>
                  <a:pt x="263" y="1182"/>
                  <a:pt x="277" y="1174"/>
                  <a:pt x="315" y="1153"/>
                </a:cubicBezTo>
                <a:cubicBezTo>
                  <a:pt x="353" y="1132"/>
                  <a:pt x="396" y="1104"/>
                  <a:pt x="467" y="1080"/>
                </a:cubicBezTo>
                <a:cubicBezTo>
                  <a:pt x="538" y="1056"/>
                  <a:pt x="678" y="1032"/>
                  <a:pt x="744" y="1008"/>
                </a:cubicBezTo>
                <a:cubicBezTo>
                  <a:pt x="810" y="984"/>
                  <a:pt x="826" y="969"/>
                  <a:pt x="864" y="937"/>
                </a:cubicBezTo>
                <a:cubicBezTo>
                  <a:pt x="902" y="905"/>
                  <a:pt x="934" y="884"/>
                  <a:pt x="972" y="813"/>
                </a:cubicBezTo>
                <a:cubicBezTo>
                  <a:pt x="1010" y="742"/>
                  <a:pt x="1061" y="646"/>
                  <a:pt x="1094" y="511"/>
                </a:cubicBezTo>
                <a:cubicBezTo>
                  <a:pt x="1127" y="376"/>
                  <a:pt x="1156" y="106"/>
                  <a:pt x="1172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5" name="Group 141"/>
          <p:cNvGrpSpPr>
            <a:grpSpLocks/>
          </p:cNvGrpSpPr>
          <p:nvPr/>
        </p:nvGrpSpPr>
        <p:grpSpPr bwMode="auto">
          <a:xfrm>
            <a:off x="5507038" y="1390651"/>
            <a:ext cx="3114675" cy="4143375"/>
            <a:chOff x="3469" y="876"/>
            <a:chExt cx="1962" cy="2610"/>
          </a:xfrm>
        </p:grpSpPr>
        <p:grpSp>
          <p:nvGrpSpPr>
            <p:cNvPr id="96" name="Group 140"/>
            <p:cNvGrpSpPr>
              <a:grpSpLocks/>
            </p:cNvGrpSpPr>
            <p:nvPr/>
          </p:nvGrpSpPr>
          <p:grpSpPr bwMode="auto">
            <a:xfrm>
              <a:off x="3690" y="3237"/>
              <a:ext cx="1741" cy="249"/>
              <a:chOff x="3690" y="3237"/>
              <a:chExt cx="1741" cy="249"/>
            </a:xfrm>
          </p:grpSpPr>
          <p:sp>
            <p:nvSpPr>
              <p:cNvPr id="100" name="Line 127"/>
              <p:cNvSpPr>
                <a:spLocks noChangeShapeType="1"/>
              </p:cNvSpPr>
              <p:nvPr/>
            </p:nvSpPr>
            <p:spPr bwMode="auto">
              <a:xfrm>
                <a:off x="3690" y="3264"/>
                <a:ext cx="16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1" name="Text Box 128"/>
              <p:cNvSpPr txBox="1">
                <a:spLocks noChangeArrowheads="1"/>
              </p:cNvSpPr>
              <p:nvPr/>
            </p:nvSpPr>
            <p:spPr bwMode="auto">
              <a:xfrm rot="5400000">
                <a:off x="5181" y="3237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fr-FR" altLang="fr-FR" sz="20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f</a:t>
                </a:r>
              </a:p>
            </p:txBody>
          </p:sp>
        </p:grpSp>
        <p:grpSp>
          <p:nvGrpSpPr>
            <p:cNvPr id="97" name="Group 130"/>
            <p:cNvGrpSpPr>
              <a:grpSpLocks/>
            </p:cNvGrpSpPr>
            <p:nvPr/>
          </p:nvGrpSpPr>
          <p:grpSpPr bwMode="auto">
            <a:xfrm>
              <a:off x="3469" y="876"/>
              <a:ext cx="221" cy="2387"/>
              <a:chOff x="3469" y="876"/>
              <a:chExt cx="221" cy="2387"/>
            </a:xfrm>
          </p:grpSpPr>
          <p:sp>
            <p:nvSpPr>
              <p:cNvPr id="98" name="Line 126"/>
              <p:cNvSpPr>
                <a:spLocks noChangeShapeType="1"/>
              </p:cNvSpPr>
              <p:nvPr/>
            </p:nvSpPr>
            <p:spPr bwMode="auto">
              <a:xfrm flipV="1">
                <a:off x="3690" y="959"/>
                <a:ext cx="0" cy="23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" name="Text Box 129"/>
              <p:cNvSpPr txBox="1">
                <a:spLocks noChangeArrowheads="1"/>
              </p:cNvSpPr>
              <p:nvPr/>
            </p:nvSpPr>
            <p:spPr bwMode="auto">
              <a:xfrm rot="16200000">
                <a:off x="3316" y="1029"/>
                <a:ext cx="49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Energy</a:t>
                </a:r>
                <a:endPara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102" name="Group 142"/>
          <p:cNvGrpSpPr>
            <a:grpSpLocks/>
          </p:cNvGrpSpPr>
          <p:nvPr/>
        </p:nvGrpSpPr>
        <p:grpSpPr bwMode="auto">
          <a:xfrm>
            <a:off x="5715000" y="1509713"/>
            <a:ext cx="2354263" cy="3949700"/>
            <a:chOff x="3600" y="951"/>
            <a:chExt cx="1483" cy="2488"/>
          </a:xfrm>
        </p:grpSpPr>
        <p:sp>
          <p:nvSpPr>
            <p:cNvPr id="103" name="Line 132"/>
            <p:cNvSpPr>
              <a:spLocks noChangeShapeType="1"/>
            </p:cNvSpPr>
            <p:nvPr/>
          </p:nvSpPr>
          <p:spPr bwMode="auto">
            <a:xfrm>
              <a:off x="4965" y="951"/>
              <a:ext cx="0" cy="235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Text Box 133"/>
            <p:cNvSpPr txBox="1">
              <a:spLocks noChangeArrowheads="1"/>
            </p:cNvSpPr>
            <p:nvPr/>
          </p:nvSpPr>
          <p:spPr bwMode="auto">
            <a:xfrm rot="5400000">
              <a:off x="4898" y="325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05" name="Text Box 134"/>
            <p:cNvSpPr txBox="1">
              <a:spLocks noChangeArrowheads="1"/>
            </p:cNvSpPr>
            <p:nvPr/>
          </p:nvSpPr>
          <p:spPr bwMode="auto">
            <a:xfrm rot="5400000">
              <a:off x="3607" y="324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06" name="Group 143"/>
          <p:cNvGrpSpPr>
            <a:grpSpLocks/>
          </p:cNvGrpSpPr>
          <p:nvPr/>
        </p:nvGrpSpPr>
        <p:grpSpPr bwMode="auto">
          <a:xfrm>
            <a:off x="6400800" y="4441825"/>
            <a:ext cx="2517775" cy="2530475"/>
            <a:chOff x="4032" y="2798"/>
            <a:chExt cx="1586" cy="1594"/>
          </a:xfrm>
        </p:grpSpPr>
        <p:grpSp>
          <p:nvGrpSpPr>
            <p:cNvPr id="107" name="Group 136"/>
            <p:cNvGrpSpPr>
              <a:grpSpLocks/>
            </p:cNvGrpSpPr>
            <p:nvPr/>
          </p:nvGrpSpPr>
          <p:grpSpPr bwMode="auto">
            <a:xfrm>
              <a:off x="4796" y="3551"/>
              <a:ext cx="822" cy="841"/>
              <a:chOff x="4796" y="3551"/>
              <a:chExt cx="822" cy="841"/>
            </a:xfrm>
          </p:grpSpPr>
          <p:sp>
            <p:nvSpPr>
              <p:cNvPr id="110" name="Text Box 114"/>
              <p:cNvSpPr txBox="1">
                <a:spLocks noChangeArrowheads="1"/>
              </p:cNvSpPr>
              <p:nvPr/>
            </p:nvSpPr>
            <p:spPr bwMode="auto">
              <a:xfrm>
                <a:off x="4830" y="3874"/>
                <a:ext cx="78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smtClean="0">
                    <a:solidFill>
                      <a:srgbClr val="FF0000"/>
                    </a:solidFill>
                    <a:latin typeface="Arial" charset="0"/>
                  </a:rPr>
                  <a:t>T</a:t>
                </a:r>
                <a:r>
                  <a:rPr lang="fr-FR" altLang="fr-FR" sz="2400" b="1" baseline="-2500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  <a:r>
                  <a:rPr lang="fr-FR" altLang="fr-FR" sz="2400" b="1" smtClean="0">
                    <a:solidFill>
                      <a:srgbClr val="FF0000"/>
                    </a:solidFill>
                    <a:latin typeface="Arial" charset="0"/>
                  </a:rPr>
                  <a:t> + T</a:t>
                </a:r>
                <a:r>
                  <a:rPr lang="fr-FR" altLang="fr-FR" sz="2400" b="1" baseline="-2500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B </a:t>
                </a:r>
                <a:endParaRPr lang="fr-FR" altLang="fr-FR" sz="2400" b="1" smtClean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endParaRPr lang="fr-FR" altLang="fr-FR" sz="240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11" name="Line 115"/>
              <p:cNvSpPr>
                <a:spLocks noChangeShapeType="1"/>
              </p:cNvSpPr>
              <p:nvPr/>
            </p:nvSpPr>
            <p:spPr bwMode="auto">
              <a:xfrm>
                <a:off x="4796" y="3886"/>
                <a:ext cx="79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2" name="Text Box 116"/>
              <p:cNvSpPr txBox="1">
                <a:spLocks noChangeArrowheads="1"/>
              </p:cNvSpPr>
              <p:nvPr/>
            </p:nvSpPr>
            <p:spPr bwMode="auto">
              <a:xfrm>
                <a:off x="5075" y="3551"/>
                <a:ext cx="259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smtClean="0">
                    <a:solidFill>
                      <a:srgbClr val="FF0000"/>
                    </a:solidFill>
                    <a:latin typeface="Arial" charset="0"/>
                  </a:rPr>
                  <a:t>4</a:t>
                </a:r>
                <a:r>
                  <a:rPr lang="fr-FR" altLang="fr-FR" sz="2400" b="1" baseline="-2500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  <a:endParaRPr lang="fr-FR" altLang="fr-FR" sz="2400" b="1" smtClean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endParaRPr lang="fr-FR" altLang="fr-FR" sz="240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108" name="Line 137"/>
            <p:cNvSpPr>
              <a:spLocks noChangeShapeType="1"/>
            </p:cNvSpPr>
            <p:nvPr/>
          </p:nvSpPr>
          <p:spPr bwMode="auto">
            <a:xfrm flipH="1" flipV="1">
              <a:off x="4123" y="2798"/>
              <a:ext cx="906" cy="8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Line 138"/>
            <p:cNvSpPr>
              <a:spLocks noChangeShapeType="1"/>
            </p:cNvSpPr>
            <p:nvPr/>
          </p:nvSpPr>
          <p:spPr bwMode="auto">
            <a:xfrm flipH="1" flipV="1">
              <a:off x="4032" y="3090"/>
              <a:ext cx="997" cy="5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3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(multiple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humped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barriers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4" name="Text Box 56"/>
          <p:cNvSpPr txBox="1">
            <a:spLocks noChangeArrowheads="1"/>
          </p:cNvSpPr>
          <p:nvPr/>
        </p:nvSpPr>
        <p:spPr bwMode="auto">
          <a:xfrm>
            <a:off x="153988" y="6531942"/>
            <a:ext cx="599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More exact expressions in Sin et al., PRC 74 (2006) 014608</a:t>
            </a:r>
            <a:endParaRPr lang="fr-FR" altLang="fr-FR" sz="1600" b="1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7" grpId="0"/>
      <p:bldP spid="85" grpId="0"/>
      <p:bldP spid="86" grpId="0"/>
      <p:bldP spid="93" grpId="0" animBg="1"/>
      <p:bldP spid="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187624" y="35296"/>
            <a:ext cx="770485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(multiple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humped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barriers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with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maximum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complexity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5588" y="6111701"/>
            <a:ext cx="8539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See in  Sin et al., PRC 74 (2006) 014608</a:t>
            </a:r>
          </a:p>
          <a:p>
            <a:r>
              <a:rPr lang="en-US" altLang="fr-FR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Bjornholm and Lynn, Rev. Mod. Phys. 52 (1980) 725.</a:t>
            </a:r>
            <a:endParaRPr lang="fr-FR" altLang="fr-FR" sz="2000" i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925339"/>
            <a:ext cx="8069262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8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(Impact of class II states)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6" name="Picture 2" descr="noclass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708869"/>
            <a:ext cx="5689600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92263" y="1707282"/>
            <a:ext cx="5689600" cy="4643437"/>
            <a:chOff x="1003" y="941"/>
            <a:chExt cx="3584" cy="2925"/>
          </a:xfrm>
        </p:grpSpPr>
        <p:pic>
          <p:nvPicPr>
            <p:cNvPr id="18" name="Picture 4" descr="classI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941"/>
              <a:ext cx="3584" cy="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5"/>
            <p:cNvGrpSpPr>
              <a:grpSpLocks/>
            </p:cNvGrpSpPr>
            <p:nvPr/>
          </p:nvGrpSpPr>
          <p:grpSpPr bwMode="auto">
            <a:xfrm>
              <a:off x="1464" y="1346"/>
              <a:ext cx="1804" cy="1145"/>
              <a:chOff x="1464" y="1346"/>
              <a:chExt cx="1804" cy="1145"/>
            </a:xfrm>
          </p:grpSpPr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1464" y="1346"/>
                <a:ext cx="18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smtClean="0">
                    <a:solidFill>
                      <a:srgbClr val="0000FF"/>
                    </a:solidFill>
                    <a:latin typeface="Arial" charset="0"/>
                  </a:rPr>
                  <a:t>               With class II states</a:t>
                </a:r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2647" y="1604"/>
                <a:ext cx="512" cy="88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214688" y="6068144"/>
            <a:ext cx="2728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fr-FR" sz="2000" b="1" smtClean="0">
                <a:solidFill>
                  <a:srgbClr val="000000"/>
                </a:solidFill>
                <a:latin typeface="Times New Roman" pitchFamily="18" charset="0"/>
              </a:rPr>
              <a:t>Neutron energy </a:t>
            </a:r>
            <a:r>
              <a:rPr kumimoji="1" lang="fr-FR" altLang="fr-FR" sz="2000" b="1" smtClean="0">
                <a:solidFill>
                  <a:srgbClr val="000000"/>
                </a:solidFill>
                <a:latin typeface="Times New Roman" pitchFamily="18" charset="0"/>
              </a:rPr>
              <a:t>(M</a:t>
            </a:r>
            <a:r>
              <a:rPr kumimoji="1" lang="en-US" altLang="fr-FR" sz="2000" b="1" smtClean="0">
                <a:solidFill>
                  <a:srgbClr val="000000"/>
                </a:solidFill>
                <a:latin typeface="Times New Roman" pitchFamily="18" charset="0"/>
              </a:rPr>
              <a:t>eV</a:t>
            </a:r>
            <a:r>
              <a:rPr kumimoji="1" lang="fr-FR" altLang="fr-FR" sz="20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kumimoji="1" lang="en-US" altLang="fr-FR" sz="24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fr-FR" altLang="fr-FR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 rot="16200000">
            <a:off x="366713" y="3812307"/>
            <a:ext cx="244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fr-FR" sz="2000" b="1" smtClean="0">
                <a:solidFill>
                  <a:srgbClr val="000000"/>
                </a:solidFill>
                <a:latin typeface="Times New Roman" pitchFamily="18" charset="0"/>
              </a:rPr>
              <a:t>Cross section </a:t>
            </a:r>
            <a:r>
              <a:rPr kumimoji="1" lang="fr-FR" altLang="fr-FR" sz="2000" b="1" smtClean="0">
                <a:solidFill>
                  <a:srgbClr val="000000"/>
                </a:solidFill>
                <a:latin typeface="Times New Roman" pitchFamily="18" charset="0"/>
              </a:rPr>
              <a:t>(barn)</a:t>
            </a:r>
            <a:r>
              <a:rPr kumimoji="1" lang="en-US" altLang="fr-FR" sz="24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fr-FR" altLang="fr-FR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067175" y="1196107"/>
            <a:ext cx="1481138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239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Pu 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n,f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586038" y="5071194"/>
            <a:ext cx="1176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fr-FR" altLang="fr-FR" sz="1600" b="1" baseline="30000" smtClean="0">
                <a:solidFill>
                  <a:srgbClr val="000000"/>
                </a:solidFill>
                <a:latin typeface="Arial" charset="0"/>
              </a:rPr>
              <a:t>st</a:t>
            </a:r>
            <a:r>
              <a:rPr lang="fr-FR" altLang="fr-FR" sz="1600" b="1" smtClean="0">
                <a:solidFill>
                  <a:srgbClr val="000000"/>
                </a:solidFill>
                <a:latin typeface="Arial" charset="0"/>
              </a:rPr>
              <a:t> chance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584825" y="4747344"/>
            <a:ext cx="1277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fr-FR" altLang="fr-FR" sz="2000" baseline="30000" smtClean="0">
                <a:solidFill>
                  <a:srgbClr val="000000"/>
                </a:solidFill>
                <a:latin typeface="Arial" charset="0"/>
              </a:rPr>
              <a:t>nd</a:t>
            </a:r>
            <a:r>
              <a:rPr lang="fr-FR" altLang="fr-FR" sz="20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1600" b="1" smtClean="0">
                <a:solidFill>
                  <a:srgbClr val="000000"/>
                </a:solidFill>
                <a:latin typeface="Arial" charset="0"/>
              </a:rPr>
              <a:t>chance</a:t>
            </a: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3608388" y="4444132"/>
            <a:ext cx="565150" cy="6969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 flipV="1">
            <a:off x="5857875" y="4153619"/>
            <a:ext cx="319088" cy="581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(impact of class II and class III states)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09913" y="1102568"/>
            <a:ext cx="3290887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Case of a fertile nucleus</a:t>
            </a:r>
            <a:endParaRPr kumimoji="0" lang="fr-FR" altLang="fr-FR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No_Class-I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/>
          <a:stretch>
            <a:fillRect/>
          </a:stretch>
        </p:blipFill>
        <p:spPr bwMode="auto">
          <a:xfrm>
            <a:off x="766763" y="1637556"/>
            <a:ext cx="7615237" cy="51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20458" y="1637556"/>
            <a:ext cx="1595958" cy="46744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 rot="18105716">
            <a:off x="4520749" y="3268324"/>
            <a:ext cx="1296144" cy="43204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(impact of class II and class III states)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90242" y="1124744"/>
            <a:ext cx="329088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Case of a fertile nucleus</a:t>
            </a:r>
            <a:endParaRPr lang="fr-FR" altLang="fr-FR" sz="2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part_damping_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17" y="1645444"/>
            <a:ext cx="7280275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 rot="18105716">
            <a:off x="4520749" y="3268324"/>
            <a:ext cx="1296144" cy="43204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(Hill-Wheeler ?)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4462" y="1124793"/>
            <a:ext cx="8964613" cy="504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6262" y="6284168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kumimoji="1" lang="en-US" altLang="fr-FR" sz="2400" b="1" smtClean="0">
                <a:solidFill>
                  <a:srgbClr val="000000"/>
                </a:solidFill>
                <a:latin typeface="Times New Roman" pitchFamily="18" charset="0"/>
              </a:rPr>
              <a:t> For exotic nuclei : strong deviations from Hill-Wheeler.</a:t>
            </a:r>
            <a:endParaRPr kumimoji="1" lang="fr-FR" altLang="fr-FR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4" descr="pu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8" b="1622"/>
          <a:stretch>
            <a:fillRect/>
          </a:stretch>
        </p:blipFill>
        <p:spPr bwMode="auto">
          <a:xfrm>
            <a:off x="215900" y="1248618"/>
            <a:ext cx="4732337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pu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5" b="1622"/>
          <a:stretch>
            <a:fillRect/>
          </a:stretch>
        </p:blipFill>
        <p:spPr bwMode="auto">
          <a:xfrm>
            <a:off x="4824412" y="1321643"/>
            <a:ext cx="4170363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pu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4742"/>
          <a:stretch>
            <a:fillRect/>
          </a:stretch>
        </p:blipFill>
        <p:spPr bwMode="auto">
          <a:xfrm>
            <a:off x="1708720" y="1022176"/>
            <a:ext cx="5373688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32370" y="6356176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kumimoji="1" lang="en-US" altLang="fr-FR" sz="2400" b="1" dirty="0" smtClean="0">
                <a:solidFill>
                  <a:srgbClr val="000000"/>
                </a:solidFill>
                <a:latin typeface="Times New Roman" pitchFamily="18" charset="0"/>
              </a:rPr>
              <a:t> Default calculations not sufficient for applications.</a:t>
            </a:r>
            <a:endParaRPr kumimoji="1" lang="fr-FR" altLang="fr-FR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FISSION PROCESS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Microscopic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fission cross sections)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Principle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9" name="Picture 2" descr="NdeU23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33859"/>
            <a:ext cx="752792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1538288" y="1362471"/>
            <a:ext cx="6429375" cy="4456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4848225" y="3257946"/>
            <a:ext cx="2073275" cy="1327150"/>
            <a:chOff x="3054" y="1934"/>
            <a:chExt cx="1306" cy="836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V="1">
              <a:off x="3054" y="2139"/>
              <a:ext cx="0" cy="6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3924" y="1934"/>
              <a:ext cx="43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7200" smtClean="0">
                  <a:solidFill>
                    <a:srgbClr val="FF0000"/>
                  </a:solidFill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4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(Qualitative aspects 1/2)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69900" y="4542234"/>
            <a:ext cx="72644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Exponential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increase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the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cumulated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number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discrete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levels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N(E)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with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energy</a:t>
            </a:r>
            <a:endParaRPr kumimoji="0" lang="fr-FR" alt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 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 pitchFamily="18" charset="2"/>
              </a:rPr>
              <a:t>r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(E)=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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odd-even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effects</a:t>
            </a:r>
            <a:endParaRPr kumimoji="0" lang="fr-FR" alt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Mean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spacings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s-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wave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neutron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resonances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at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</a:t>
            </a:r>
            <a:r>
              <a:rPr kumimoji="0" lang="fr-FR" altLang="fr-FR" sz="1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the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order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few 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 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 pitchFamily="18" charset="2"/>
              </a:rPr>
              <a:t>r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(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</a:t>
            </a:r>
            <a:r>
              <a:rPr kumimoji="0" lang="fr-FR" altLang="fr-FR" sz="1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) of the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order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of 10</a:t>
            </a:r>
            <a:r>
              <a:rPr kumimoji="0" lang="fr-FR" altLang="fr-FR" sz="1400" b="1" i="0" u="none" strike="noStrike" kern="0" cap="none" spc="0" normalizeH="0" baseline="5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4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– 10</a:t>
            </a:r>
            <a:r>
              <a:rPr kumimoji="0" lang="fr-FR" altLang="fr-FR" sz="1400" b="1" i="0" u="none" strike="noStrike" kern="0" cap="none" spc="0" normalizeH="0" baseline="5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6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levels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/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MeV</a:t>
            </a:r>
            <a:endParaRPr kumimoji="0" lang="fr-FR" altLang="fr-FR" sz="1400" b="1" i="0" u="none" strike="noStrike" kern="0" cap="none" spc="0" normalizeH="0" baseline="5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400" b="1" i="0" u="none" strike="noStrike" kern="0" cap="none" spc="0" normalizeH="0" baseline="5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400" b="1" i="0" u="none" strike="noStrike" kern="0" cap="none" spc="0" normalizeH="0" baseline="5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Symbol" pitchFamily="18" charset="2"/>
            </a:endParaRP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161925" y="1316434"/>
            <a:ext cx="4067175" cy="3224213"/>
            <a:chOff x="102" y="645"/>
            <a:chExt cx="2562" cy="2031"/>
          </a:xfrm>
        </p:grpSpPr>
        <p:pic>
          <p:nvPicPr>
            <p:cNvPr id="35" name="Picture 5" descr="disclevel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645"/>
              <a:ext cx="2399" cy="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1019" y="823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baseline="50000" smtClean="0">
                  <a:solidFill>
                    <a:srgbClr val="0000FF"/>
                  </a:solidFill>
                  <a:latin typeface="Arial" charset="0"/>
                </a:rPr>
                <a:t>56</a:t>
              </a:r>
              <a:r>
                <a:rPr lang="fr-FR" altLang="fr-FR" sz="2400" b="1" smtClean="0">
                  <a:solidFill>
                    <a:srgbClr val="0000FF"/>
                  </a:solidFill>
                  <a:latin typeface="Arial" charset="0"/>
                </a:rPr>
                <a:t>Mn</a:t>
              </a: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1075" y="1681"/>
              <a:ext cx="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baseline="50000" smtClean="0">
                  <a:solidFill>
                    <a:srgbClr val="FF0000"/>
                  </a:solidFill>
                  <a:latin typeface="Arial" charset="0"/>
                </a:rPr>
                <a:t>57</a:t>
              </a:r>
              <a:r>
                <a:rPr lang="fr-FR" altLang="fr-FR" sz="2400" b="1" smtClean="0">
                  <a:solidFill>
                    <a:srgbClr val="FF0000"/>
                  </a:solidFill>
                  <a:latin typeface="Arial" charset="0"/>
                </a:rPr>
                <a:t>Fe</a:t>
              </a: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2060" y="1613"/>
              <a:ext cx="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baseline="50000" smtClean="0">
                  <a:solidFill>
                    <a:srgbClr val="00FF00"/>
                  </a:solidFill>
                  <a:latin typeface="Arial" charset="0"/>
                </a:rPr>
                <a:t>58</a:t>
              </a:r>
              <a:r>
                <a:rPr lang="fr-FR" altLang="fr-FR" sz="2400" b="1" smtClean="0">
                  <a:solidFill>
                    <a:srgbClr val="00FF00"/>
                  </a:solidFill>
                  <a:latin typeface="Arial" charset="0"/>
                </a:rPr>
                <a:t>Fe</a:t>
              </a: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1192" y="2484"/>
              <a:ext cx="5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00"/>
                  </a:solidFill>
                  <a:latin typeface="Arial" charset="0"/>
                </a:rPr>
                <a:t>E (MeV)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 rot="16200000">
              <a:off x="25" y="1426"/>
              <a:ext cx="3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00"/>
                  </a:solidFill>
                  <a:latin typeface="Arial" charset="0"/>
                </a:rPr>
                <a:t>N(E)</a:t>
              </a:r>
            </a:p>
          </p:txBody>
        </p:sp>
      </p:grpSp>
      <p:grpSp>
        <p:nvGrpSpPr>
          <p:cNvPr id="42" name="Group 11"/>
          <p:cNvGrpSpPr>
            <a:grpSpLocks/>
          </p:cNvGrpSpPr>
          <p:nvPr/>
        </p:nvGrpSpPr>
        <p:grpSpPr bwMode="auto">
          <a:xfrm>
            <a:off x="1259632" y="4877197"/>
            <a:ext cx="2797176" cy="598487"/>
            <a:chOff x="1027" y="2991"/>
            <a:chExt cx="1762" cy="377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027" y="2991"/>
              <a:ext cx="4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dN</a:t>
              </a: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(E)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1096" y="3176"/>
              <a:ext cx="2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dE</a:t>
              </a:r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1101" y="3189"/>
              <a:ext cx="2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1415" y="3092"/>
              <a:ext cx="13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b="1" kern="0" dirty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kumimoji="0" lang="fr-FR" alt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ncreases</a:t>
              </a: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  <a:r>
                <a:rPr kumimoji="0" lang="fr-FR" alt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exponentially</a:t>
              </a:r>
              <a:endPara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47" name="Group 16"/>
          <p:cNvGrpSpPr>
            <a:grpSpLocks/>
          </p:cNvGrpSpPr>
          <p:nvPr/>
        </p:nvGrpSpPr>
        <p:grpSpPr bwMode="auto">
          <a:xfrm>
            <a:off x="4914900" y="992584"/>
            <a:ext cx="3937000" cy="3556000"/>
            <a:chOff x="3096" y="441"/>
            <a:chExt cx="2480" cy="2240"/>
          </a:xfrm>
        </p:grpSpPr>
        <p:grpSp>
          <p:nvGrpSpPr>
            <p:cNvPr id="48" name="Group 17"/>
            <p:cNvGrpSpPr>
              <a:grpSpLocks/>
            </p:cNvGrpSpPr>
            <p:nvPr/>
          </p:nvGrpSpPr>
          <p:grpSpPr bwMode="auto">
            <a:xfrm>
              <a:off x="3096" y="599"/>
              <a:ext cx="2480" cy="2082"/>
              <a:chOff x="3096" y="599"/>
              <a:chExt cx="2480" cy="2082"/>
            </a:xfrm>
          </p:grpSpPr>
          <p:pic>
            <p:nvPicPr>
              <p:cNvPr id="50" name="Picture 18" descr="resonance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1" y="599"/>
                <a:ext cx="2275" cy="1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 Box 19"/>
              <p:cNvSpPr txBox="1">
                <a:spLocks noChangeArrowheads="1"/>
              </p:cNvSpPr>
              <p:nvPr/>
            </p:nvSpPr>
            <p:spPr bwMode="auto">
              <a:xfrm>
                <a:off x="3663" y="2489"/>
                <a:ext cx="16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400" b="1" smtClean="0">
                    <a:solidFill>
                      <a:srgbClr val="000000"/>
                    </a:solidFill>
                    <a:latin typeface="Arial" charset="0"/>
                  </a:rPr>
                  <a:t>Incident neutron energy (eV)</a:t>
                </a:r>
              </a:p>
            </p:txBody>
          </p:sp>
          <p:sp>
            <p:nvSpPr>
              <p:cNvPr id="52" name="Text Box 20"/>
              <p:cNvSpPr txBox="1">
                <a:spLocks noChangeArrowheads="1"/>
              </p:cNvSpPr>
              <p:nvPr/>
            </p:nvSpPr>
            <p:spPr bwMode="auto">
              <a:xfrm rot="16200000">
                <a:off x="2508" y="1431"/>
                <a:ext cx="13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400" b="1" smtClean="0">
                    <a:solidFill>
                      <a:srgbClr val="000000"/>
                    </a:solidFill>
                    <a:latin typeface="Arial" charset="0"/>
                  </a:rPr>
                  <a:t>  Total cross section (b)</a:t>
                </a:r>
              </a:p>
            </p:txBody>
          </p:sp>
        </p:grp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4095" y="441"/>
              <a:ext cx="6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n+</a:t>
              </a:r>
              <a:r>
                <a:rPr lang="fr-FR" altLang="fr-FR" b="1" baseline="50000" smtClean="0">
                  <a:solidFill>
                    <a:srgbClr val="000000"/>
                  </a:solidFill>
                  <a:latin typeface="Arial" charset="0"/>
                </a:rPr>
                <a:t>232</a:t>
              </a:r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5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cap="none" smtClean="0"/>
              <a:t>Content</a:t>
            </a:r>
          </a:p>
        </p:txBody>
      </p:sp>
      <p:sp>
        <p:nvSpPr>
          <p:cNvPr id="57346" name="Text Box 40"/>
          <p:cNvSpPr txBox="1">
            <a:spLocks noChangeArrowheads="1"/>
          </p:cNvSpPr>
          <p:nvPr/>
        </p:nvSpPr>
        <p:spPr bwMode="auto">
          <a:xfrm>
            <a:off x="467544" y="908720"/>
            <a:ext cx="2065822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8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- </a:t>
            </a:r>
            <a:r>
              <a:rPr kumimoji="1" lang="en-US" sz="2400" b="1" dirty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Introduction</a:t>
            </a:r>
            <a:endParaRPr kumimoji="1" lang="fr-FR" sz="2400" b="1" dirty="0">
              <a:solidFill>
                <a:prstClr val="white">
                  <a:lumMod val="8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7347" name="Text Box 41"/>
          <p:cNvSpPr txBox="1">
            <a:spLocks noChangeArrowheads="1"/>
          </p:cNvSpPr>
          <p:nvPr/>
        </p:nvSpPr>
        <p:spPr bwMode="auto">
          <a:xfrm>
            <a:off x="467544" y="1412776"/>
            <a:ext cx="5712718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- General features about </a:t>
            </a:r>
            <a:r>
              <a:rPr kumimoji="1" lang="en-US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nuclear reactions</a:t>
            </a:r>
            <a:endParaRPr kumimoji="1" lang="fr-FR" sz="2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48" name="Text Box 42"/>
          <p:cNvSpPr txBox="1">
            <a:spLocks noChangeArrowheads="1"/>
          </p:cNvSpPr>
          <p:nvPr/>
        </p:nvSpPr>
        <p:spPr bwMode="auto">
          <a:xfrm>
            <a:off x="467544" y="2852936"/>
            <a:ext cx="2511457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</a:t>
            </a:r>
            <a:r>
              <a:rPr kumimoji="1" lang="en-US" sz="2400" b="1" dirty="0" smtClean="0">
                <a:latin typeface="Times New Roman" pitchFamily="18" charset="0"/>
              </a:rPr>
              <a:t>Nuclear Models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57350" name="Text Box 42"/>
          <p:cNvSpPr txBox="1">
            <a:spLocks noChangeArrowheads="1"/>
          </p:cNvSpPr>
          <p:nvPr/>
        </p:nvSpPr>
        <p:spPr bwMode="auto">
          <a:xfrm>
            <a:off x="466936" y="6279703"/>
            <a:ext cx="388446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- What remains to be done ?</a:t>
            </a:r>
            <a:endParaRPr kumimoji="1" lang="fr-FR" sz="2400" b="1" dirty="0">
              <a:solidFill>
                <a:prstClr val="white">
                  <a:lumMod val="8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466936" y="4822451"/>
            <a:ext cx="839313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- </a:t>
            </a:r>
            <a:r>
              <a:rPr kumimoji="1" lang="en-US" sz="2400" b="1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From in depth analysis to large scale production with TALYS</a:t>
            </a:r>
            <a:endParaRPr kumimoji="1" lang="fr-FR" sz="2400" b="1" dirty="0">
              <a:solidFill>
                <a:prstClr val="white">
                  <a:lumMod val="8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1844824"/>
            <a:ext cx="4090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data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format  = f (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5616" y="3286983"/>
            <a:ext cx="5354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Pre-equilibrium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fission, capture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5616" y="5269934"/>
            <a:ext cx="3690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TALYS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lang="fr-FR" sz="2000" dirty="0" smtClean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fr-FR" sz="2000" dirty="0" smtClean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(Qualitative aspects 2/2)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458913" y="5660851"/>
            <a:ext cx="6313487" cy="11525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949950" y="2774776"/>
            <a:ext cx="31940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400" b="1" smtClean="0">
              <a:solidFill>
                <a:srgbClr val="000000"/>
              </a:solidFill>
              <a:latin typeface="Arial" charset="0"/>
            </a:endParaRPr>
          </a:p>
          <a:p>
            <a:pPr>
              <a:buFont typeface="Symbol" pitchFamily="18" charset="2"/>
              <a:buChar char="Þ"/>
            </a:pPr>
            <a:r>
              <a:rPr lang="fr-FR" altLang="fr-FR" sz="2400" b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Mass dependency</a:t>
            </a:r>
          </a:p>
          <a:p>
            <a:pPr>
              <a:buFont typeface="Symbol" pitchFamily="18" charset="2"/>
              <a:buChar char="Þ"/>
            </a:pPr>
            <a:r>
              <a:rPr lang="fr-FR" altLang="fr-FR" sz="2400" b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sz="2400" b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Odd-even effects</a:t>
            </a:r>
          </a:p>
          <a:p>
            <a:pPr>
              <a:buFont typeface="Symbol" pitchFamily="18" charset="2"/>
              <a:buChar char="Þ"/>
            </a:pPr>
            <a:r>
              <a:rPr lang="fr-FR" altLang="fr-FR" sz="2400" b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sz="2400" b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Shell effects</a:t>
            </a:r>
            <a:endParaRPr lang="fr-FR" altLang="fr-FR" sz="2400" b="1" baseline="5000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sz="2400" b="1" baseline="5000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sz="2400" b="1" baseline="5000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23" name="Picture 5" descr="Imag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1117426"/>
            <a:ext cx="6296025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983288" y="1595264"/>
            <a:ext cx="292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i="1" dirty="0" err="1" smtClean="0">
                <a:solidFill>
                  <a:srgbClr val="000000"/>
                </a:solidFill>
                <a:latin typeface="Arial" charset="0"/>
              </a:rPr>
              <a:t>Iljinov</a:t>
            </a:r>
            <a:r>
              <a:rPr lang="fr-FR" altLang="fr-FR" sz="1400" b="1" i="1" dirty="0" smtClean="0">
                <a:solidFill>
                  <a:srgbClr val="000000"/>
                </a:solidFill>
                <a:latin typeface="Arial" charset="0"/>
              </a:rPr>
              <a:t> et al., NPA 543 (1992) 517.</a:t>
            </a:r>
            <a:endParaRPr lang="fr-FR" altLang="fr-FR" sz="1400" b="1" i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773238" y="6070426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fr-FR" altLang="fr-FR" sz="2000" b="1" baseline="-3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809750" y="5721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1</a:t>
            </a:r>
            <a:endParaRPr lang="fr-FR" altLang="fr-FR" sz="2000" b="1" baseline="-3500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779588" y="6097414"/>
            <a:ext cx="360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235200" y="5891039"/>
            <a:ext cx="467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=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Symbol" pitchFamily="18" charset="2"/>
              </a:rPr>
              <a:t>r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(B</a:t>
            </a:r>
            <a:r>
              <a:rPr kumimoji="0" lang="fr-FR" altLang="fr-FR" sz="2000" b="1" i="0" u="none" strike="noStrike" kern="0" cap="none" spc="0" normalizeH="0" baseline="-3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n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,1/2,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Symbol" pitchFamily="18" charset="2"/>
              </a:rPr>
              <a:t>p</a:t>
            </a:r>
            <a:r>
              <a:rPr kumimoji="0" lang="fr-FR" altLang="fr-FR" sz="2000" b="1" i="0" u="none" strike="noStrike" kern="0" cap="none" spc="0" normalizeH="0" baseline="-3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t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) for an even-even target</a:t>
            </a:r>
            <a:endParaRPr kumimoji="0" lang="fr-FR" altLang="fr-FR" sz="2000" b="1" i="0" u="none" strike="noStrike" kern="0" cap="none" spc="0" normalizeH="0" baseline="-3500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sym typeface="Symbol" pitchFamily="18" charset="2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2243138" y="6313314"/>
            <a:ext cx="539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=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Symbol" pitchFamily="18" charset="2"/>
              </a:rPr>
              <a:t>r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(B</a:t>
            </a:r>
            <a:r>
              <a:rPr kumimoji="0" lang="fr-FR" altLang="fr-FR" sz="2000" b="1" i="0" u="none" strike="noStrike" kern="0" cap="none" spc="0" normalizeH="0" baseline="-3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n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, I</a:t>
            </a:r>
            <a:r>
              <a:rPr kumimoji="0" lang="fr-FR" altLang="fr-FR" sz="2000" b="1" i="0" u="none" strike="noStrike" kern="0" cap="none" spc="0" normalizeH="0" baseline="-3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t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+1/2,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Symbol" pitchFamily="18" charset="2"/>
              </a:rPr>
              <a:t>p</a:t>
            </a:r>
            <a:r>
              <a:rPr kumimoji="0" lang="fr-FR" altLang="fr-FR" sz="2000" b="1" i="0" u="none" strike="noStrike" kern="0" cap="none" spc="0" normalizeH="0" baseline="-3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t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) +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Symbol" pitchFamily="18" charset="2"/>
              </a:rPr>
              <a:t>r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(B</a:t>
            </a:r>
            <a:r>
              <a:rPr kumimoji="0" lang="fr-FR" altLang="fr-FR" sz="2000" b="1" i="0" u="none" strike="noStrike" kern="0" cap="none" spc="0" normalizeH="0" baseline="-3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n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, I</a:t>
            </a:r>
            <a:r>
              <a:rPr kumimoji="0" lang="fr-FR" altLang="fr-FR" sz="2000" b="1" i="0" u="none" strike="noStrike" kern="0" cap="none" spc="0" normalizeH="0" baseline="-3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t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-1/2, 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Symbol" pitchFamily="18" charset="2"/>
              </a:rPr>
              <a:t>p</a:t>
            </a:r>
            <a:r>
              <a:rPr kumimoji="0" lang="fr-FR" altLang="fr-FR" sz="2000" b="1" i="0" u="none" strike="noStrike" kern="0" cap="none" spc="0" normalizeH="0" baseline="-3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t</a:t>
            </a:r>
            <a:r>
              <a:rPr kumimoji="0" lang="fr-FR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) otherwise</a:t>
            </a:r>
          </a:p>
        </p:txBody>
      </p:sp>
    </p:spTree>
    <p:extLst>
      <p:ext uri="{BB962C8B-B14F-4D97-AF65-F5344CB8AC3E}">
        <p14:creationId xmlns:p14="http://schemas.microsoft.com/office/powerpoint/2010/main" val="15167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(Quantitative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analysis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1/2)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6035675" y="2346325"/>
            <a:ext cx="26574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b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Odd-even effects</a:t>
            </a:r>
          </a:p>
          <a:p>
            <a:pPr algn="ctr"/>
            <a:r>
              <a:rPr lang="fr-FR" altLang="fr-FR" sz="2400" b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accounted for</a:t>
            </a:r>
          </a:p>
          <a:p>
            <a:pPr algn="ctr"/>
            <a:r>
              <a:rPr lang="fr-FR" altLang="fr-FR" sz="1400" b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algn="ctr"/>
            <a:r>
              <a:rPr lang="fr-FR" altLang="fr-FR" sz="2400" b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U </a:t>
            </a:r>
            <a:r>
              <a:rPr lang="fr-FR" altLang="fr-FR" sz="2400" b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→ U*=U - </a:t>
            </a:r>
            <a:r>
              <a:rPr lang="fr-FR" altLang="fr-FR" sz="2400" b="1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D</a:t>
            </a:r>
          </a:p>
        </p:txBody>
      </p:sp>
      <p:pic>
        <p:nvPicPr>
          <p:cNvPr id="75" name="Picture 3" descr="D0etanoDe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47888"/>
            <a:ext cx="4973638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 descr="D0etaavecDe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144713"/>
            <a:ext cx="4981575" cy="38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6"/>
          <p:cNvGrpSpPr>
            <a:grpSpLocks/>
          </p:cNvGrpSpPr>
          <p:nvPr/>
        </p:nvGrpSpPr>
        <p:grpSpPr bwMode="auto">
          <a:xfrm>
            <a:off x="1990725" y="1111250"/>
            <a:ext cx="406400" cy="850900"/>
            <a:chOff x="1254" y="811"/>
            <a:chExt cx="256" cy="536"/>
          </a:xfrm>
        </p:grpSpPr>
        <p:sp>
          <p:nvSpPr>
            <p:cNvPr id="78" name="Line 7"/>
            <p:cNvSpPr>
              <a:spLocks noChangeShapeType="1"/>
            </p:cNvSpPr>
            <p:nvPr/>
          </p:nvSpPr>
          <p:spPr bwMode="auto">
            <a:xfrm>
              <a:off x="1254" y="1088"/>
              <a:ext cx="256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1262" y="81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B2B2B2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1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267" y="105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B2B2B2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2</a:t>
              </a:r>
            </a:p>
          </p:txBody>
        </p:sp>
      </p:grpSp>
      <p:grpSp>
        <p:nvGrpSpPr>
          <p:cNvPr id="81" name="Group 10"/>
          <p:cNvGrpSpPr>
            <a:grpSpLocks/>
          </p:cNvGrpSpPr>
          <p:nvPr/>
        </p:nvGrpSpPr>
        <p:grpSpPr bwMode="auto">
          <a:xfrm>
            <a:off x="2489200" y="947738"/>
            <a:ext cx="2586038" cy="1087437"/>
            <a:chOff x="1568" y="708"/>
            <a:chExt cx="1629" cy="685"/>
          </a:xfrm>
        </p:grpSpPr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1632" y="1089"/>
              <a:ext cx="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1611" y="809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itchFamily="18" charset="2"/>
                </a:rPr>
                <a:t>p</a:t>
              </a:r>
              <a:endPara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endParaRPr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1568" y="1061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12</a:t>
              </a: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1637" y="868"/>
              <a:ext cx="216" cy="180"/>
            </a:xfrm>
            <a:custGeom>
              <a:avLst/>
              <a:gdLst>
                <a:gd name="T0" fmla="*/ 0 w 216"/>
                <a:gd name="T1" fmla="*/ 44 h 180"/>
                <a:gd name="T2" fmla="*/ 40 w 216"/>
                <a:gd name="T3" fmla="*/ 180 h 180"/>
                <a:gd name="T4" fmla="*/ 80 w 216"/>
                <a:gd name="T5" fmla="*/ 0 h 180"/>
                <a:gd name="T6" fmla="*/ 216 w 216"/>
                <a:gd name="T7" fmla="*/ 0 h 180"/>
                <a:gd name="T8" fmla="*/ 216 w 216"/>
                <a:gd name="T9" fmla="*/ 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80">
                  <a:moveTo>
                    <a:pt x="0" y="44"/>
                  </a:moveTo>
                  <a:lnTo>
                    <a:pt x="40" y="180"/>
                  </a:lnTo>
                  <a:lnTo>
                    <a:pt x="80" y="0"/>
                  </a:lnTo>
                  <a:lnTo>
                    <a:pt x="216" y="0"/>
                  </a:lnTo>
                  <a:lnTo>
                    <a:pt x="216" y="74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2343" y="708"/>
              <a:ext cx="8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(        )</a:t>
              </a:r>
            </a:p>
          </p:txBody>
        </p:sp>
        <p:sp>
          <p:nvSpPr>
            <p:cNvPr id="87" name="Rectangle 16"/>
            <p:cNvSpPr>
              <a:spLocks noChangeArrowheads="1"/>
            </p:cNvSpPr>
            <p:nvPr/>
          </p:nvSpPr>
          <p:spPr bwMode="auto">
            <a:xfrm>
              <a:off x="1974" y="750"/>
              <a:ext cx="11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exp  </a:t>
              </a: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2   aU </a:t>
              </a:r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2004" y="1088"/>
              <a:ext cx="116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2239" y="1105"/>
              <a:ext cx="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a</a:t>
              </a:r>
              <a:r>
                <a:rPr kumimoji="0" lang="fr-FR" altLang="fr-FR" sz="2400" b="1" i="0" u="none" strike="noStrike" kern="0" cap="none" spc="0" normalizeH="0" baseline="50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1/4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U</a:t>
              </a:r>
              <a:r>
                <a:rPr kumimoji="0" lang="fr-FR" altLang="fr-FR" sz="2400" b="1" i="0" u="none" strike="noStrike" kern="0" cap="none" spc="0" normalizeH="0" baseline="50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5/4</a:t>
              </a:r>
            </a:p>
          </p:txBody>
        </p:sp>
        <p:sp>
          <p:nvSpPr>
            <p:cNvPr id="90" name="Freeform 19"/>
            <p:cNvSpPr>
              <a:spLocks/>
            </p:cNvSpPr>
            <p:nvPr/>
          </p:nvSpPr>
          <p:spPr bwMode="auto">
            <a:xfrm>
              <a:off x="2657" y="775"/>
              <a:ext cx="382" cy="212"/>
            </a:xfrm>
            <a:custGeom>
              <a:avLst/>
              <a:gdLst>
                <a:gd name="T0" fmla="*/ 0 w 330"/>
                <a:gd name="T1" fmla="*/ 76 h 212"/>
                <a:gd name="T2" fmla="*/ 40 w 330"/>
                <a:gd name="T3" fmla="*/ 212 h 212"/>
                <a:gd name="T4" fmla="*/ 90 w 330"/>
                <a:gd name="T5" fmla="*/ 0 h 212"/>
                <a:gd name="T6" fmla="*/ 330 w 330"/>
                <a:gd name="T7" fmla="*/ 0 h 212"/>
                <a:gd name="T8" fmla="*/ 330 w 330"/>
                <a:gd name="T9" fmla="*/ 5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212">
                  <a:moveTo>
                    <a:pt x="0" y="76"/>
                  </a:moveTo>
                  <a:lnTo>
                    <a:pt x="40" y="212"/>
                  </a:lnTo>
                  <a:lnTo>
                    <a:pt x="90" y="0"/>
                  </a:lnTo>
                  <a:lnTo>
                    <a:pt x="330" y="0"/>
                  </a:lnTo>
                  <a:lnTo>
                    <a:pt x="330" y="56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91" name="Group 20"/>
          <p:cNvGrpSpPr>
            <a:grpSpLocks/>
          </p:cNvGrpSpPr>
          <p:nvPr/>
        </p:nvGrpSpPr>
        <p:grpSpPr bwMode="auto">
          <a:xfrm>
            <a:off x="179388" y="1238250"/>
            <a:ext cx="1847850" cy="528638"/>
            <a:chOff x="113" y="891"/>
            <a:chExt cx="1164" cy="333"/>
          </a:xfrm>
        </p:grpSpPr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113" y="891"/>
              <a:ext cx="10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rPr>
                <a:t>r 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(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U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, 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J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, 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B2B2B2"/>
                  </a:solidFill>
                  <a:effectLst/>
                  <a:uLnTx/>
                  <a:uFillTx/>
                  <a:sym typeface="Symbol" pitchFamily="18" charset="2"/>
                </a:rPr>
                <a:t>p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)</a:t>
              </a:r>
              <a:endPara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endParaRPr>
            </a:p>
          </p:txBody>
        </p: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1049" y="93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=</a:t>
              </a:r>
            </a:p>
          </p:txBody>
        </p:sp>
      </p:grpSp>
      <p:grpSp>
        <p:nvGrpSpPr>
          <p:cNvPr id="94" name="Group 23"/>
          <p:cNvGrpSpPr>
            <a:grpSpLocks/>
          </p:cNvGrpSpPr>
          <p:nvPr/>
        </p:nvGrpSpPr>
        <p:grpSpPr bwMode="auto">
          <a:xfrm>
            <a:off x="5164138" y="914400"/>
            <a:ext cx="3908425" cy="1138238"/>
            <a:chOff x="3253" y="687"/>
            <a:chExt cx="2462" cy="717"/>
          </a:xfrm>
        </p:grpSpPr>
        <p:sp>
          <p:nvSpPr>
            <p:cNvPr id="95" name="Rectangle 24"/>
            <p:cNvSpPr>
              <a:spLocks noChangeArrowheads="1"/>
            </p:cNvSpPr>
            <p:nvPr/>
          </p:nvSpPr>
          <p:spPr bwMode="auto">
            <a:xfrm>
              <a:off x="5012" y="10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2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sym typeface="Symbol" pitchFamily="18" charset="2"/>
                </a:rPr>
                <a:t>s</a:t>
              </a: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sym typeface="Symbol" pitchFamily="18" charset="2"/>
                </a:rPr>
                <a:t> </a:t>
              </a:r>
              <a:r>
                <a:rPr kumimoji="0" lang="fr-FR" altLang="fr-FR" sz="2400" b="1" i="0" u="none" strike="noStrike" kern="0" cap="none" spc="0" normalizeH="0" baseline="40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sym typeface="Symbol" pitchFamily="18" charset="2"/>
                </a:rPr>
                <a:t>2</a:t>
              </a:r>
            </a:p>
          </p:txBody>
        </p:sp>
        <p:grpSp>
          <p:nvGrpSpPr>
            <p:cNvPr id="96" name="Group 25"/>
            <p:cNvGrpSpPr>
              <a:grpSpLocks/>
            </p:cNvGrpSpPr>
            <p:nvPr/>
          </p:nvGrpSpPr>
          <p:grpSpPr bwMode="auto">
            <a:xfrm>
              <a:off x="3253" y="813"/>
              <a:ext cx="894" cy="591"/>
              <a:chOff x="3253" y="813"/>
              <a:chExt cx="894" cy="591"/>
            </a:xfrm>
          </p:grpSpPr>
          <p:grpSp>
            <p:nvGrpSpPr>
              <p:cNvPr id="105" name="Group 26"/>
              <p:cNvGrpSpPr>
                <a:grpSpLocks/>
              </p:cNvGrpSpPr>
              <p:nvPr/>
            </p:nvGrpSpPr>
            <p:grpSpPr bwMode="auto">
              <a:xfrm>
                <a:off x="3253" y="1116"/>
                <a:ext cx="894" cy="288"/>
                <a:chOff x="3460" y="1380"/>
                <a:chExt cx="894" cy="288"/>
              </a:xfrm>
            </p:grpSpPr>
            <p:sp>
              <p:nvSpPr>
                <p:cNvPr id="108" name="Rectangle 27"/>
                <p:cNvSpPr>
                  <a:spLocks noChangeArrowheads="1"/>
                </p:cNvSpPr>
                <p:nvPr/>
              </p:nvSpPr>
              <p:spPr bwMode="auto">
                <a:xfrm>
                  <a:off x="3460" y="1380"/>
                  <a:ext cx="89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sym typeface="Symbol" pitchFamily="18" charset="2"/>
                    </a:rPr>
                    <a:t>2   2</a:t>
                  </a: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sym typeface="Symbol" pitchFamily="18" charset="2"/>
                    </a:rPr>
                    <a:t>p  s</a:t>
                  </a:r>
                  <a:r>
                    <a:rPr kumimoji="0" lang="fr-FR" altLang="fr-FR" sz="1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sym typeface="Symbol" pitchFamily="18" charset="2"/>
                    </a:rPr>
                    <a:t> </a:t>
                  </a:r>
                  <a:r>
                    <a:rPr kumimoji="0" lang="fr-FR" altLang="fr-FR" sz="2400" b="1" i="0" u="none" strike="noStrike" kern="0" cap="none" spc="0" normalizeH="0" baseline="40000" noProof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sym typeface="Symbol" pitchFamily="18" charset="2"/>
                    </a:rPr>
                    <a:t>3</a:t>
                  </a:r>
                </a:p>
              </p:txBody>
            </p:sp>
            <p:sp>
              <p:nvSpPr>
                <p:cNvPr id="109" name="Freeform 28"/>
                <p:cNvSpPr>
                  <a:spLocks/>
                </p:cNvSpPr>
                <p:nvPr/>
              </p:nvSpPr>
              <p:spPr bwMode="auto">
                <a:xfrm>
                  <a:off x="3694" y="1416"/>
                  <a:ext cx="326" cy="219"/>
                </a:xfrm>
                <a:custGeom>
                  <a:avLst/>
                  <a:gdLst>
                    <a:gd name="T0" fmla="*/ 0 w 326"/>
                    <a:gd name="T1" fmla="*/ 83 h 219"/>
                    <a:gd name="T2" fmla="*/ 40 w 326"/>
                    <a:gd name="T3" fmla="*/ 219 h 219"/>
                    <a:gd name="T4" fmla="*/ 86 w 326"/>
                    <a:gd name="T5" fmla="*/ 0 h 219"/>
                    <a:gd name="T6" fmla="*/ 326 w 326"/>
                    <a:gd name="T7" fmla="*/ 0 h 219"/>
                    <a:gd name="T8" fmla="*/ 326 w 326"/>
                    <a:gd name="T9" fmla="*/ 57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219">
                      <a:moveTo>
                        <a:pt x="0" y="83"/>
                      </a:moveTo>
                      <a:lnTo>
                        <a:pt x="40" y="219"/>
                      </a:lnTo>
                      <a:lnTo>
                        <a:pt x="86" y="0"/>
                      </a:lnTo>
                      <a:lnTo>
                        <a:pt x="326" y="0"/>
                      </a:lnTo>
                      <a:lnTo>
                        <a:pt x="326" y="57"/>
                      </a:lnTo>
                    </a:path>
                  </a:pathLst>
                </a:cu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6" name="Line 29"/>
              <p:cNvSpPr>
                <a:spLocks noChangeShapeType="1"/>
              </p:cNvSpPr>
              <p:nvPr/>
            </p:nvSpPr>
            <p:spPr bwMode="auto">
              <a:xfrm>
                <a:off x="3290" y="1090"/>
                <a:ext cx="8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07" name="Rectangle 30"/>
              <p:cNvSpPr>
                <a:spLocks noChangeArrowheads="1"/>
              </p:cNvSpPr>
              <p:nvPr/>
            </p:nvSpPr>
            <p:spPr bwMode="auto">
              <a:xfrm>
                <a:off x="3418" y="813"/>
                <a:ext cx="54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2J+1</a:t>
                </a:r>
              </a:p>
            </p:txBody>
          </p:sp>
        </p:grpSp>
        <p:grpSp>
          <p:nvGrpSpPr>
            <p:cNvPr id="97" name="Group 31"/>
            <p:cNvGrpSpPr>
              <a:grpSpLocks/>
            </p:cNvGrpSpPr>
            <p:nvPr/>
          </p:nvGrpSpPr>
          <p:grpSpPr bwMode="auto">
            <a:xfrm>
              <a:off x="4901" y="687"/>
              <a:ext cx="786" cy="406"/>
              <a:chOff x="4827" y="760"/>
              <a:chExt cx="786" cy="406"/>
            </a:xfrm>
          </p:grpSpPr>
          <p:sp>
            <p:nvSpPr>
              <p:cNvPr id="102" name="Rectangle 32"/>
              <p:cNvSpPr>
                <a:spLocks noChangeArrowheads="1"/>
              </p:cNvSpPr>
              <p:nvPr/>
            </p:nvSpPr>
            <p:spPr bwMode="auto">
              <a:xfrm>
                <a:off x="5373" y="76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 </a:t>
                </a:r>
                <a:r>
                  <a:rPr kumimoji="0" lang="fr-FR" altLang="fr-FR" sz="2400" b="1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2</a:t>
                </a:r>
              </a:p>
            </p:txBody>
          </p:sp>
          <p:sp>
            <p:nvSpPr>
              <p:cNvPr id="103" name="Rectangle 33"/>
              <p:cNvSpPr>
                <a:spLocks noChangeArrowheads="1"/>
              </p:cNvSpPr>
              <p:nvPr/>
            </p:nvSpPr>
            <p:spPr bwMode="auto">
              <a:xfrm>
                <a:off x="4912" y="801"/>
                <a:ext cx="54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J+</a:t>
                </a:r>
                <a:r>
                  <a:rPr kumimoji="0" lang="en-US" altLang="fr-F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cs typeface="Arial" charset="0"/>
                    <a:sym typeface="Symbol" pitchFamily="18" charset="2"/>
                  </a:rPr>
                  <a:t>½</a:t>
                </a:r>
              </a:p>
            </p:txBody>
          </p:sp>
          <p:sp>
            <p:nvSpPr>
              <p:cNvPr id="104" name="Rectangle 34"/>
              <p:cNvSpPr>
                <a:spLocks noChangeArrowheads="1"/>
              </p:cNvSpPr>
              <p:nvPr/>
            </p:nvSpPr>
            <p:spPr bwMode="auto">
              <a:xfrm>
                <a:off x="4827" y="788"/>
                <a:ext cx="7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(      )</a:t>
                </a:r>
              </a:p>
            </p:txBody>
          </p:sp>
        </p:grp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4260" y="927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exp - </a:t>
              </a:r>
            </a:p>
          </p:txBody>
        </p:sp>
        <p:sp>
          <p:nvSpPr>
            <p:cNvPr id="99" name="Freeform 36"/>
            <p:cNvSpPr>
              <a:spLocks/>
            </p:cNvSpPr>
            <p:nvPr/>
          </p:nvSpPr>
          <p:spPr bwMode="auto">
            <a:xfrm>
              <a:off x="4846" y="817"/>
              <a:ext cx="54" cy="551"/>
            </a:xfrm>
            <a:custGeom>
              <a:avLst/>
              <a:gdLst>
                <a:gd name="T0" fmla="*/ 31 w 31"/>
                <a:gd name="T1" fmla="*/ 324 h 324"/>
                <a:gd name="T2" fmla="*/ 0 w 31"/>
                <a:gd name="T3" fmla="*/ 324 h 324"/>
                <a:gd name="T4" fmla="*/ 0 w 31"/>
                <a:gd name="T5" fmla="*/ 0 h 324"/>
                <a:gd name="T6" fmla="*/ 27 w 3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4">
                  <a:moveTo>
                    <a:pt x="31" y="324"/>
                  </a:moveTo>
                  <a:lnTo>
                    <a:pt x="0" y="324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/>
          </p:nvSpPr>
          <p:spPr bwMode="auto">
            <a:xfrm>
              <a:off x="4907" y="1091"/>
              <a:ext cx="75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1" name="Freeform 38"/>
            <p:cNvSpPr>
              <a:spLocks/>
            </p:cNvSpPr>
            <p:nvPr/>
          </p:nvSpPr>
          <p:spPr bwMode="auto">
            <a:xfrm rot="10800000">
              <a:off x="5661" y="822"/>
              <a:ext cx="54" cy="551"/>
            </a:xfrm>
            <a:custGeom>
              <a:avLst/>
              <a:gdLst>
                <a:gd name="T0" fmla="*/ 31 w 31"/>
                <a:gd name="T1" fmla="*/ 324 h 324"/>
                <a:gd name="T2" fmla="*/ 0 w 31"/>
                <a:gd name="T3" fmla="*/ 324 h 324"/>
                <a:gd name="T4" fmla="*/ 0 w 31"/>
                <a:gd name="T5" fmla="*/ 0 h 324"/>
                <a:gd name="T6" fmla="*/ 27 w 3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4">
                  <a:moveTo>
                    <a:pt x="31" y="324"/>
                  </a:moveTo>
                  <a:lnTo>
                    <a:pt x="0" y="324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110" name="Group 39"/>
          <p:cNvGrpSpPr>
            <a:grpSpLocks/>
          </p:cNvGrpSpPr>
          <p:nvPr/>
        </p:nvGrpSpPr>
        <p:grpSpPr bwMode="auto">
          <a:xfrm>
            <a:off x="5033963" y="2165350"/>
            <a:ext cx="3717925" cy="828675"/>
            <a:chOff x="3171" y="1475"/>
            <a:chExt cx="2342" cy="522"/>
          </a:xfrm>
        </p:grpSpPr>
        <p:sp>
          <p:nvSpPr>
            <p:cNvPr id="111" name="Rectangle 40"/>
            <p:cNvSpPr>
              <a:spLocks noChangeArrowheads="1"/>
            </p:cNvSpPr>
            <p:nvPr/>
          </p:nvSpPr>
          <p:spPr bwMode="auto">
            <a:xfrm>
              <a:off x="3171" y="1588"/>
              <a:ext cx="23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+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 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sym typeface="Symbol" pitchFamily="18" charset="2"/>
                </a:rPr>
                <a:t>s</a:t>
              </a: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sym typeface="Symbol" pitchFamily="18" charset="2"/>
                </a:rPr>
                <a:t> </a:t>
              </a:r>
              <a:r>
                <a:rPr kumimoji="0" lang="fr-FR" altLang="fr-FR" sz="2400" b="1" i="0" u="none" strike="noStrike" kern="0" cap="none" spc="0" normalizeH="0" baseline="40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sym typeface="Symbol" pitchFamily="18" charset="2"/>
                </a:rPr>
                <a:t>2 </a:t>
              </a:r>
              <a:r>
                <a:rPr kumimoji="0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= I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rig </a:t>
              </a:r>
            </a:p>
          </p:txBody>
        </p:sp>
        <p:grpSp>
          <p:nvGrpSpPr>
            <p:cNvPr id="112" name="Group 41"/>
            <p:cNvGrpSpPr>
              <a:grpSpLocks/>
            </p:cNvGrpSpPr>
            <p:nvPr/>
          </p:nvGrpSpPr>
          <p:grpSpPr bwMode="auto">
            <a:xfrm>
              <a:off x="4247" y="1475"/>
              <a:ext cx="326" cy="522"/>
              <a:chOff x="1065" y="2554"/>
              <a:chExt cx="326" cy="522"/>
            </a:xfrm>
          </p:grpSpPr>
          <p:sp>
            <p:nvSpPr>
              <p:cNvPr id="113" name="Rectangle 42"/>
              <p:cNvSpPr>
                <a:spLocks noChangeArrowheads="1"/>
              </p:cNvSpPr>
              <p:nvPr/>
            </p:nvSpPr>
            <p:spPr bwMode="auto">
              <a:xfrm>
                <a:off x="1151" y="278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a</a:t>
                </a:r>
                <a:endParaRPr kumimoji="0" lang="fr-FR" altLang="fr-FR" sz="2400" b="1" i="0" u="none" strike="noStrike" kern="0" cap="none" spc="0" normalizeH="0" baseline="40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  <p:sp>
            <p:nvSpPr>
              <p:cNvPr id="114" name="Freeform 43"/>
              <p:cNvSpPr>
                <a:spLocks/>
              </p:cNvSpPr>
              <p:nvPr/>
            </p:nvSpPr>
            <p:spPr bwMode="auto">
              <a:xfrm>
                <a:off x="1065" y="2592"/>
                <a:ext cx="326" cy="407"/>
              </a:xfrm>
              <a:custGeom>
                <a:avLst/>
                <a:gdLst>
                  <a:gd name="T0" fmla="*/ 0 w 326"/>
                  <a:gd name="T1" fmla="*/ 83 h 407"/>
                  <a:gd name="T2" fmla="*/ 32 w 326"/>
                  <a:gd name="T3" fmla="*/ 407 h 407"/>
                  <a:gd name="T4" fmla="*/ 86 w 326"/>
                  <a:gd name="T5" fmla="*/ 0 h 407"/>
                  <a:gd name="T6" fmla="*/ 326 w 326"/>
                  <a:gd name="T7" fmla="*/ 0 h 407"/>
                  <a:gd name="T8" fmla="*/ 326 w 326"/>
                  <a:gd name="T9" fmla="*/ 5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407">
                    <a:moveTo>
                      <a:pt x="0" y="83"/>
                    </a:moveTo>
                    <a:lnTo>
                      <a:pt x="32" y="407"/>
                    </a:lnTo>
                    <a:lnTo>
                      <a:pt x="86" y="0"/>
                    </a:lnTo>
                    <a:lnTo>
                      <a:pt x="326" y="0"/>
                    </a:lnTo>
                    <a:lnTo>
                      <a:pt x="326" y="57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15" name="Line 44"/>
              <p:cNvSpPr>
                <a:spLocks noChangeShapeType="1"/>
              </p:cNvSpPr>
              <p:nvPr/>
            </p:nvSpPr>
            <p:spPr bwMode="auto">
              <a:xfrm>
                <a:off x="1152" y="2831"/>
                <a:ext cx="227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16" name="Rectangle 45"/>
              <p:cNvSpPr>
                <a:spLocks noChangeArrowheads="1"/>
              </p:cNvSpPr>
              <p:nvPr/>
            </p:nvSpPr>
            <p:spPr bwMode="auto">
              <a:xfrm>
                <a:off x="1136" y="2554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U</a:t>
                </a:r>
              </a:p>
            </p:txBody>
          </p:sp>
        </p:grpSp>
      </p:grpSp>
      <p:sp>
        <p:nvSpPr>
          <p:cNvPr id="117" name="Rectangle 46"/>
          <p:cNvSpPr>
            <a:spLocks noChangeArrowheads="1"/>
          </p:cNvSpPr>
          <p:nvPr/>
        </p:nvSpPr>
        <p:spPr bwMode="auto">
          <a:xfrm>
            <a:off x="5657850" y="4140200"/>
            <a:ext cx="299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 odd-even effects</a:t>
            </a:r>
          </a:p>
        </p:txBody>
      </p:sp>
      <p:grpSp>
        <p:nvGrpSpPr>
          <p:cNvPr id="118" name="Group 47"/>
          <p:cNvGrpSpPr>
            <a:grpSpLocks/>
          </p:cNvGrpSpPr>
          <p:nvPr/>
        </p:nvGrpSpPr>
        <p:grpSpPr bwMode="auto">
          <a:xfrm>
            <a:off x="5432425" y="4040188"/>
            <a:ext cx="3911600" cy="1446212"/>
            <a:chOff x="3422" y="2656"/>
            <a:chExt cx="2464" cy="911"/>
          </a:xfrm>
        </p:grpSpPr>
        <p:grpSp>
          <p:nvGrpSpPr>
            <p:cNvPr id="119" name="Group 48"/>
            <p:cNvGrpSpPr>
              <a:grpSpLocks/>
            </p:cNvGrpSpPr>
            <p:nvPr/>
          </p:nvGrpSpPr>
          <p:grpSpPr bwMode="auto">
            <a:xfrm>
              <a:off x="3422" y="2656"/>
              <a:ext cx="2464" cy="911"/>
              <a:chOff x="3422" y="2656"/>
              <a:chExt cx="2464" cy="911"/>
            </a:xfrm>
          </p:grpSpPr>
          <p:sp>
            <p:nvSpPr>
              <p:cNvPr id="121" name="Rectangle 49"/>
              <p:cNvSpPr>
                <a:spLocks noChangeArrowheads="1"/>
              </p:cNvSpPr>
              <p:nvPr/>
            </p:nvSpPr>
            <p:spPr bwMode="auto">
              <a:xfrm>
                <a:off x="3422" y="2974"/>
                <a:ext cx="8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 </a:t>
                </a: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Symbol" pitchFamily="18" charset="2"/>
                  </a:rPr>
                  <a:t>D</a:t>
                </a:r>
                <a:r>
                  <a:rPr kumimoji="0" lang="fr-FR" altLang="fr-F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fr-FR" altLang="fr-FR" sz="2400" b="1" i="0" u="none" strike="noStrike" kern="0" cap="none" spc="0" normalizeH="0" baseline="4000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=</a:t>
                </a:r>
                <a:endParaRPr kumimoji="0" lang="fr-FR" altLang="fr-FR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122" name="Group 50"/>
              <p:cNvGrpSpPr>
                <a:grpSpLocks/>
              </p:cNvGrpSpPr>
              <p:nvPr/>
            </p:nvGrpSpPr>
            <p:grpSpPr bwMode="auto">
              <a:xfrm>
                <a:off x="3861" y="2656"/>
                <a:ext cx="526" cy="911"/>
                <a:chOff x="3834" y="2623"/>
                <a:chExt cx="526" cy="1031"/>
              </a:xfrm>
            </p:grpSpPr>
            <p:sp>
              <p:nvSpPr>
                <p:cNvPr id="126" name="AutoShape 51"/>
                <p:cNvSpPr>
                  <a:spLocks noChangeArrowheads="1"/>
                </p:cNvSpPr>
                <p:nvPr/>
              </p:nvSpPr>
              <p:spPr bwMode="auto">
                <a:xfrm>
                  <a:off x="3834" y="2709"/>
                  <a:ext cx="492" cy="891"/>
                </a:xfrm>
                <a:prstGeom prst="bracePair">
                  <a:avLst>
                    <a:gd name="adj" fmla="val 8333"/>
                  </a:avLst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27" name="Rectangle 52"/>
                <p:cNvSpPr>
                  <a:spLocks noChangeArrowheads="1"/>
                </p:cNvSpPr>
                <p:nvPr/>
              </p:nvSpPr>
              <p:spPr bwMode="auto">
                <a:xfrm>
                  <a:off x="4221" y="2623"/>
                  <a:ext cx="139" cy="10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3" name="Rectangle 53"/>
              <p:cNvSpPr>
                <a:spLocks noChangeArrowheads="1"/>
              </p:cNvSpPr>
              <p:nvPr/>
            </p:nvSpPr>
            <p:spPr bwMode="auto">
              <a:xfrm>
                <a:off x="4186" y="2736"/>
                <a:ext cx="1700" cy="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 odd-odd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 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odd-even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 even-even</a:t>
                </a:r>
              </a:p>
            </p:txBody>
          </p:sp>
          <p:sp>
            <p:nvSpPr>
              <p:cNvPr id="124" name="Freeform 54"/>
              <p:cNvSpPr>
                <a:spLocks/>
              </p:cNvSpPr>
              <p:nvPr/>
            </p:nvSpPr>
            <p:spPr bwMode="auto">
              <a:xfrm>
                <a:off x="4251" y="3015"/>
                <a:ext cx="168" cy="180"/>
              </a:xfrm>
              <a:custGeom>
                <a:avLst/>
                <a:gdLst>
                  <a:gd name="T0" fmla="*/ 0 w 168"/>
                  <a:gd name="T1" fmla="*/ 63 h 180"/>
                  <a:gd name="T2" fmla="*/ 39 w 168"/>
                  <a:gd name="T3" fmla="*/ 180 h 180"/>
                  <a:gd name="T4" fmla="*/ 79 w 168"/>
                  <a:gd name="T5" fmla="*/ 0 h 180"/>
                  <a:gd name="T6" fmla="*/ 168 w 168"/>
                  <a:gd name="T7" fmla="*/ 0 h 180"/>
                  <a:gd name="T8" fmla="*/ 168 w 168"/>
                  <a:gd name="T9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80">
                    <a:moveTo>
                      <a:pt x="0" y="63"/>
                    </a:moveTo>
                    <a:lnTo>
                      <a:pt x="39" y="180"/>
                    </a:lnTo>
                    <a:lnTo>
                      <a:pt x="79" y="0"/>
                    </a:lnTo>
                    <a:lnTo>
                      <a:pt x="168" y="0"/>
                    </a:lnTo>
                    <a:lnTo>
                      <a:pt x="168" y="27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25" name="Freeform 55"/>
              <p:cNvSpPr>
                <a:spLocks/>
              </p:cNvSpPr>
              <p:nvPr/>
            </p:nvSpPr>
            <p:spPr bwMode="auto">
              <a:xfrm>
                <a:off x="4250" y="3263"/>
                <a:ext cx="168" cy="180"/>
              </a:xfrm>
              <a:custGeom>
                <a:avLst/>
                <a:gdLst>
                  <a:gd name="T0" fmla="*/ 0 w 168"/>
                  <a:gd name="T1" fmla="*/ 63 h 180"/>
                  <a:gd name="T2" fmla="*/ 39 w 168"/>
                  <a:gd name="T3" fmla="*/ 180 h 180"/>
                  <a:gd name="T4" fmla="*/ 79 w 168"/>
                  <a:gd name="T5" fmla="*/ 0 h 180"/>
                  <a:gd name="T6" fmla="*/ 168 w 168"/>
                  <a:gd name="T7" fmla="*/ 0 h 180"/>
                  <a:gd name="T8" fmla="*/ 168 w 168"/>
                  <a:gd name="T9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80">
                    <a:moveTo>
                      <a:pt x="0" y="63"/>
                    </a:moveTo>
                    <a:lnTo>
                      <a:pt x="39" y="180"/>
                    </a:lnTo>
                    <a:lnTo>
                      <a:pt x="79" y="0"/>
                    </a:lnTo>
                    <a:lnTo>
                      <a:pt x="168" y="0"/>
                    </a:lnTo>
                    <a:lnTo>
                      <a:pt x="168" y="27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120" name="Rectangle 56"/>
            <p:cNvSpPr>
              <a:spLocks noChangeArrowheads="1"/>
            </p:cNvSpPr>
            <p:nvPr/>
          </p:nvSpPr>
          <p:spPr bwMode="auto">
            <a:xfrm>
              <a:off x="3770" y="2736"/>
              <a:ext cx="902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12/  </a:t>
              </a: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24/  </a:t>
              </a: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A</a:t>
              </a:r>
              <a:endParaRPr kumimoji="0" lang="fr-FR" alt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31" name="Rectangle 60"/>
          <p:cNvSpPr>
            <a:spLocks noChangeArrowheads="1"/>
          </p:cNvSpPr>
          <p:nvPr/>
        </p:nvSpPr>
        <p:spPr bwMode="auto">
          <a:xfrm>
            <a:off x="6165850" y="5981700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Shell effects</a:t>
            </a:r>
          </a:p>
        </p:txBody>
      </p:sp>
      <p:grpSp>
        <p:nvGrpSpPr>
          <p:cNvPr id="132" name="Group 61"/>
          <p:cNvGrpSpPr>
            <a:grpSpLocks/>
          </p:cNvGrpSpPr>
          <p:nvPr/>
        </p:nvGrpSpPr>
        <p:grpSpPr bwMode="auto">
          <a:xfrm>
            <a:off x="1695450" y="5145088"/>
            <a:ext cx="4408488" cy="1138237"/>
            <a:chOff x="1068" y="3352"/>
            <a:chExt cx="2777" cy="717"/>
          </a:xfrm>
        </p:grpSpPr>
        <p:sp>
          <p:nvSpPr>
            <p:cNvPr id="133" name="Line 62"/>
            <p:cNvSpPr>
              <a:spLocks noChangeShapeType="1"/>
            </p:cNvSpPr>
            <p:nvPr/>
          </p:nvSpPr>
          <p:spPr bwMode="auto">
            <a:xfrm flipH="1" flipV="1">
              <a:off x="1068" y="3400"/>
              <a:ext cx="2777" cy="6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4" name="Rectangle 63"/>
            <p:cNvSpPr>
              <a:spLocks noChangeArrowheads="1"/>
            </p:cNvSpPr>
            <p:nvPr/>
          </p:nvSpPr>
          <p:spPr bwMode="auto">
            <a:xfrm rot="840000">
              <a:off x="1215" y="3352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Z=20, N=28</a:t>
              </a:r>
            </a:p>
          </p:txBody>
        </p:sp>
      </p:grpSp>
      <p:grpSp>
        <p:nvGrpSpPr>
          <p:cNvPr id="135" name="Group 64"/>
          <p:cNvGrpSpPr>
            <a:grpSpLocks/>
          </p:cNvGrpSpPr>
          <p:nvPr/>
        </p:nvGrpSpPr>
        <p:grpSpPr bwMode="auto">
          <a:xfrm>
            <a:off x="2224088" y="4851400"/>
            <a:ext cx="3879850" cy="1431925"/>
            <a:chOff x="1401" y="3167"/>
            <a:chExt cx="2444" cy="902"/>
          </a:xfrm>
        </p:grpSpPr>
        <p:sp>
          <p:nvSpPr>
            <p:cNvPr id="136" name="Line 65"/>
            <p:cNvSpPr>
              <a:spLocks noChangeShapeType="1"/>
            </p:cNvSpPr>
            <p:nvPr/>
          </p:nvSpPr>
          <p:spPr bwMode="auto">
            <a:xfrm flipH="1" flipV="1">
              <a:off x="1401" y="3205"/>
              <a:ext cx="2444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" name="Rectangle 66"/>
            <p:cNvSpPr>
              <a:spLocks noChangeArrowheads="1"/>
            </p:cNvSpPr>
            <p:nvPr/>
          </p:nvSpPr>
          <p:spPr bwMode="auto">
            <a:xfrm rot="1219416">
              <a:off x="1590" y="3167"/>
              <a:ext cx="3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N=50</a:t>
              </a:r>
            </a:p>
          </p:txBody>
        </p:sp>
      </p:grpSp>
      <p:grpSp>
        <p:nvGrpSpPr>
          <p:cNvPr id="138" name="Group 67"/>
          <p:cNvGrpSpPr>
            <a:grpSpLocks/>
          </p:cNvGrpSpPr>
          <p:nvPr/>
        </p:nvGrpSpPr>
        <p:grpSpPr bwMode="auto">
          <a:xfrm>
            <a:off x="2860675" y="4645025"/>
            <a:ext cx="3243263" cy="1638300"/>
            <a:chOff x="1802" y="3037"/>
            <a:chExt cx="2043" cy="1032"/>
          </a:xfrm>
        </p:grpSpPr>
        <p:sp>
          <p:nvSpPr>
            <p:cNvPr id="139" name="Line 68"/>
            <p:cNvSpPr>
              <a:spLocks noChangeShapeType="1"/>
            </p:cNvSpPr>
            <p:nvPr/>
          </p:nvSpPr>
          <p:spPr bwMode="auto">
            <a:xfrm flipH="1" flipV="1">
              <a:off x="1802" y="3037"/>
              <a:ext cx="2043" cy="10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" name="Rectangle 69"/>
            <p:cNvSpPr>
              <a:spLocks noChangeArrowheads="1"/>
            </p:cNvSpPr>
            <p:nvPr/>
          </p:nvSpPr>
          <p:spPr bwMode="auto">
            <a:xfrm rot="1620000">
              <a:off x="1910" y="3066"/>
              <a:ext cx="6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Z=50,N=82</a:t>
              </a:r>
            </a:p>
          </p:txBody>
        </p:sp>
      </p:grpSp>
      <p:grpSp>
        <p:nvGrpSpPr>
          <p:cNvPr id="141" name="Group 70"/>
          <p:cNvGrpSpPr>
            <a:grpSpLocks/>
          </p:cNvGrpSpPr>
          <p:nvPr/>
        </p:nvGrpSpPr>
        <p:grpSpPr bwMode="auto">
          <a:xfrm>
            <a:off x="3965575" y="4748213"/>
            <a:ext cx="2138363" cy="1535112"/>
            <a:chOff x="2498" y="3102"/>
            <a:chExt cx="1347" cy="967"/>
          </a:xfrm>
        </p:grpSpPr>
        <p:sp>
          <p:nvSpPr>
            <p:cNvPr id="142" name="Line 71"/>
            <p:cNvSpPr>
              <a:spLocks noChangeShapeType="1"/>
            </p:cNvSpPr>
            <p:nvPr/>
          </p:nvSpPr>
          <p:spPr bwMode="auto">
            <a:xfrm flipH="1" flipV="1">
              <a:off x="2498" y="3102"/>
              <a:ext cx="1347" cy="9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" name="Rectangle 72"/>
            <p:cNvSpPr>
              <a:spLocks noChangeArrowheads="1"/>
            </p:cNvSpPr>
            <p:nvPr/>
          </p:nvSpPr>
          <p:spPr bwMode="auto">
            <a:xfrm rot="2114346">
              <a:off x="2575" y="3222"/>
              <a:ext cx="7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Z=82,N=126</a:t>
              </a:r>
            </a:p>
          </p:txBody>
        </p:sp>
      </p:grpSp>
      <p:grpSp>
        <p:nvGrpSpPr>
          <p:cNvPr id="128" name="Group 57"/>
          <p:cNvGrpSpPr>
            <a:grpSpLocks/>
          </p:cNvGrpSpPr>
          <p:nvPr/>
        </p:nvGrpSpPr>
        <p:grpSpPr bwMode="auto">
          <a:xfrm>
            <a:off x="2606675" y="5783263"/>
            <a:ext cx="2711450" cy="573087"/>
            <a:chOff x="1642" y="3754"/>
            <a:chExt cx="1708" cy="361"/>
          </a:xfrm>
        </p:grpSpPr>
        <p:sp>
          <p:nvSpPr>
            <p:cNvPr id="130" name="Rectangle 59"/>
            <p:cNvSpPr>
              <a:spLocks noChangeArrowheads="1"/>
            </p:cNvSpPr>
            <p:nvPr/>
          </p:nvSpPr>
          <p:spPr bwMode="auto">
            <a:xfrm>
              <a:off x="3197" y="3754"/>
              <a:ext cx="153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9" name="Rectangle 58"/>
            <p:cNvSpPr>
              <a:spLocks noChangeArrowheads="1"/>
            </p:cNvSpPr>
            <p:nvPr/>
          </p:nvSpPr>
          <p:spPr bwMode="auto">
            <a:xfrm>
              <a:off x="1642" y="3923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Masse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7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17" grpId="0"/>
      <p:bldP spid="117" grpId="1"/>
      <p:bldP spid="1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(Quantitative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analysis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2/2)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56" name="Picture 3" descr="a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49" y="1083518"/>
            <a:ext cx="5851525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7" name="Group 4"/>
          <p:cNvGrpSpPr>
            <a:grpSpLocks/>
          </p:cNvGrpSpPr>
          <p:nvPr/>
        </p:nvGrpSpPr>
        <p:grpSpPr bwMode="auto">
          <a:xfrm>
            <a:off x="2495699" y="5874593"/>
            <a:ext cx="854075" cy="649288"/>
            <a:chOff x="1553" y="3508"/>
            <a:chExt cx="538" cy="409"/>
          </a:xfrm>
        </p:grpSpPr>
        <p:sp>
          <p:nvSpPr>
            <p:cNvPr id="158" name="Text Box 5"/>
            <p:cNvSpPr txBox="1">
              <a:spLocks noChangeArrowheads="1"/>
            </p:cNvSpPr>
            <p:nvPr/>
          </p:nvSpPr>
          <p:spPr bwMode="auto">
            <a:xfrm>
              <a:off x="1553" y="3508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~</a:t>
              </a:r>
              <a:endParaRPr kumimoji="0" lang="fr-FR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Text Box 6"/>
            <p:cNvSpPr txBox="1">
              <a:spLocks noChangeArrowheads="1"/>
            </p:cNvSpPr>
            <p:nvPr/>
          </p:nvSpPr>
          <p:spPr bwMode="auto">
            <a:xfrm>
              <a:off x="1559" y="3629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a (A)</a:t>
              </a:r>
            </a:p>
          </p:txBody>
        </p:sp>
      </p:grpSp>
      <p:sp>
        <p:nvSpPr>
          <p:cNvPr id="160" name="Text Box 7"/>
          <p:cNvSpPr txBox="1">
            <a:spLocks noChangeArrowheads="1"/>
          </p:cNvSpPr>
          <p:nvPr/>
        </p:nvSpPr>
        <p:spPr bwMode="auto">
          <a:xfrm>
            <a:off x="585936" y="6092081"/>
            <a:ext cx="198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smtClean="0">
                <a:solidFill>
                  <a:srgbClr val="000000"/>
                </a:solidFill>
                <a:latin typeface="Arial" charset="0"/>
              </a:rPr>
              <a:t>a (N, Z, U*) =</a:t>
            </a:r>
          </a:p>
        </p:txBody>
      </p:sp>
      <p:grpSp>
        <p:nvGrpSpPr>
          <p:cNvPr id="161" name="Group 8"/>
          <p:cNvGrpSpPr>
            <a:grpSpLocks/>
          </p:cNvGrpSpPr>
          <p:nvPr/>
        </p:nvGrpSpPr>
        <p:grpSpPr bwMode="auto">
          <a:xfrm>
            <a:off x="3373586" y="5858718"/>
            <a:ext cx="4222750" cy="882650"/>
            <a:chOff x="2106" y="3498"/>
            <a:chExt cx="2660" cy="556"/>
          </a:xfrm>
        </p:grpSpPr>
        <p:sp>
          <p:nvSpPr>
            <p:cNvPr id="162" name="Freeform 9"/>
            <p:cNvSpPr>
              <a:spLocks/>
            </p:cNvSpPr>
            <p:nvPr/>
          </p:nvSpPr>
          <p:spPr bwMode="auto">
            <a:xfrm>
              <a:off x="2106" y="3498"/>
              <a:ext cx="54" cy="551"/>
            </a:xfrm>
            <a:custGeom>
              <a:avLst/>
              <a:gdLst>
                <a:gd name="T0" fmla="*/ 31 w 31"/>
                <a:gd name="T1" fmla="*/ 324 h 324"/>
                <a:gd name="T2" fmla="*/ 0 w 31"/>
                <a:gd name="T3" fmla="*/ 324 h 324"/>
                <a:gd name="T4" fmla="*/ 0 w 31"/>
                <a:gd name="T5" fmla="*/ 0 h 324"/>
                <a:gd name="T6" fmla="*/ 27 w 3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4">
                  <a:moveTo>
                    <a:pt x="31" y="324"/>
                  </a:moveTo>
                  <a:lnTo>
                    <a:pt x="0" y="324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3" name="Freeform 10"/>
            <p:cNvSpPr>
              <a:spLocks/>
            </p:cNvSpPr>
            <p:nvPr/>
          </p:nvSpPr>
          <p:spPr bwMode="auto">
            <a:xfrm rot="10800000">
              <a:off x="4712" y="3503"/>
              <a:ext cx="54" cy="551"/>
            </a:xfrm>
            <a:custGeom>
              <a:avLst/>
              <a:gdLst>
                <a:gd name="T0" fmla="*/ 31 w 31"/>
                <a:gd name="T1" fmla="*/ 324 h 324"/>
                <a:gd name="T2" fmla="*/ 0 w 31"/>
                <a:gd name="T3" fmla="*/ 324 h 324"/>
                <a:gd name="T4" fmla="*/ 0 w 31"/>
                <a:gd name="T5" fmla="*/ 0 h 324"/>
                <a:gd name="T6" fmla="*/ 27 w 3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4">
                  <a:moveTo>
                    <a:pt x="31" y="324"/>
                  </a:moveTo>
                  <a:lnTo>
                    <a:pt x="0" y="324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164" name="Group 11"/>
          <p:cNvGrpSpPr>
            <a:grpSpLocks/>
          </p:cNvGrpSpPr>
          <p:nvPr/>
        </p:nvGrpSpPr>
        <p:grpSpPr bwMode="auto">
          <a:xfrm>
            <a:off x="3386286" y="5833318"/>
            <a:ext cx="4171950" cy="908050"/>
            <a:chOff x="2114" y="3482"/>
            <a:chExt cx="2628" cy="572"/>
          </a:xfrm>
        </p:grpSpPr>
        <p:sp>
          <p:nvSpPr>
            <p:cNvPr id="165" name="Text Box 12"/>
            <p:cNvSpPr txBox="1">
              <a:spLocks noChangeArrowheads="1"/>
            </p:cNvSpPr>
            <p:nvPr/>
          </p:nvSpPr>
          <p:spPr bwMode="auto">
            <a:xfrm>
              <a:off x="3289" y="3482"/>
              <a:ext cx="1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1 - exp ( - </a:t>
              </a:r>
              <a:r>
                <a: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g</a:t>
              </a:r>
              <a:r>
                <a: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U* )</a:t>
              </a:r>
            </a:p>
          </p:txBody>
        </p:sp>
        <p:sp>
          <p:nvSpPr>
            <p:cNvPr id="166" name="Text Box 13"/>
            <p:cNvSpPr txBox="1">
              <a:spLocks noChangeArrowheads="1"/>
            </p:cNvSpPr>
            <p:nvPr/>
          </p:nvSpPr>
          <p:spPr bwMode="auto">
            <a:xfrm>
              <a:off x="3888" y="3766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U*</a:t>
              </a:r>
              <a:endPara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Text Box 14"/>
            <p:cNvSpPr txBox="1">
              <a:spLocks noChangeArrowheads="1"/>
            </p:cNvSpPr>
            <p:nvPr/>
          </p:nvSpPr>
          <p:spPr bwMode="auto">
            <a:xfrm>
              <a:off x="2114" y="3620"/>
              <a:ext cx="11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+ </a:t>
              </a:r>
              <a:r>
                <a: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d</a:t>
              </a:r>
              <a:r>
                <a:rPr kumimoji="0" lang="fr-FR" alt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W(N,Z)</a:t>
              </a:r>
            </a:p>
          </p:txBody>
        </p:sp>
        <p:sp>
          <p:nvSpPr>
            <p:cNvPr id="168" name="Line 15"/>
            <p:cNvSpPr>
              <a:spLocks noChangeShapeType="1"/>
            </p:cNvSpPr>
            <p:nvPr/>
          </p:nvSpPr>
          <p:spPr bwMode="auto">
            <a:xfrm>
              <a:off x="3371" y="3781"/>
              <a:ext cx="129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7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433512" y="35296"/>
            <a:ext cx="720248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Summary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of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most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simple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analytical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description)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55" name="Group 2"/>
          <p:cNvGrpSpPr>
            <a:grpSpLocks/>
          </p:cNvGrpSpPr>
          <p:nvPr/>
        </p:nvGrpSpPr>
        <p:grpSpPr bwMode="auto">
          <a:xfrm>
            <a:off x="1281113" y="1285577"/>
            <a:ext cx="6205537" cy="3743325"/>
            <a:chOff x="807" y="777"/>
            <a:chExt cx="3909" cy="2358"/>
          </a:xfrm>
        </p:grpSpPr>
        <p:sp>
          <p:nvSpPr>
            <p:cNvPr id="56" name="Rectangle 3"/>
            <p:cNvSpPr>
              <a:spLocks noChangeArrowheads="1"/>
            </p:cNvSpPr>
            <p:nvPr/>
          </p:nvSpPr>
          <p:spPr bwMode="auto">
            <a:xfrm>
              <a:off x="1318" y="921"/>
              <a:ext cx="3315" cy="18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57" name="Group 4"/>
            <p:cNvGrpSpPr>
              <a:grpSpLocks/>
            </p:cNvGrpSpPr>
            <p:nvPr/>
          </p:nvGrpSpPr>
          <p:grpSpPr bwMode="auto">
            <a:xfrm>
              <a:off x="807" y="777"/>
              <a:ext cx="627" cy="2125"/>
              <a:chOff x="807" y="777"/>
              <a:chExt cx="627" cy="2125"/>
            </a:xfrm>
          </p:grpSpPr>
          <p:sp>
            <p:nvSpPr>
              <p:cNvPr id="70" name="Text Box 5"/>
              <p:cNvSpPr txBox="1">
                <a:spLocks noChangeArrowheads="1"/>
              </p:cNvSpPr>
              <p:nvPr/>
            </p:nvSpPr>
            <p:spPr bwMode="auto">
              <a:xfrm>
                <a:off x="1148" y="2690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</a:p>
            </p:txBody>
          </p:sp>
          <p:sp>
            <p:nvSpPr>
              <p:cNvPr id="71" name="Text Box 6"/>
              <p:cNvSpPr txBox="1">
                <a:spLocks noChangeArrowheads="1"/>
              </p:cNvSpPr>
              <p:nvPr/>
            </p:nvSpPr>
            <p:spPr bwMode="auto">
              <a:xfrm>
                <a:off x="1076" y="2314"/>
                <a:ext cx="3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 </a:t>
                </a:r>
                <a:r>
                  <a: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-</a:t>
                </a:r>
              </a:p>
            </p:txBody>
          </p:sp>
          <p:sp>
            <p:nvSpPr>
              <p:cNvPr id="72" name="Text Box 7"/>
              <p:cNvSpPr txBox="1">
                <a:spLocks noChangeArrowheads="1"/>
              </p:cNvSpPr>
              <p:nvPr/>
            </p:nvSpPr>
            <p:spPr bwMode="auto">
              <a:xfrm>
                <a:off x="1009" y="1721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</a:t>
                </a:r>
                <a:r>
                  <a:rPr kumimoji="0" lang="fr-FR" altLang="fr-FR" sz="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fr-FR" altLang="fr-FR" sz="1600" b="1" i="0" u="none" strike="noStrike" kern="0" cap="none" spc="0" normalizeH="0" baseline="4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-</a:t>
                </a:r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1009" y="1402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</a:t>
                </a:r>
                <a:r>
                  <a:rPr kumimoji="0" lang="fr-FR" altLang="fr-FR" sz="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fr-FR" altLang="fr-FR" sz="1600" b="1" i="0" u="none" strike="noStrike" kern="0" cap="none" spc="0" normalizeH="0" baseline="4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-</a:t>
                </a:r>
              </a:p>
            </p:txBody>
          </p:sp>
          <p:sp>
            <p:nvSpPr>
              <p:cNvPr id="74" name="Text Box 9"/>
              <p:cNvSpPr txBox="1">
                <a:spLocks noChangeArrowheads="1"/>
              </p:cNvSpPr>
              <p:nvPr/>
            </p:nvSpPr>
            <p:spPr bwMode="auto">
              <a:xfrm>
                <a:off x="1009" y="1087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</a:t>
                </a:r>
                <a:r>
                  <a:rPr kumimoji="0" lang="fr-FR" altLang="fr-FR" sz="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fr-FR" altLang="fr-FR" sz="1600" b="1" i="0" u="none" strike="noStrike" kern="0" cap="none" spc="0" normalizeH="0" baseline="4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</a:t>
                </a: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-</a:t>
                </a:r>
              </a:p>
            </p:txBody>
          </p:sp>
          <p:sp>
            <p:nvSpPr>
              <p:cNvPr id="75" name="Text Box 10"/>
              <p:cNvSpPr txBox="1">
                <a:spLocks noChangeArrowheads="1"/>
              </p:cNvSpPr>
              <p:nvPr/>
            </p:nvSpPr>
            <p:spPr bwMode="auto">
              <a:xfrm>
                <a:off x="1009" y="777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</a:t>
                </a:r>
                <a:r>
                  <a:rPr kumimoji="0" lang="fr-FR" altLang="fr-FR" sz="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fr-FR" altLang="fr-FR" sz="1600" b="1" i="0" u="none" strike="noStrike" kern="0" cap="none" spc="0" normalizeH="0" baseline="4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6</a:t>
                </a: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-</a:t>
                </a:r>
              </a:p>
            </p:txBody>
          </p:sp>
          <p:sp>
            <p:nvSpPr>
              <p:cNvPr id="76" name="Text Box 11"/>
              <p:cNvSpPr txBox="1">
                <a:spLocks noChangeArrowheads="1"/>
              </p:cNvSpPr>
              <p:nvPr/>
            </p:nvSpPr>
            <p:spPr bwMode="auto">
              <a:xfrm>
                <a:off x="1009" y="2023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</a:t>
                </a:r>
                <a:r>
                  <a:rPr kumimoji="0" lang="fr-FR" altLang="fr-FR" sz="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fr-FR" altLang="fr-FR" sz="1600" b="1" i="0" u="none" strike="noStrike" kern="0" cap="none" spc="0" normalizeH="0" baseline="4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-</a:t>
                </a:r>
              </a:p>
            </p:txBody>
          </p:sp>
          <p:sp>
            <p:nvSpPr>
              <p:cNvPr id="77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730" y="1668"/>
                <a:ext cx="34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N(E)</a:t>
                </a:r>
              </a:p>
            </p:txBody>
          </p:sp>
        </p:grpSp>
        <p:grpSp>
          <p:nvGrpSpPr>
            <p:cNvPr id="58" name="Group 13"/>
            <p:cNvGrpSpPr>
              <a:grpSpLocks/>
            </p:cNvGrpSpPr>
            <p:nvPr/>
          </p:nvGrpSpPr>
          <p:grpSpPr bwMode="auto">
            <a:xfrm>
              <a:off x="1585" y="2751"/>
              <a:ext cx="3131" cy="384"/>
              <a:chOff x="1585" y="2751"/>
              <a:chExt cx="3131" cy="384"/>
            </a:xfrm>
          </p:grpSpPr>
          <p:sp>
            <p:nvSpPr>
              <p:cNvPr id="59" name="Text Box 14"/>
              <p:cNvSpPr txBox="1">
                <a:spLocks noChangeArrowheads="1"/>
              </p:cNvSpPr>
              <p:nvPr/>
            </p:nvSpPr>
            <p:spPr bwMode="auto">
              <a:xfrm>
                <a:off x="2645" y="2943"/>
                <a:ext cx="52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E (MeV)</a:t>
                </a:r>
              </a:p>
            </p:txBody>
          </p:sp>
          <p:sp>
            <p:nvSpPr>
              <p:cNvPr id="60" name="Line 15"/>
              <p:cNvSpPr>
                <a:spLocks noChangeShapeType="1"/>
              </p:cNvSpPr>
              <p:nvPr/>
            </p:nvSpPr>
            <p:spPr bwMode="auto">
              <a:xfrm>
                <a:off x="1683" y="2751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1" name="Line 16"/>
              <p:cNvSpPr>
                <a:spLocks noChangeShapeType="1"/>
              </p:cNvSpPr>
              <p:nvPr/>
            </p:nvSpPr>
            <p:spPr bwMode="auto">
              <a:xfrm>
                <a:off x="2051" y="2751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>
                <a:off x="2420" y="2751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3" name="Line 18"/>
              <p:cNvSpPr>
                <a:spLocks noChangeShapeType="1"/>
              </p:cNvSpPr>
              <p:nvPr/>
            </p:nvSpPr>
            <p:spPr bwMode="auto">
              <a:xfrm>
                <a:off x="2788" y="2751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4" name="Line 19"/>
              <p:cNvSpPr>
                <a:spLocks noChangeShapeType="1"/>
              </p:cNvSpPr>
              <p:nvPr/>
            </p:nvSpPr>
            <p:spPr bwMode="auto">
              <a:xfrm>
                <a:off x="3155" y="2751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5" name="Line 20"/>
              <p:cNvSpPr>
                <a:spLocks noChangeShapeType="1"/>
              </p:cNvSpPr>
              <p:nvPr/>
            </p:nvSpPr>
            <p:spPr bwMode="auto">
              <a:xfrm>
                <a:off x="3523" y="2751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6" name="Line 21"/>
              <p:cNvSpPr>
                <a:spLocks noChangeShapeType="1"/>
              </p:cNvSpPr>
              <p:nvPr/>
            </p:nvSpPr>
            <p:spPr bwMode="auto">
              <a:xfrm>
                <a:off x="3892" y="2751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7" name="Line 22"/>
              <p:cNvSpPr>
                <a:spLocks noChangeShapeType="1"/>
              </p:cNvSpPr>
              <p:nvPr/>
            </p:nvSpPr>
            <p:spPr bwMode="auto">
              <a:xfrm>
                <a:off x="4266" y="2751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8" name="Line 23"/>
              <p:cNvSpPr>
                <a:spLocks noChangeShapeType="1"/>
              </p:cNvSpPr>
              <p:nvPr/>
            </p:nvSpPr>
            <p:spPr bwMode="auto">
              <a:xfrm>
                <a:off x="4635" y="2751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9" name="Text Box 24"/>
              <p:cNvSpPr txBox="1">
                <a:spLocks noChangeArrowheads="1"/>
              </p:cNvSpPr>
              <p:nvPr/>
            </p:nvSpPr>
            <p:spPr bwMode="auto">
              <a:xfrm>
                <a:off x="1585" y="2785"/>
                <a:ext cx="313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1         2        3        4        5        6        7         8        9</a:t>
                </a:r>
              </a:p>
            </p:txBody>
          </p:sp>
        </p:grpSp>
      </p:grpSp>
      <p:sp>
        <p:nvSpPr>
          <p:cNvPr id="78" name="Freeform 26"/>
          <p:cNvSpPr>
            <a:spLocks/>
          </p:cNvSpPr>
          <p:nvPr/>
        </p:nvSpPr>
        <p:spPr bwMode="auto">
          <a:xfrm>
            <a:off x="2335213" y="3617615"/>
            <a:ext cx="2846387" cy="869950"/>
          </a:xfrm>
          <a:custGeom>
            <a:avLst/>
            <a:gdLst>
              <a:gd name="T0" fmla="*/ 0 w 1793"/>
              <a:gd name="T1" fmla="*/ 548 h 548"/>
              <a:gd name="T2" fmla="*/ 0 w 1793"/>
              <a:gd name="T3" fmla="*/ 450 h 548"/>
              <a:gd name="T4" fmla="*/ 144 w 1793"/>
              <a:gd name="T5" fmla="*/ 450 h 548"/>
              <a:gd name="T6" fmla="*/ 144 w 1793"/>
              <a:gd name="T7" fmla="*/ 402 h 548"/>
              <a:gd name="T8" fmla="*/ 233 w 1793"/>
              <a:gd name="T9" fmla="*/ 403 h 548"/>
              <a:gd name="T10" fmla="*/ 233 w 1793"/>
              <a:gd name="T11" fmla="*/ 367 h 548"/>
              <a:gd name="T12" fmla="*/ 344 w 1793"/>
              <a:gd name="T13" fmla="*/ 367 h 548"/>
              <a:gd name="T14" fmla="*/ 344 w 1793"/>
              <a:gd name="T15" fmla="*/ 337 h 548"/>
              <a:gd name="T16" fmla="*/ 509 w 1793"/>
              <a:gd name="T17" fmla="*/ 337 h 548"/>
              <a:gd name="T18" fmla="*/ 509 w 1793"/>
              <a:gd name="T19" fmla="*/ 318 h 548"/>
              <a:gd name="T20" fmla="*/ 695 w 1793"/>
              <a:gd name="T21" fmla="*/ 316 h 548"/>
              <a:gd name="T22" fmla="*/ 695 w 1793"/>
              <a:gd name="T23" fmla="*/ 279 h 548"/>
              <a:gd name="T24" fmla="*/ 797 w 1793"/>
              <a:gd name="T25" fmla="*/ 279 h 548"/>
              <a:gd name="T26" fmla="*/ 797 w 1793"/>
              <a:gd name="T27" fmla="*/ 228 h 548"/>
              <a:gd name="T28" fmla="*/ 899 w 1793"/>
              <a:gd name="T29" fmla="*/ 226 h 548"/>
              <a:gd name="T30" fmla="*/ 899 w 1793"/>
              <a:gd name="T31" fmla="*/ 159 h 548"/>
              <a:gd name="T32" fmla="*/ 1021 w 1793"/>
              <a:gd name="T33" fmla="*/ 157 h 548"/>
              <a:gd name="T34" fmla="*/ 1020 w 1793"/>
              <a:gd name="T35" fmla="*/ 101 h 548"/>
              <a:gd name="T36" fmla="*/ 1087 w 1793"/>
              <a:gd name="T37" fmla="*/ 101 h 548"/>
              <a:gd name="T38" fmla="*/ 1087 w 1793"/>
              <a:gd name="T39" fmla="*/ 65 h 548"/>
              <a:gd name="T40" fmla="*/ 1155 w 1793"/>
              <a:gd name="T41" fmla="*/ 65 h 548"/>
              <a:gd name="T42" fmla="*/ 1156 w 1793"/>
              <a:gd name="T43" fmla="*/ 48 h 548"/>
              <a:gd name="T44" fmla="*/ 1199 w 1793"/>
              <a:gd name="T45" fmla="*/ 48 h 548"/>
              <a:gd name="T46" fmla="*/ 1199 w 1793"/>
              <a:gd name="T47" fmla="*/ 33 h 548"/>
              <a:gd name="T48" fmla="*/ 1286 w 1793"/>
              <a:gd name="T49" fmla="*/ 33 h 548"/>
              <a:gd name="T50" fmla="*/ 1285 w 1793"/>
              <a:gd name="T51" fmla="*/ 18 h 548"/>
              <a:gd name="T52" fmla="*/ 1469 w 1793"/>
              <a:gd name="T53" fmla="*/ 19 h 548"/>
              <a:gd name="T54" fmla="*/ 1469 w 1793"/>
              <a:gd name="T55" fmla="*/ 0 h 548"/>
              <a:gd name="T56" fmla="*/ 1793 w 1793"/>
              <a:gd name="T57" fmla="*/ 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93" h="548">
                <a:moveTo>
                  <a:pt x="0" y="548"/>
                </a:moveTo>
                <a:lnTo>
                  <a:pt x="0" y="450"/>
                </a:lnTo>
                <a:lnTo>
                  <a:pt x="144" y="450"/>
                </a:lnTo>
                <a:lnTo>
                  <a:pt x="144" y="402"/>
                </a:lnTo>
                <a:lnTo>
                  <a:pt x="233" y="403"/>
                </a:lnTo>
                <a:lnTo>
                  <a:pt x="233" y="367"/>
                </a:lnTo>
                <a:lnTo>
                  <a:pt x="344" y="367"/>
                </a:lnTo>
                <a:lnTo>
                  <a:pt x="344" y="337"/>
                </a:lnTo>
                <a:lnTo>
                  <a:pt x="509" y="337"/>
                </a:lnTo>
                <a:lnTo>
                  <a:pt x="509" y="318"/>
                </a:lnTo>
                <a:lnTo>
                  <a:pt x="695" y="316"/>
                </a:lnTo>
                <a:lnTo>
                  <a:pt x="695" y="279"/>
                </a:lnTo>
                <a:lnTo>
                  <a:pt x="797" y="279"/>
                </a:lnTo>
                <a:lnTo>
                  <a:pt x="797" y="228"/>
                </a:lnTo>
                <a:lnTo>
                  <a:pt x="899" y="226"/>
                </a:lnTo>
                <a:lnTo>
                  <a:pt x="899" y="159"/>
                </a:lnTo>
                <a:lnTo>
                  <a:pt x="1021" y="157"/>
                </a:lnTo>
                <a:lnTo>
                  <a:pt x="1020" y="101"/>
                </a:lnTo>
                <a:lnTo>
                  <a:pt x="1087" y="101"/>
                </a:lnTo>
                <a:lnTo>
                  <a:pt x="1087" y="65"/>
                </a:lnTo>
                <a:lnTo>
                  <a:pt x="1155" y="65"/>
                </a:lnTo>
                <a:lnTo>
                  <a:pt x="1156" y="48"/>
                </a:lnTo>
                <a:lnTo>
                  <a:pt x="1199" y="48"/>
                </a:lnTo>
                <a:lnTo>
                  <a:pt x="1199" y="33"/>
                </a:lnTo>
                <a:lnTo>
                  <a:pt x="1286" y="33"/>
                </a:lnTo>
                <a:lnTo>
                  <a:pt x="1285" y="18"/>
                </a:lnTo>
                <a:lnTo>
                  <a:pt x="1469" y="19"/>
                </a:lnTo>
                <a:lnTo>
                  <a:pt x="1469" y="0"/>
                </a:lnTo>
                <a:lnTo>
                  <a:pt x="1793" y="0"/>
                </a:lnTo>
              </a:path>
            </a:pathLst>
          </a:custGeom>
          <a:noFill/>
          <a:ln w="28575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" name="Freeform 27"/>
          <p:cNvSpPr>
            <a:spLocks/>
          </p:cNvSpPr>
          <p:nvPr/>
        </p:nvSpPr>
        <p:spPr bwMode="auto">
          <a:xfrm>
            <a:off x="3484563" y="2834977"/>
            <a:ext cx="1963737" cy="1209675"/>
          </a:xfrm>
          <a:custGeom>
            <a:avLst/>
            <a:gdLst>
              <a:gd name="T0" fmla="*/ 0 w 1440"/>
              <a:gd name="T1" fmla="*/ 1403 h 1403"/>
              <a:gd name="T2" fmla="*/ 1440 w 1440"/>
              <a:gd name="T3" fmla="*/ 0 h 140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0" h="1403">
                <a:moveTo>
                  <a:pt x="0" y="1403"/>
                </a:moveTo>
                <a:lnTo>
                  <a:pt x="144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" name="Freeform 28"/>
          <p:cNvSpPr>
            <a:spLocks/>
          </p:cNvSpPr>
          <p:nvPr/>
        </p:nvSpPr>
        <p:spPr bwMode="auto">
          <a:xfrm>
            <a:off x="4548188" y="2107902"/>
            <a:ext cx="2800350" cy="1474788"/>
          </a:xfrm>
          <a:custGeom>
            <a:avLst/>
            <a:gdLst>
              <a:gd name="T0" fmla="*/ 0 w 2053"/>
              <a:gd name="T1" fmla="*/ 1713 h 1713"/>
              <a:gd name="T2" fmla="*/ 325 w 2053"/>
              <a:gd name="T3" fmla="*/ 1239 h 1713"/>
              <a:gd name="T4" fmla="*/ 641 w 2053"/>
              <a:gd name="T5" fmla="*/ 868 h 1713"/>
              <a:gd name="T6" fmla="*/ 1097 w 2053"/>
              <a:gd name="T7" fmla="*/ 496 h 1713"/>
              <a:gd name="T8" fmla="*/ 1854 w 2053"/>
              <a:gd name="T9" fmla="*/ 91 h 1713"/>
              <a:gd name="T10" fmla="*/ 2053 w 2053"/>
              <a:gd name="T11" fmla="*/ 0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1713">
                <a:moveTo>
                  <a:pt x="0" y="1713"/>
                </a:moveTo>
                <a:cubicBezTo>
                  <a:pt x="54" y="1634"/>
                  <a:pt x="218" y="1380"/>
                  <a:pt x="325" y="1239"/>
                </a:cubicBezTo>
                <a:cubicBezTo>
                  <a:pt x="432" y="1098"/>
                  <a:pt x="512" y="992"/>
                  <a:pt x="641" y="868"/>
                </a:cubicBezTo>
                <a:cubicBezTo>
                  <a:pt x="770" y="744"/>
                  <a:pt x="895" y="625"/>
                  <a:pt x="1097" y="496"/>
                </a:cubicBezTo>
                <a:cubicBezTo>
                  <a:pt x="1299" y="367"/>
                  <a:pt x="1695" y="174"/>
                  <a:pt x="1854" y="91"/>
                </a:cubicBezTo>
                <a:cubicBezTo>
                  <a:pt x="2013" y="8"/>
                  <a:pt x="2012" y="19"/>
                  <a:pt x="2053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1" name="Group 29"/>
          <p:cNvGrpSpPr>
            <a:grpSpLocks/>
          </p:cNvGrpSpPr>
          <p:nvPr/>
        </p:nvGrpSpPr>
        <p:grpSpPr bwMode="auto">
          <a:xfrm>
            <a:off x="258763" y="4300240"/>
            <a:ext cx="2514600" cy="2028825"/>
            <a:chOff x="163" y="2676"/>
            <a:chExt cx="1584" cy="1278"/>
          </a:xfrm>
        </p:grpSpPr>
        <p:sp>
          <p:nvSpPr>
            <p:cNvPr id="82" name="Line 30"/>
            <p:cNvSpPr>
              <a:spLocks noChangeShapeType="1"/>
            </p:cNvSpPr>
            <p:nvPr/>
          </p:nvSpPr>
          <p:spPr bwMode="auto">
            <a:xfrm flipH="1">
              <a:off x="855" y="2676"/>
              <a:ext cx="892" cy="86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Text Box 31"/>
            <p:cNvSpPr txBox="1">
              <a:spLocks noChangeArrowheads="1"/>
            </p:cNvSpPr>
            <p:nvPr/>
          </p:nvSpPr>
          <p:spPr bwMode="auto">
            <a:xfrm>
              <a:off x="163" y="3588"/>
              <a:ext cx="103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smtClean="0">
                  <a:solidFill>
                    <a:srgbClr val="00FF00"/>
                  </a:solidFill>
                  <a:latin typeface="Arial" charset="0"/>
                </a:rPr>
                <a:t>Discrete levels</a:t>
              </a:r>
            </a:p>
            <a:p>
              <a:r>
                <a:rPr lang="fr-FR" altLang="fr-FR" sz="1600" b="1" smtClean="0">
                  <a:solidFill>
                    <a:srgbClr val="00FF00"/>
                  </a:solidFill>
                  <a:latin typeface="Arial" charset="0"/>
                </a:rPr>
                <a:t>(spectroscopy)</a:t>
              </a:r>
            </a:p>
          </p:txBody>
        </p:sp>
      </p:grpSp>
      <p:grpSp>
        <p:nvGrpSpPr>
          <p:cNvPr id="84" name="Group 32"/>
          <p:cNvGrpSpPr>
            <a:grpSpLocks/>
          </p:cNvGrpSpPr>
          <p:nvPr/>
        </p:nvGrpSpPr>
        <p:grpSpPr bwMode="auto">
          <a:xfrm>
            <a:off x="2952750" y="3590627"/>
            <a:ext cx="1800225" cy="2532063"/>
            <a:chOff x="1860" y="2229"/>
            <a:chExt cx="1134" cy="1595"/>
          </a:xfrm>
        </p:grpSpPr>
        <p:sp>
          <p:nvSpPr>
            <p:cNvPr id="85" name="Line 33"/>
            <p:cNvSpPr>
              <a:spLocks noChangeShapeType="1"/>
            </p:cNvSpPr>
            <p:nvPr/>
          </p:nvSpPr>
          <p:spPr bwMode="auto">
            <a:xfrm flipH="1">
              <a:off x="2425" y="2229"/>
              <a:ext cx="288" cy="11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6" name="Text Box 34"/>
            <p:cNvSpPr txBox="1">
              <a:spLocks noChangeArrowheads="1"/>
            </p:cNvSpPr>
            <p:nvPr/>
          </p:nvSpPr>
          <p:spPr bwMode="auto">
            <a:xfrm>
              <a:off x="1860" y="3458"/>
              <a:ext cx="11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smtClean="0">
                  <a:solidFill>
                    <a:srgbClr val="FF0000"/>
                  </a:solidFill>
                  <a:latin typeface="Arial" charset="0"/>
                </a:rPr>
                <a:t>Temperature law</a:t>
              </a:r>
            </a:p>
            <a:p>
              <a:endParaRPr lang="fr-FR" altLang="fr-FR" sz="1600" b="1" smtClean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87" name="Group 35"/>
          <p:cNvGrpSpPr>
            <a:grpSpLocks/>
          </p:cNvGrpSpPr>
          <p:nvPr/>
        </p:nvGrpSpPr>
        <p:grpSpPr bwMode="auto">
          <a:xfrm>
            <a:off x="2889250" y="5836940"/>
            <a:ext cx="2392363" cy="760412"/>
            <a:chOff x="1820" y="3725"/>
            <a:chExt cx="1507" cy="479"/>
          </a:xfrm>
        </p:grpSpPr>
        <p:sp>
          <p:nvSpPr>
            <p:cNvPr id="88" name="Rectangle 36"/>
            <p:cNvSpPr>
              <a:spLocks noChangeArrowheads="1"/>
            </p:cNvSpPr>
            <p:nvPr/>
          </p:nvSpPr>
          <p:spPr bwMode="auto">
            <a:xfrm>
              <a:off x="1820" y="3848"/>
              <a:ext cx="7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rPr>
                <a:t>N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(E)=exp </a:t>
              </a:r>
            </a:p>
          </p:txBody>
        </p:sp>
        <p:grpSp>
          <p:nvGrpSpPr>
            <p:cNvPr id="89" name="Group 37"/>
            <p:cNvGrpSpPr>
              <a:grpSpLocks/>
            </p:cNvGrpSpPr>
            <p:nvPr/>
          </p:nvGrpSpPr>
          <p:grpSpPr bwMode="auto">
            <a:xfrm>
              <a:off x="2463" y="3725"/>
              <a:ext cx="864" cy="479"/>
              <a:chOff x="3264" y="3635"/>
              <a:chExt cx="864" cy="479"/>
            </a:xfrm>
          </p:grpSpPr>
          <p:sp>
            <p:nvSpPr>
              <p:cNvPr id="90" name="Rectangle 38"/>
              <p:cNvSpPr>
                <a:spLocks noChangeArrowheads="1"/>
              </p:cNvSpPr>
              <p:nvPr/>
            </p:nvSpPr>
            <p:spPr bwMode="auto">
              <a:xfrm>
                <a:off x="3397" y="3653"/>
                <a:ext cx="5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E</a:t>
                </a: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 – E</a:t>
                </a:r>
                <a:r>
                  <a:rPr kumimoji="0" lang="fr-FR" altLang="fr-FR" sz="18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0</a:t>
                </a:r>
              </a:p>
            </p:txBody>
          </p:sp>
          <p:sp>
            <p:nvSpPr>
              <p:cNvPr id="91" name="Rectangle 39"/>
              <p:cNvSpPr>
                <a:spLocks noChangeArrowheads="1"/>
              </p:cNvSpPr>
              <p:nvPr/>
            </p:nvSpPr>
            <p:spPr bwMode="auto">
              <a:xfrm>
                <a:off x="3555" y="388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T</a:t>
                </a:r>
                <a:endParaRPr kumimoji="0" lang="fr-FR" altLang="fr-FR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92" name="Line 40"/>
              <p:cNvSpPr>
                <a:spLocks noChangeShapeType="1"/>
              </p:cNvSpPr>
              <p:nvPr/>
            </p:nvSpPr>
            <p:spPr bwMode="auto">
              <a:xfrm>
                <a:off x="3419" y="3892"/>
                <a:ext cx="47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3" name="Rectangle 41"/>
              <p:cNvSpPr>
                <a:spLocks noChangeArrowheads="1"/>
              </p:cNvSpPr>
              <p:nvPr/>
            </p:nvSpPr>
            <p:spPr bwMode="auto">
              <a:xfrm>
                <a:off x="3264" y="3635"/>
                <a:ext cx="86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4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(     ) </a:t>
                </a:r>
              </a:p>
            </p:txBody>
          </p:sp>
        </p:grpSp>
      </p:grpSp>
      <p:grpSp>
        <p:nvGrpSpPr>
          <p:cNvPr id="94" name="Group 42"/>
          <p:cNvGrpSpPr>
            <a:grpSpLocks/>
          </p:cNvGrpSpPr>
          <p:nvPr/>
        </p:nvGrpSpPr>
        <p:grpSpPr bwMode="auto">
          <a:xfrm>
            <a:off x="6016625" y="2619077"/>
            <a:ext cx="2705100" cy="3340100"/>
            <a:chOff x="3790" y="1617"/>
            <a:chExt cx="1704" cy="2104"/>
          </a:xfrm>
        </p:grpSpPr>
        <p:sp>
          <p:nvSpPr>
            <p:cNvPr id="95" name="Line 43"/>
            <p:cNvSpPr>
              <a:spLocks noChangeShapeType="1"/>
            </p:cNvSpPr>
            <p:nvPr/>
          </p:nvSpPr>
          <p:spPr bwMode="auto">
            <a:xfrm>
              <a:off x="3790" y="1617"/>
              <a:ext cx="484" cy="16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Text Box 44"/>
            <p:cNvSpPr txBox="1">
              <a:spLocks noChangeArrowheads="1"/>
            </p:cNvSpPr>
            <p:nvPr/>
          </p:nvSpPr>
          <p:spPr bwMode="auto">
            <a:xfrm>
              <a:off x="3800" y="3355"/>
              <a:ext cx="16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smtClean="0">
                  <a:solidFill>
                    <a:srgbClr val="0000FF"/>
                  </a:solidFill>
                  <a:latin typeface="Arial" charset="0"/>
                </a:rPr>
                <a:t>Fermi gaz (adjusted at B</a:t>
              </a:r>
              <a:r>
                <a:rPr lang="fr-FR" altLang="fr-FR" sz="1600" b="1" baseline="-25000" smtClean="0">
                  <a:solidFill>
                    <a:srgbClr val="0000FF"/>
                  </a:solidFill>
                  <a:latin typeface="Arial" charset="0"/>
                </a:rPr>
                <a:t>n</a:t>
              </a:r>
              <a:r>
                <a:rPr lang="fr-FR" altLang="fr-FR" sz="1600" b="1" smtClean="0">
                  <a:solidFill>
                    <a:srgbClr val="0000FF"/>
                  </a:solidFill>
                  <a:latin typeface="Arial" charset="0"/>
                </a:rPr>
                <a:t>)</a:t>
              </a:r>
            </a:p>
            <a:p>
              <a:endParaRPr lang="fr-FR" altLang="fr-FR" sz="1600" b="1" smtClean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grpSp>
        <p:nvGrpSpPr>
          <p:cNvPr id="97" name="Group 45"/>
          <p:cNvGrpSpPr>
            <a:grpSpLocks/>
          </p:cNvGrpSpPr>
          <p:nvPr/>
        </p:nvGrpSpPr>
        <p:grpSpPr bwMode="auto">
          <a:xfrm>
            <a:off x="5991225" y="5611515"/>
            <a:ext cx="2738438" cy="958850"/>
            <a:chOff x="3774" y="3502"/>
            <a:chExt cx="1725" cy="604"/>
          </a:xfrm>
        </p:grpSpPr>
        <p:sp>
          <p:nvSpPr>
            <p:cNvPr id="98" name="Rectangle 46"/>
            <p:cNvSpPr>
              <a:spLocks noChangeArrowheads="1"/>
            </p:cNvSpPr>
            <p:nvPr/>
          </p:nvSpPr>
          <p:spPr bwMode="auto">
            <a:xfrm>
              <a:off x="4715" y="3502"/>
              <a:ext cx="7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(      </a:t>
              </a:r>
              <a:r>
                <a:rPr kumimoji="0" lang="fr-FR" alt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 </a:t>
              </a:r>
              <a:r>
                <a:rPr kumimoji="0" lang="fr-FR" altLang="fr-F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)</a:t>
              </a:r>
            </a:p>
          </p:txBody>
        </p:sp>
        <p:grpSp>
          <p:nvGrpSpPr>
            <p:cNvPr id="99" name="Group 47"/>
            <p:cNvGrpSpPr>
              <a:grpSpLocks/>
            </p:cNvGrpSpPr>
            <p:nvPr/>
          </p:nvGrpSpPr>
          <p:grpSpPr bwMode="auto">
            <a:xfrm>
              <a:off x="3774" y="3595"/>
              <a:ext cx="1666" cy="511"/>
              <a:chOff x="3774" y="3595"/>
              <a:chExt cx="1666" cy="511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>
                <a:off x="4438" y="3595"/>
                <a:ext cx="9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exp   2</a:t>
                </a: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   aU* </a:t>
                </a:r>
              </a:p>
            </p:txBody>
          </p:sp>
          <p:sp>
            <p:nvSpPr>
              <p:cNvPr id="101" name="Line 49"/>
              <p:cNvSpPr>
                <a:spLocks noChangeShapeType="1"/>
              </p:cNvSpPr>
              <p:nvPr/>
            </p:nvSpPr>
            <p:spPr bwMode="auto">
              <a:xfrm>
                <a:off x="4504" y="3860"/>
                <a:ext cx="93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02" name="Rectangle 50"/>
              <p:cNvSpPr>
                <a:spLocks noChangeArrowheads="1"/>
              </p:cNvSpPr>
              <p:nvPr/>
            </p:nvSpPr>
            <p:spPr bwMode="auto">
              <a:xfrm>
                <a:off x="4655" y="3875"/>
                <a:ext cx="62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a</a:t>
                </a:r>
                <a:r>
                  <a:rPr kumimoji="0" lang="fr-FR" altLang="fr-FR" sz="1800" b="1" i="0" u="none" strike="noStrike" kern="0" cap="none" spc="0" normalizeH="0" baseline="5000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1/4</a:t>
                </a: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U*</a:t>
                </a:r>
                <a:r>
                  <a:rPr kumimoji="0" lang="fr-FR" altLang="fr-FR" sz="1800" b="1" i="0" u="none" strike="noStrike" kern="0" cap="none" spc="0" normalizeH="0" baseline="5000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5/4</a:t>
                </a:r>
              </a:p>
            </p:txBody>
          </p:sp>
          <p:sp>
            <p:nvSpPr>
              <p:cNvPr id="103" name="Freeform 51"/>
              <p:cNvSpPr>
                <a:spLocks/>
              </p:cNvSpPr>
              <p:nvPr/>
            </p:nvSpPr>
            <p:spPr bwMode="auto">
              <a:xfrm>
                <a:off x="4961" y="3598"/>
                <a:ext cx="357" cy="212"/>
              </a:xfrm>
              <a:custGeom>
                <a:avLst/>
                <a:gdLst>
                  <a:gd name="T0" fmla="*/ 0 w 357"/>
                  <a:gd name="T1" fmla="*/ 76 h 212"/>
                  <a:gd name="T2" fmla="*/ 46 w 357"/>
                  <a:gd name="T3" fmla="*/ 212 h 212"/>
                  <a:gd name="T4" fmla="*/ 104 w 357"/>
                  <a:gd name="T5" fmla="*/ 0 h 212"/>
                  <a:gd name="T6" fmla="*/ 357 w 357"/>
                  <a:gd name="T7" fmla="*/ 1 h 212"/>
                  <a:gd name="T8" fmla="*/ 357 w 357"/>
                  <a:gd name="T9" fmla="*/ 3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212">
                    <a:moveTo>
                      <a:pt x="0" y="76"/>
                    </a:moveTo>
                    <a:lnTo>
                      <a:pt x="46" y="212"/>
                    </a:lnTo>
                    <a:lnTo>
                      <a:pt x="104" y="0"/>
                    </a:lnTo>
                    <a:lnTo>
                      <a:pt x="357" y="1"/>
                    </a:lnTo>
                    <a:lnTo>
                      <a:pt x="357" y="35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04" name="Rectangle 52"/>
              <p:cNvSpPr>
                <a:spLocks noChangeArrowheads="1"/>
              </p:cNvSpPr>
              <p:nvPr/>
            </p:nvSpPr>
            <p:spPr bwMode="auto">
              <a:xfrm>
                <a:off x="3774" y="3725"/>
                <a:ext cx="71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 </a:t>
                </a: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Symbol" pitchFamily="18" charset="2"/>
                  </a:rPr>
                  <a:t>r </a:t>
                </a: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(E)    </a:t>
                </a:r>
                <a:r>
                  <a:rPr kumimoji="0" lang="fr-FR" alt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Symbol" pitchFamily="18" charset="2"/>
                  </a:rPr>
                  <a:t>a</a:t>
                </a:r>
              </a:p>
            </p:txBody>
          </p:sp>
          <p:sp>
            <p:nvSpPr>
              <p:cNvPr id="105" name="Rectangle 53"/>
              <p:cNvSpPr>
                <a:spLocks noChangeArrowheads="1"/>
              </p:cNvSpPr>
              <p:nvPr/>
            </p:nvSpPr>
            <p:spPr bwMode="auto">
              <a:xfrm>
                <a:off x="4143" y="371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sym typeface="Symbol" pitchFamily="18" charset="2"/>
                  </a:rPr>
                  <a:t>=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7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MISCELLANEOUS : THE 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(More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sophisticated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approaches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0238" y="4720495"/>
            <a:ext cx="797436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Combinatorial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approach</a:t>
            </a:r>
            <a:endParaRPr lang="fr-FR" altLang="fr-FR" b="1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fr-FR" altLang="fr-FR" sz="1400" i="1" dirty="0" smtClean="0">
                <a:solidFill>
                  <a:srgbClr val="000000"/>
                </a:solidFill>
                <a:latin typeface="Arial" charset="0"/>
              </a:rPr>
              <a:t>S. Hilaire &amp; S. </a:t>
            </a:r>
            <a:r>
              <a:rPr lang="fr-FR" altLang="fr-FR" sz="1400" i="1" dirty="0" err="1" smtClean="0">
                <a:solidFill>
                  <a:srgbClr val="000000"/>
                </a:solidFill>
                <a:latin typeface="Arial" charset="0"/>
              </a:rPr>
              <a:t>Goriely</a:t>
            </a:r>
            <a:r>
              <a:rPr lang="fr-FR" altLang="fr-FR" sz="1400" i="1" dirty="0" smtClean="0">
                <a:solidFill>
                  <a:srgbClr val="000000"/>
                </a:solidFill>
                <a:latin typeface="Arial" charset="0"/>
              </a:rPr>
              <a:t>, NPA 779 (2006) 63 &amp; PRC 78 (2008) 064307.</a:t>
            </a:r>
          </a:p>
          <a:p>
            <a:pPr>
              <a:buFontTx/>
              <a:buChar char="•"/>
            </a:pPr>
            <a:endParaRPr lang="fr-FR" altLang="fr-FR" sz="1400" i="1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Font typeface="Symbol" pitchFamily="18" charset="2"/>
              <a:buChar char="Þ"/>
            </a:pP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Direct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level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counting</a:t>
            </a:r>
            <a:endParaRPr lang="fr-FR" altLang="fr-FR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lvl="1">
              <a:buFont typeface="Symbol" pitchFamily="18" charset="2"/>
              <a:buChar char="Þ"/>
            </a:pP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Total (compound nucleus) and partial (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pre-equilibrium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level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densities</a:t>
            </a:r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buFont typeface="Symbol" pitchFamily="18" charset="2"/>
              <a:buChar char="Þ"/>
            </a:pP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Non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statistical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effects</a:t>
            </a:r>
            <a:endParaRPr lang="fr-FR" altLang="fr-FR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marL="742950" lvl="1" indent="-285750">
              <a:buFont typeface="Symbol" pitchFamily="18" charset="2"/>
              <a:buChar char="Þ"/>
            </a:pPr>
            <a:r>
              <a:rPr lang="fr-FR" altLang="fr-FR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Global (tables)</a:t>
            </a:r>
          </a:p>
          <a:p>
            <a:pPr lvl="1"/>
            <a:endParaRPr lang="fr-FR" altLang="fr-FR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3725" y="928688"/>
            <a:ext cx="6097823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Superfluid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model &amp;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Generalized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superfluid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model</a:t>
            </a:r>
          </a:p>
          <a:p>
            <a:pPr lvl="1"/>
            <a:r>
              <a:rPr lang="fr-FR" altLang="fr-FR" sz="1400" i="1" dirty="0" err="1" smtClean="0">
                <a:solidFill>
                  <a:srgbClr val="000000"/>
                </a:solidFill>
                <a:latin typeface="Arial" charset="0"/>
              </a:rPr>
              <a:t>Ignatyuk</a:t>
            </a:r>
            <a:r>
              <a:rPr lang="fr-FR" altLang="fr-FR" sz="1400" i="1" dirty="0" smtClean="0">
                <a:solidFill>
                  <a:srgbClr val="000000"/>
                </a:solidFill>
                <a:latin typeface="Arial" charset="0"/>
              </a:rPr>
              <a:t> et al., PRC 47 (1993) 1504 &amp; RIPL2 </a:t>
            </a:r>
            <a:r>
              <a:rPr lang="fr-FR" altLang="fr-FR" sz="1400" i="1" dirty="0" err="1" smtClean="0">
                <a:solidFill>
                  <a:srgbClr val="000000"/>
                </a:solidFill>
                <a:latin typeface="Arial" charset="0"/>
              </a:rPr>
              <a:t>Tecdoc</a:t>
            </a:r>
            <a:r>
              <a:rPr lang="fr-FR" altLang="fr-FR" sz="1400" i="1" dirty="0" smtClean="0">
                <a:solidFill>
                  <a:srgbClr val="000000"/>
                </a:solidFill>
                <a:latin typeface="Arial" charset="0"/>
              </a:rPr>
              <a:t> (IAEA)</a:t>
            </a:r>
          </a:p>
          <a:p>
            <a:pPr lvl="1"/>
            <a:endParaRPr lang="fr-FR" altLang="fr-FR" sz="1400" i="1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Font typeface="Symbol" pitchFamily="18" charset="2"/>
              <a:buChar char="Þ"/>
            </a:pP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More correct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treatment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pairing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for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energies</a:t>
            </a:r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Font typeface="Symbol" pitchFamily="18" charset="2"/>
              <a:buChar char="Þ"/>
            </a:pP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Fermi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Gas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+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Ignatyuk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beyond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critical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energy</a:t>
            </a:r>
            <a:endParaRPr lang="fr-FR" altLang="fr-FR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lvl="1">
              <a:buFont typeface="Symbol" pitchFamily="18" charset="2"/>
              <a:buChar char="Þ"/>
            </a:pP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Explicit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treatment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of collective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effects</a:t>
            </a:r>
            <a:endParaRPr lang="fr-FR" altLang="fr-FR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lvl="1">
              <a:buFont typeface="Symbol" pitchFamily="18" charset="2"/>
              <a:buNone/>
            </a:pPr>
            <a:endParaRPr lang="fr-FR" altLang="fr-FR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1663" y="2896457"/>
            <a:ext cx="777334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Shell Model Monte Carlo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approach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/>
            <a:r>
              <a:rPr lang="fr-FR" altLang="fr-FR" sz="1400" i="1" dirty="0" smtClean="0">
                <a:solidFill>
                  <a:srgbClr val="000000"/>
                </a:solidFill>
                <a:latin typeface="Arial" charset="0"/>
              </a:rPr>
              <a:t>Agrawal et al., PRC 59 (1999) 3109</a:t>
            </a:r>
          </a:p>
          <a:p>
            <a:pPr lvl="1"/>
            <a:endParaRPr lang="fr-FR" altLang="fr-FR" sz="1400" i="1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Font typeface="Symbol" pitchFamily="18" charset="2"/>
              <a:buChar char="Þ"/>
            </a:pP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Realistic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Hamiltonians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but not global</a:t>
            </a:r>
            <a:endParaRPr lang="fr-FR" altLang="fr-FR" dirty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lvl="1">
              <a:buFont typeface="Symbol" pitchFamily="18" charset="2"/>
              <a:buChar char="Þ"/>
            </a:pP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Coherent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and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incoherent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excitations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treated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on the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same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footing</a:t>
            </a:r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Font typeface="Symbol" pitchFamily="18" charset="2"/>
              <a:buChar char="Þ"/>
            </a:pP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Time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consuming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and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thus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not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yet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systematically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applied</a:t>
            </a:r>
            <a:endParaRPr lang="fr-FR" altLang="fr-FR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lvl="1">
              <a:buFont typeface="Symbol" pitchFamily="18" charset="2"/>
              <a:buNone/>
            </a:pPr>
            <a:endParaRPr lang="fr-FR" altLang="fr-FR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67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(The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combinatorial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method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1/3)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388" y="1743075"/>
            <a:ext cx="81375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fr-FR" sz="1800" b="1" dirty="0" smtClean="0">
                <a:solidFill>
                  <a:srgbClr val="000000"/>
                </a:solidFill>
              </a:rPr>
              <a:t>- HFB + effective nucleon-nucleon interaction   </a:t>
            </a:r>
            <a:r>
              <a:rPr lang="en-US" altLang="fr-FR" sz="1800" b="1" dirty="0" smtClean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altLang="fr-FR" sz="1800" b="1" dirty="0" smtClean="0">
                <a:solidFill>
                  <a:srgbClr val="000000"/>
                </a:solidFill>
              </a:rPr>
              <a:t>  single particle level schemes</a:t>
            </a:r>
            <a:endParaRPr lang="fr-FR" altLang="fr-FR" sz="1800" b="1" dirty="0" smtClean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9388" y="2319338"/>
            <a:ext cx="81375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fr-FR" sz="1800" b="1" dirty="0" smtClean="0">
                <a:solidFill>
                  <a:srgbClr val="000000"/>
                </a:solidFill>
              </a:rPr>
              <a:t>- Combinatorial calculation   </a:t>
            </a:r>
            <a:r>
              <a:rPr lang="en-US" altLang="fr-FR" sz="1800" b="1" dirty="0" smtClean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altLang="fr-FR" sz="1800" b="1" dirty="0" smtClean="0">
                <a:solidFill>
                  <a:srgbClr val="000000"/>
                </a:solidFill>
              </a:rPr>
              <a:t>  intrinsic p-h and total state densities </a:t>
            </a:r>
            <a:r>
              <a:rPr lang="en-US" altLang="fr-FR" sz="1800" b="1" dirty="0" smtClean="0">
                <a:solidFill>
                  <a:srgbClr val="00FF00"/>
                </a:solidFill>
                <a:latin typeface="Symbol" pitchFamily="18" charset="2"/>
              </a:rPr>
              <a:t>w </a:t>
            </a:r>
            <a:r>
              <a:rPr lang="en-US" altLang="fr-FR" sz="1800" b="1" dirty="0" smtClean="0">
                <a:solidFill>
                  <a:srgbClr val="00FF00"/>
                </a:solidFill>
              </a:rPr>
              <a:t>(U, K, </a:t>
            </a:r>
            <a:r>
              <a:rPr lang="en-US" altLang="fr-FR" sz="1800" b="1" dirty="0" smtClean="0">
                <a:solidFill>
                  <a:srgbClr val="00FF00"/>
                </a:solidFill>
                <a:latin typeface="Symbol" pitchFamily="18" charset="2"/>
              </a:rPr>
              <a:t>p</a:t>
            </a:r>
            <a:r>
              <a:rPr lang="en-US" altLang="fr-FR" sz="1800" b="1" dirty="0" smtClean="0">
                <a:solidFill>
                  <a:srgbClr val="00FF00"/>
                </a:solidFill>
              </a:rPr>
              <a:t>)</a:t>
            </a:r>
            <a:endParaRPr lang="fr-FR" altLang="fr-FR" sz="1800" b="1" dirty="0" smtClean="0">
              <a:solidFill>
                <a:srgbClr val="00FF0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79388" y="6064523"/>
            <a:ext cx="81375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fr-FR" sz="1800" b="1" dirty="0" smtClean="0">
                <a:solidFill>
                  <a:srgbClr val="000000"/>
                </a:solidFill>
              </a:rPr>
              <a:t>- </a:t>
            </a:r>
            <a:r>
              <a:rPr lang="en-US" altLang="fr-FR" sz="1800" b="1" dirty="0" smtClean="0">
                <a:solidFill>
                  <a:srgbClr val="FF0000"/>
                </a:solidFill>
              </a:rPr>
              <a:t>Phenomenological</a:t>
            </a:r>
            <a:r>
              <a:rPr lang="en-US" altLang="fr-FR" sz="1800" b="1" dirty="0" smtClean="0">
                <a:solidFill>
                  <a:srgbClr val="000000"/>
                </a:solidFill>
              </a:rPr>
              <a:t> transition for deformed/spherical nucleus</a:t>
            </a:r>
            <a:endParaRPr lang="fr-FR" altLang="fr-FR" sz="1800" b="1" dirty="0" smtClean="0">
              <a:solidFill>
                <a:srgbClr val="FF00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851150" y="909638"/>
            <a:ext cx="367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fr-FR" i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See PRC 78 (2008) 064307 for details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-1188640" y="2895600"/>
            <a:ext cx="9505553" cy="2944352"/>
            <a:chOff x="-1188640" y="2895600"/>
            <a:chExt cx="9505553" cy="2944352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79388" y="2895600"/>
              <a:ext cx="8137525" cy="60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fr-FR" sz="1800" b="1" dirty="0" smtClean="0">
                  <a:solidFill>
                    <a:srgbClr val="000000"/>
                  </a:solidFill>
                </a:rPr>
                <a:t>- Collective effects   </a:t>
              </a:r>
              <a:r>
                <a:rPr lang="en-US" altLang="fr-FR" sz="1800" b="1" dirty="0" smtClean="0">
                  <a:solidFill>
                    <a:srgbClr val="000000"/>
                  </a:solidFill>
                  <a:sym typeface="Symbol" pitchFamily="18" charset="2"/>
                </a:rPr>
                <a:t></a:t>
              </a:r>
              <a:r>
                <a:rPr lang="en-US" altLang="fr-FR" sz="1800" b="1" dirty="0" smtClean="0">
                  <a:solidFill>
                    <a:srgbClr val="000000"/>
                  </a:solidFill>
                </a:rPr>
                <a:t>  from </a:t>
              </a:r>
              <a:r>
                <a:rPr lang="en-US" altLang="fr-FR" sz="1800" b="1" dirty="0" smtClean="0">
                  <a:solidFill>
                    <a:srgbClr val="00FF00"/>
                  </a:solidFill>
                </a:rPr>
                <a:t>state</a:t>
              </a:r>
              <a:r>
                <a:rPr lang="en-US" altLang="fr-FR" sz="1800" b="1" dirty="0" smtClean="0">
                  <a:solidFill>
                    <a:srgbClr val="000000"/>
                  </a:solidFill>
                </a:rPr>
                <a:t> to </a:t>
              </a:r>
              <a:r>
                <a:rPr lang="en-US" altLang="fr-FR" sz="1800" b="1" dirty="0" smtClean="0">
                  <a:solidFill>
                    <a:srgbClr val="FF0000"/>
                  </a:solidFill>
                </a:rPr>
                <a:t>level</a:t>
              </a:r>
              <a:r>
                <a:rPr lang="en-US" altLang="fr-FR" sz="1800" b="1" dirty="0" smtClean="0">
                  <a:solidFill>
                    <a:srgbClr val="000000"/>
                  </a:solidFill>
                </a:rPr>
                <a:t> densities </a:t>
              </a:r>
              <a:r>
                <a:rPr lang="en-US" altLang="fr-FR" sz="1800" b="1" dirty="0" smtClean="0">
                  <a:solidFill>
                    <a:srgbClr val="FF0000"/>
                  </a:solidFill>
                  <a:latin typeface="Symbol" pitchFamily="18" charset="2"/>
                </a:rPr>
                <a:t>r</a:t>
              </a:r>
              <a:r>
                <a:rPr lang="en-US" altLang="fr-FR" sz="1800" b="1" dirty="0" smtClean="0">
                  <a:solidFill>
                    <a:srgbClr val="FF0000"/>
                  </a:solidFill>
                </a:rPr>
                <a:t>(U, J, </a:t>
              </a:r>
              <a:r>
                <a:rPr lang="en-US" altLang="fr-FR" sz="1800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altLang="fr-FR" sz="1800" b="1" dirty="0" smtClean="0">
                  <a:solidFill>
                    <a:srgbClr val="FF0000"/>
                  </a:solidFill>
                </a:rPr>
                <a:t>)</a:t>
              </a:r>
              <a:endParaRPr lang="fr-FR" altLang="fr-FR" sz="1800" b="1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-1188640" y="3356992"/>
              <a:ext cx="7848599" cy="965200"/>
              <a:chOff x="702" y="1824"/>
              <a:chExt cx="4944" cy="608"/>
            </a:xfrm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739" y="2051"/>
                <a:ext cx="3907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r>
                  <a:rPr lang="en-US" altLang="fr-FR" sz="1800" b="1" dirty="0" smtClean="0">
                    <a:solidFill>
                      <a:srgbClr val="000000"/>
                    </a:solidFill>
                  </a:rPr>
                  <a:t>      2) construction of rotational bands for deformed nuclei </a:t>
                </a:r>
                <a:r>
                  <a:rPr lang="en-US" altLang="fr-FR" sz="1800" b="1" dirty="0" smtClean="0">
                    <a:solidFill>
                      <a:srgbClr val="00FF00"/>
                    </a:solidFill>
                  </a:rPr>
                  <a:t> </a:t>
                </a:r>
                <a:endParaRPr lang="fr-FR" altLang="fr-FR" sz="1800" b="1" dirty="0" smtClean="0">
                  <a:solidFill>
                    <a:srgbClr val="00FF00"/>
                  </a:solidFill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702" y="1824"/>
                <a:ext cx="4627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r>
                  <a:rPr lang="en-US" altLang="fr-FR" sz="1800" b="1" dirty="0" smtClean="0">
                    <a:solidFill>
                      <a:schemeClr val="bg1"/>
                    </a:solidFill>
                  </a:rPr>
                  <a:t>                                : </a:t>
                </a:r>
                <a:r>
                  <a:rPr lang="en-US" altLang="fr-FR" sz="1800" b="1" dirty="0" smtClean="0">
                    <a:solidFill>
                      <a:srgbClr val="000000"/>
                    </a:solidFill>
                  </a:rPr>
                  <a:t>1) folding of intrinsic and vibrational state densities</a:t>
                </a:r>
                <a:r>
                  <a:rPr lang="en-US" altLang="fr-FR" sz="1800" b="1" dirty="0" smtClean="0">
                    <a:solidFill>
                      <a:srgbClr val="00FF00"/>
                    </a:solidFill>
                  </a:rPr>
                  <a:t> </a:t>
                </a:r>
                <a:endParaRPr lang="fr-FR" altLang="fr-FR" sz="1800" b="1" dirty="0" smtClean="0">
                  <a:solidFill>
                    <a:srgbClr val="00FF00"/>
                  </a:solidFill>
                </a:endParaRPr>
              </a:p>
            </p:txBody>
          </p:sp>
        </p:grp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2555155" y="4226498"/>
              <a:ext cx="1328103" cy="60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fr-FR" sz="1800" b="1" dirty="0" smtClean="0">
                  <a:solidFill>
                    <a:srgbClr val="FF0000"/>
                  </a:solidFill>
                  <a:latin typeface="Symbol" pitchFamily="18" charset="2"/>
                </a:rPr>
                <a:t>r</a:t>
              </a:r>
              <a:r>
                <a:rPr lang="en-US" altLang="fr-FR" sz="1800" b="1" dirty="0" smtClean="0">
                  <a:solidFill>
                    <a:srgbClr val="FF0000"/>
                  </a:solidFill>
                </a:rPr>
                <a:t>(U, J, </a:t>
              </a:r>
              <a:r>
                <a:rPr lang="en-US" altLang="fr-FR" sz="1800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altLang="fr-FR" sz="1800" b="1" dirty="0" smtClean="0">
                  <a:solidFill>
                    <a:srgbClr val="FF0000"/>
                  </a:solidFill>
                </a:rPr>
                <a:t>) </a:t>
              </a:r>
              <a:r>
                <a:rPr lang="en-US" altLang="fr-FR" sz="1800" b="1" dirty="0" smtClean="0">
                  <a:solidFill>
                    <a:schemeClr val="tx1"/>
                  </a:solidFill>
                </a:rPr>
                <a:t>=</a:t>
              </a:r>
              <a:endParaRPr lang="fr-FR" altLang="fr-FR" sz="3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657111" y="4222858"/>
              <a:ext cx="424285" cy="60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fr-FR" sz="3200" b="1" dirty="0" smtClean="0">
                  <a:solidFill>
                    <a:schemeClr val="tx1"/>
                  </a:solidFill>
                  <a:sym typeface="Symbol"/>
                </a:rPr>
                <a:t></a:t>
              </a:r>
              <a:endParaRPr lang="fr-FR" altLang="fr-FR" sz="3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3707121" y="4552354"/>
              <a:ext cx="352277" cy="60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fr-FR" sz="1800" b="1" dirty="0" smtClean="0">
                  <a:solidFill>
                    <a:srgbClr val="00FF00"/>
                  </a:solidFill>
                </a:rPr>
                <a:t>K</a:t>
              </a:r>
              <a:endParaRPr lang="fr-FR" altLang="fr-FR" sz="3200" b="1" dirty="0" smtClean="0">
                <a:solidFill>
                  <a:srgbClr val="00FF00"/>
                </a:solidFill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4004196" y="4218457"/>
              <a:ext cx="1719932" cy="604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fr-FR" sz="1800" b="1" dirty="0" smtClean="0">
                  <a:solidFill>
                    <a:srgbClr val="00FF00"/>
                  </a:solidFill>
                  <a:latin typeface="Symbol" pitchFamily="18" charset="2"/>
                </a:rPr>
                <a:t>w </a:t>
              </a:r>
              <a:r>
                <a:rPr lang="en-US" altLang="fr-FR" sz="1800" b="1" dirty="0" smtClean="0">
                  <a:solidFill>
                    <a:srgbClr val="00FF00"/>
                  </a:solidFill>
                </a:rPr>
                <a:t>(U-</a:t>
              </a:r>
              <a:r>
                <a:rPr lang="en-US" altLang="fr-FR" sz="1800" b="1" dirty="0" err="1" smtClean="0">
                  <a:solidFill>
                    <a:srgbClr val="00FF00"/>
                  </a:solidFill>
                </a:rPr>
                <a:t>E</a:t>
              </a:r>
              <a:r>
                <a:rPr lang="en-US" altLang="fr-FR" sz="1800" b="1" baseline="-25000" dirty="0" err="1" smtClean="0">
                  <a:solidFill>
                    <a:srgbClr val="00FF00"/>
                  </a:solidFill>
                </a:rPr>
                <a:t>rot</a:t>
              </a:r>
              <a:r>
                <a:rPr lang="en-US" altLang="fr-FR" sz="1800" b="1" dirty="0" smtClean="0">
                  <a:solidFill>
                    <a:srgbClr val="00FF00"/>
                  </a:solidFill>
                </a:rPr>
                <a:t>, K, </a:t>
              </a:r>
              <a:r>
                <a:rPr lang="en-US" altLang="fr-FR" sz="1800" b="1" dirty="0" smtClean="0">
                  <a:solidFill>
                    <a:srgbClr val="00FF00"/>
                  </a:solidFill>
                  <a:latin typeface="Symbol" pitchFamily="18" charset="2"/>
                </a:rPr>
                <a:t>p</a:t>
              </a:r>
              <a:r>
                <a:rPr lang="en-US" altLang="fr-FR" sz="1800" b="1" dirty="0" smtClean="0">
                  <a:solidFill>
                    <a:srgbClr val="00FF00"/>
                  </a:solidFill>
                </a:rPr>
                <a:t>)</a:t>
              </a:r>
              <a:endParaRPr lang="fr-FR" altLang="fr-FR" sz="1800" b="1" dirty="0" smtClean="0">
                <a:solidFill>
                  <a:srgbClr val="00FF00"/>
                </a:solidFill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4698923" y="4010474"/>
              <a:ext cx="415404" cy="604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fr-FR" sz="1800" b="1" baseline="-25000" dirty="0" smtClean="0">
                  <a:solidFill>
                    <a:srgbClr val="00FF00"/>
                  </a:solidFill>
                </a:rPr>
                <a:t>JK</a:t>
              </a:r>
              <a:endParaRPr lang="fr-FR" altLang="fr-FR" sz="1800" b="1" dirty="0" smtClean="0">
                <a:solidFill>
                  <a:srgbClr val="00FF00"/>
                </a:solidFill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457870" y="4840386"/>
              <a:ext cx="6202362" cy="60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fr-FR" sz="1800" b="1" dirty="0" smtClean="0">
                  <a:solidFill>
                    <a:srgbClr val="000000"/>
                  </a:solidFill>
                </a:rPr>
                <a:t>      2) spherical nuclei</a:t>
              </a:r>
              <a:r>
                <a:rPr lang="en-US" altLang="fr-FR" sz="1800" b="1" dirty="0" smtClean="0">
                  <a:solidFill>
                    <a:srgbClr val="00FF00"/>
                  </a:solidFill>
                </a:rPr>
                <a:t> </a:t>
              </a:r>
              <a:endParaRPr lang="fr-FR" altLang="fr-FR" sz="1800" b="1" dirty="0" smtClean="0">
                <a:solidFill>
                  <a:srgbClr val="00FF00"/>
                </a:solidFill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2555776" y="5234610"/>
              <a:ext cx="1328103" cy="60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fr-FR" sz="1800" b="1" dirty="0" smtClean="0">
                  <a:solidFill>
                    <a:srgbClr val="FF0000"/>
                  </a:solidFill>
                  <a:latin typeface="Symbol" pitchFamily="18" charset="2"/>
                </a:rPr>
                <a:t>r</a:t>
              </a:r>
              <a:r>
                <a:rPr lang="en-US" altLang="fr-FR" sz="1800" b="1" dirty="0" smtClean="0">
                  <a:solidFill>
                    <a:srgbClr val="FF0000"/>
                  </a:solidFill>
                </a:rPr>
                <a:t>(U, J, </a:t>
              </a:r>
              <a:r>
                <a:rPr lang="en-US" altLang="fr-FR" sz="1800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altLang="fr-FR" sz="1800" b="1" dirty="0" smtClean="0">
                  <a:solidFill>
                    <a:srgbClr val="FF0000"/>
                  </a:solidFill>
                </a:rPr>
                <a:t>) </a:t>
              </a:r>
              <a:r>
                <a:rPr lang="en-US" altLang="fr-FR" sz="1800" b="1" dirty="0" smtClean="0">
                  <a:solidFill>
                    <a:schemeClr val="tx1"/>
                  </a:solidFill>
                </a:rPr>
                <a:t>=</a:t>
              </a:r>
              <a:endParaRPr lang="fr-FR" altLang="fr-FR" sz="3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716785" y="5235115"/>
              <a:ext cx="4455615" cy="604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fr-FR" sz="1800" b="1" dirty="0" smtClean="0">
                  <a:solidFill>
                    <a:srgbClr val="00FF00"/>
                  </a:solidFill>
                  <a:latin typeface="Symbol" pitchFamily="18" charset="2"/>
                </a:rPr>
                <a:t>w </a:t>
              </a:r>
              <a:r>
                <a:rPr lang="en-US" altLang="fr-FR" sz="1800" b="1" dirty="0" smtClean="0">
                  <a:solidFill>
                    <a:srgbClr val="00FF00"/>
                  </a:solidFill>
                </a:rPr>
                <a:t>(U, K=J, </a:t>
              </a:r>
              <a:r>
                <a:rPr lang="en-US" altLang="fr-FR" sz="1800" b="1" dirty="0" smtClean="0">
                  <a:solidFill>
                    <a:srgbClr val="00FF00"/>
                  </a:solidFill>
                  <a:latin typeface="Symbol" pitchFamily="18" charset="2"/>
                </a:rPr>
                <a:t>p</a:t>
              </a:r>
              <a:r>
                <a:rPr lang="en-US" altLang="fr-FR" sz="1800" b="1" dirty="0" smtClean="0">
                  <a:solidFill>
                    <a:srgbClr val="00FF00"/>
                  </a:solidFill>
                </a:rPr>
                <a:t>) </a:t>
              </a:r>
              <a:r>
                <a:rPr lang="en-US" altLang="fr-FR" sz="1800" b="1" dirty="0" smtClean="0">
                  <a:solidFill>
                    <a:schemeClr val="tx1"/>
                  </a:solidFill>
                </a:rPr>
                <a:t>- </a:t>
              </a:r>
              <a:r>
                <a:rPr lang="en-US" altLang="fr-FR" sz="1800" b="1" dirty="0" smtClean="0">
                  <a:solidFill>
                    <a:srgbClr val="00FF00"/>
                  </a:solidFill>
                  <a:latin typeface="Symbol" pitchFamily="18" charset="2"/>
                </a:rPr>
                <a:t>w </a:t>
              </a:r>
              <a:r>
                <a:rPr lang="en-US" altLang="fr-FR" sz="1800" b="1" dirty="0">
                  <a:solidFill>
                    <a:srgbClr val="00FF00"/>
                  </a:solidFill>
                </a:rPr>
                <a:t>(U, </a:t>
              </a:r>
              <a:r>
                <a:rPr lang="en-US" altLang="fr-FR" sz="1800" b="1" dirty="0" smtClean="0">
                  <a:solidFill>
                    <a:srgbClr val="00FF00"/>
                  </a:solidFill>
                </a:rPr>
                <a:t>K=J+1, </a:t>
              </a:r>
              <a:r>
                <a:rPr lang="en-US" altLang="fr-FR" sz="1800" b="1" dirty="0">
                  <a:solidFill>
                    <a:srgbClr val="00FF00"/>
                  </a:solidFill>
                  <a:latin typeface="Symbol" pitchFamily="18" charset="2"/>
                </a:rPr>
                <a:t>p</a:t>
              </a:r>
              <a:r>
                <a:rPr lang="en-US" altLang="fr-FR" sz="1800" b="1" dirty="0">
                  <a:solidFill>
                    <a:srgbClr val="00FF00"/>
                  </a:solidFill>
                </a:rPr>
                <a:t>)</a:t>
              </a:r>
              <a:endParaRPr lang="fr-FR" altLang="fr-FR" sz="18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07504" y="980728"/>
            <a:ext cx="8766621" cy="5832648"/>
            <a:chOff x="107504" y="764704"/>
            <a:chExt cx="8766621" cy="5832648"/>
          </a:xfrm>
        </p:grpSpPr>
        <p:sp>
          <p:nvSpPr>
            <p:cNvPr id="20" name="Rectangle 19"/>
            <p:cNvSpPr/>
            <p:nvPr/>
          </p:nvSpPr>
          <p:spPr>
            <a:xfrm>
              <a:off x="107504" y="764704"/>
              <a:ext cx="8766621" cy="5832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738" y="2438400"/>
              <a:ext cx="6232525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544638" y="914400"/>
              <a:ext cx="60753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Level density estimate is a counting problem:    </a:t>
              </a:r>
              <a:r>
                <a:rPr lang="en-US" i="1">
                  <a:solidFill>
                    <a:srgbClr val="000000"/>
                  </a:solidFill>
                  <a:latin typeface="Symbol" charset="0"/>
                  <a:ea typeface="ＭＳ Ｐゴシック" charset="0"/>
                  <a:sym typeface="Symbol" charset="0"/>
                </a:rPr>
                <a:t></a:t>
              </a:r>
              <a:r>
                <a:rPr lang="en-US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(</a:t>
              </a:r>
              <a:r>
                <a:rPr lang="en-US" i="1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U</a:t>
              </a:r>
              <a:r>
                <a:rPr lang="en-US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)=d</a:t>
              </a:r>
              <a:r>
                <a:rPr lang="en-US" i="1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(</a:t>
              </a:r>
              <a:r>
                <a:rPr lang="en-US" i="1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U</a:t>
              </a:r>
              <a:r>
                <a:rPr lang="en-US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)/d</a:t>
              </a:r>
              <a:r>
                <a:rPr lang="en-US" i="1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U</a:t>
              </a:r>
              <a:endParaRPr lang="en-US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81000" y="1425575"/>
              <a:ext cx="84931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i="1">
                  <a:solidFill>
                    <a:srgbClr val="0000FF"/>
                  </a:solidFill>
                  <a:latin typeface="Times" charset="0"/>
                  <a:ea typeface="ＭＳ Ｐゴシック" charset="0"/>
                </a:rPr>
                <a:t>N</a:t>
              </a:r>
              <a:r>
                <a:rPr lang="en-US">
                  <a:solidFill>
                    <a:srgbClr val="0000FF"/>
                  </a:solidFill>
                  <a:latin typeface="Times" charset="0"/>
                  <a:ea typeface="ＭＳ Ｐゴシック" charset="0"/>
                </a:rPr>
                <a:t>(</a:t>
              </a:r>
              <a:r>
                <a:rPr lang="en-US" i="1">
                  <a:solidFill>
                    <a:srgbClr val="0000FF"/>
                  </a:solidFill>
                  <a:latin typeface="Times" charset="0"/>
                  <a:ea typeface="ＭＳ Ｐゴシック" charset="0"/>
                </a:rPr>
                <a:t>U</a:t>
              </a:r>
              <a:r>
                <a:rPr lang="en-US">
                  <a:solidFill>
                    <a:srgbClr val="0000FF"/>
                  </a:solidFill>
                  <a:latin typeface="Times" charset="0"/>
                  <a:ea typeface="ＭＳ Ｐゴシック" charset="0"/>
                </a:rPr>
                <a:t>) is the number of ways to distribute the nucleons among the available levels for a fixed excitation energy </a:t>
              </a:r>
              <a:r>
                <a:rPr lang="en-US" i="1">
                  <a:solidFill>
                    <a:srgbClr val="0000FF"/>
                  </a:solidFill>
                  <a:latin typeface="Times" charset="0"/>
                  <a:ea typeface="ＭＳ Ｐゴシック" charset="0"/>
                </a:rPr>
                <a:t>U</a:t>
              </a:r>
              <a:r>
                <a:rPr lang="en-US">
                  <a:solidFill>
                    <a:srgbClr val="0000FF"/>
                  </a:solidFill>
                  <a:latin typeface="Times" charset="0"/>
                  <a:ea typeface="ＭＳ Ｐゴシック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7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(The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combinatorial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method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2/3)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9" name="Picture 3" descr="cumul3lignes5colonn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" b="3259"/>
          <a:stretch>
            <a:fillRect/>
          </a:stretch>
        </p:blipFill>
        <p:spPr bwMode="auto">
          <a:xfrm>
            <a:off x="76200" y="685800"/>
            <a:ext cx="869315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468313" y="5881688"/>
            <a:ext cx="7104062" cy="519112"/>
            <a:chOff x="295" y="1144"/>
            <a:chExt cx="4475" cy="327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59" y="1144"/>
              <a:ext cx="42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fr-FR" sz="2800" b="1" smtClean="0">
                  <a:solidFill>
                    <a:srgbClr val="000000"/>
                  </a:solidFill>
                  <a:latin typeface="Times New Roman" pitchFamily="18" charset="0"/>
                </a:rPr>
                <a:t>Structures typical of non-statistical feature</a:t>
              </a:r>
              <a:endParaRPr kumimoji="1" lang="fr-FR" altLang="fr-FR" sz="28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295" y="1284"/>
              <a:ext cx="192" cy="96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6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ompD0BSFGmicr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" y="1193577"/>
            <a:ext cx="8669338" cy="46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(The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combinatorial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method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3/3)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1925" y="4430439"/>
            <a:ext cx="6537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fr-FR" b="1" smtClea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altLang="fr-FR" b="1" baseline="-25000" smtClean="0">
                <a:solidFill>
                  <a:srgbClr val="FF0000"/>
                </a:solidFill>
                <a:latin typeface="Times New Roman" pitchFamily="18" charset="0"/>
              </a:rPr>
              <a:t> rms </a:t>
            </a:r>
            <a:r>
              <a:rPr lang="en-US" altLang="fr-FR" b="1" smtClean="0">
                <a:solidFill>
                  <a:srgbClr val="FF0000"/>
                </a:solidFill>
                <a:latin typeface="Times New Roman" pitchFamily="18" charset="0"/>
              </a:rPr>
              <a:t>= 1.79                          f</a:t>
            </a:r>
            <a:r>
              <a:rPr lang="en-US" altLang="fr-FR" b="1" baseline="-25000" smtClean="0">
                <a:solidFill>
                  <a:srgbClr val="FF0000"/>
                </a:solidFill>
                <a:latin typeface="Times New Roman" pitchFamily="18" charset="0"/>
              </a:rPr>
              <a:t> rms </a:t>
            </a:r>
            <a:r>
              <a:rPr lang="en-US" altLang="fr-FR" b="1" smtClean="0">
                <a:solidFill>
                  <a:srgbClr val="FF0000"/>
                </a:solidFill>
                <a:latin typeface="Times New Roman" pitchFamily="18" charset="0"/>
              </a:rPr>
              <a:t>= 2.14                                 f</a:t>
            </a:r>
            <a:r>
              <a:rPr lang="en-US" altLang="fr-FR" b="1" baseline="-25000" smtClean="0">
                <a:solidFill>
                  <a:srgbClr val="FF0000"/>
                </a:solidFill>
                <a:latin typeface="Times New Roman" pitchFamily="18" charset="0"/>
              </a:rPr>
              <a:t> rms </a:t>
            </a:r>
            <a:r>
              <a:rPr lang="en-US" altLang="fr-FR" b="1" smtClean="0">
                <a:solidFill>
                  <a:srgbClr val="FF0000"/>
                </a:solidFill>
                <a:latin typeface="Times New Roman" pitchFamily="18" charset="0"/>
              </a:rPr>
              <a:t>= 2.30</a:t>
            </a:r>
            <a:endParaRPr lang="fr-FR" altLang="fr-FR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49538" y="914400"/>
            <a:ext cx="44791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fr-FR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0  </a:t>
            </a:r>
            <a:r>
              <a:rPr lang="en-US" alt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values  ( s-waves  &amp; </a:t>
            </a:r>
            <a:r>
              <a:rPr lang="en-US" altLang="fr-FR" sz="2400" b="1" dirty="0" smtClean="0">
                <a:solidFill>
                  <a:srgbClr val="00FF00"/>
                </a:solidFill>
                <a:latin typeface="Times New Roman" pitchFamily="18" charset="0"/>
              </a:rPr>
              <a:t>p-waves</a:t>
            </a:r>
            <a:r>
              <a:rPr lang="en-US" alt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fr-FR" altLang="fr-FR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3000" y="1765300"/>
            <a:ext cx="218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altLang="fr-FR" sz="1400" b="1" smtClean="0">
                <a:solidFill>
                  <a:srgbClr val="808080"/>
                </a:solidFill>
                <a:latin typeface="Arial" charset="0"/>
                <a:ea typeface="ＭＳ Ｐゴシック" pitchFamily="1" charset="-128"/>
              </a:rPr>
              <a:t>Back-Shifted Fermi Gas</a:t>
            </a:r>
            <a:endParaRPr lang="fr-FR" altLang="fr-FR" sz="1400" b="1" smtClean="0">
              <a:solidFill>
                <a:srgbClr val="80808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22725" y="1763713"/>
            <a:ext cx="183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altLang="fr-FR" sz="1400" b="1" smtClean="0">
                <a:solidFill>
                  <a:srgbClr val="808080"/>
                </a:solidFill>
                <a:latin typeface="Arial" charset="0"/>
                <a:ea typeface="ＭＳ Ｐゴシック" pitchFamily="1" charset="-128"/>
              </a:rPr>
              <a:t>HF+BCS+Statistical</a:t>
            </a:r>
            <a:endParaRPr lang="fr-FR" altLang="fr-FR" sz="1400" b="1" smtClean="0">
              <a:solidFill>
                <a:srgbClr val="80808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606267" y="1744525"/>
            <a:ext cx="19607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699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69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fr-FR" sz="1400" b="1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</a:rPr>
              <a:t>HFB + Combinatorial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03263" y="5795218"/>
            <a:ext cx="7678737" cy="946150"/>
            <a:chOff x="295" y="1144"/>
            <a:chExt cx="4837" cy="596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59" y="1144"/>
              <a:ext cx="4573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fr-FR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Description similar to that obtained with other</a:t>
              </a:r>
            </a:p>
            <a:p>
              <a:r>
                <a:rPr kumimoji="1" lang="en-US" altLang="fr-FR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global</a:t>
              </a:r>
              <a:r>
                <a:rPr kumimoji="1" lang="en-US" altLang="fr-FR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 approaches</a:t>
              </a:r>
              <a:endParaRPr kumimoji="1" lang="fr-FR" altLang="fr-FR" sz="2800" b="1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295" y="1284"/>
              <a:ext cx="192" cy="96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31" y="5647134"/>
            <a:ext cx="44672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7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19"/>
          <p:cNvSpPr>
            <a:spLocks noGrp="1"/>
          </p:cNvSpPr>
          <p:nvPr>
            <p:ph type="title" idx="4294967295"/>
          </p:nvPr>
        </p:nvSpPr>
        <p:spPr>
          <a:xfrm>
            <a:off x="3671888" y="1949450"/>
            <a:ext cx="5364162" cy="4719638"/>
          </a:xfrm>
        </p:spPr>
        <p:txBody>
          <a:bodyPr anchor="t"/>
          <a:lstStyle/>
          <a:p>
            <a:pPr eaLnBrk="1" hangingPunct="1">
              <a:lnSpc>
                <a:spcPts val="2800"/>
              </a:lnSpc>
            </a:pPr>
            <a:r>
              <a:rPr lang="fr-FR" dirty="0" smtClean="0"/>
              <a:t>FROM IN DEPTH ANALYSIS</a:t>
            </a:r>
            <a:br>
              <a:rPr lang="fr-FR" dirty="0" smtClean="0"/>
            </a:br>
            <a:r>
              <a:rPr lang="fr-FR" dirty="0" smtClean="0"/>
              <a:t>TO LARGE SCALE PRODUCTION</a:t>
            </a:r>
            <a:br>
              <a:rPr lang="fr-FR" dirty="0" smtClean="0"/>
            </a:br>
            <a:r>
              <a:rPr lang="fr-FR" dirty="0" smtClean="0"/>
              <a:t>WITH TALYS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septembre 2014</a:t>
            </a:fld>
            <a:endParaRPr lang="fr-FR" sz="100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59" name="Espace réservé du numéro de diapositive 8"/>
          <p:cNvSpPr txBox="1">
            <a:spLocks noGrp="1"/>
          </p:cNvSpPr>
          <p:nvPr/>
        </p:nvSpPr>
        <p:spPr bwMode="auto">
          <a:xfrm>
            <a:off x="576263" y="5876925"/>
            <a:ext cx="2700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fr-FR" sz="1000">
                <a:solidFill>
                  <a:schemeClr val="bg1"/>
                </a:solidFill>
                <a:latin typeface="+mn-lt"/>
              </a:rPr>
              <a:t>|  PAGE </a:t>
            </a:r>
            <a:fld id="{ACFC8ABC-64A0-4D1E-8A50-C4163B25ECE3}" type="slidenum">
              <a:rPr lang="fr-FR" sz="1000">
                <a:solidFill>
                  <a:schemeClr val="bg1"/>
                </a:solidFill>
                <a:latin typeface="+mn-lt"/>
              </a:rPr>
              <a:pPr>
                <a:defRPr/>
              </a:pPr>
              <a:t>38</a:t>
            </a:fld>
            <a:endParaRPr lang="fr-FR" sz="1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60" name="Espace réservé du pied de page 9"/>
          <p:cNvSpPr txBox="1">
            <a:spLocks noGrp="1"/>
          </p:cNvSpPr>
          <p:nvPr/>
        </p:nvSpPr>
        <p:spPr bwMode="auto">
          <a:xfrm>
            <a:off x="576263" y="5445125"/>
            <a:ext cx="2700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fr-FR" sz="1000">
                <a:solidFill>
                  <a:schemeClr val="bg1"/>
                </a:solidFill>
                <a:latin typeface="+mn-lt"/>
              </a:rPr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cap="none" smtClean="0"/>
              <a:t>Content</a:t>
            </a:r>
          </a:p>
        </p:txBody>
      </p:sp>
      <p:sp>
        <p:nvSpPr>
          <p:cNvPr id="57346" name="Text Box 40"/>
          <p:cNvSpPr txBox="1">
            <a:spLocks noChangeArrowheads="1"/>
          </p:cNvSpPr>
          <p:nvPr/>
        </p:nvSpPr>
        <p:spPr bwMode="auto">
          <a:xfrm>
            <a:off x="467544" y="908720"/>
            <a:ext cx="2065822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8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- </a:t>
            </a:r>
            <a:r>
              <a:rPr kumimoji="1" lang="en-US" sz="2400" b="1" dirty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Introduction</a:t>
            </a:r>
            <a:endParaRPr kumimoji="1" lang="fr-FR" sz="2400" b="1" dirty="0">
              <a:solidFill>
                <a:prstClr val="white">
                  <a:lumMod val="8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7347" name="Text Box 41"/>
          <p:cNvSpPr txBox="1">
            <a:spLocks noChangeArrowheads="1"/>
          </p:cNvSpPr>
          <p:nvPr/>
        </p:nvSpPr>
        <p:spPr bwMode="auto">
          <a:xfrm>
            <a:off x="467544" y="1412776"/>
            <a:ext cx="5712718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- General features about </a:t>
            </a:r>
            <a:r>
              <a:rPr kumimoji="1" lang="en-US" sz="2400" b="1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nuclear reactions</a:t>
            </a:r>
            <a:endParaRPr kumimoji="1" lang="fr-FR" sz="2400" b="1" dirty="0">
              <a:solidFill>
                <a:prstClr val="white">
                  <a:lumMod val="8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7348" name="Text Box 42"/>
          <p:cNvSpPr txBox="1">
            <a:spLocks noChangeArrowheads="1"/>
          </p:cNvSpPr>
          <p:nvPr/>
        </p:nvSpPr>
        <p:spPr bwMode="auto">
          <a:xfrm>
            <a:off x="467544" y="2852936"/>
            <a:ext cx="2511457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- </a:t>
            </a:r>
            <a:r>
              <a:rPr kumimoji="1" lang="en-US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Nuclear Models</a:t>
            </a:r>
            <a:endParaRPr kumimoji="1" lang="fr-FR" sz="2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50" name="Text Box 42"/>
          <p:cNvSpPr txBox="1">
            <a:spLocks noChangeArrowheads="1"/>
          </p:cNvSpPr>
          <p:nvPr/>
        </p:nvSpPr>
        <p:spPr bwMode="auto">
          <a:xfrm>
            <a:off x="466936" y="6279703"/>
            <a:ext cx="388446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</a:rPr>
              <a:t>- What remains to be done ?</a:t>
            </a:r>
            <a:endParaRPr kumimoji="1" lang="fr-FR" sz="2400" b="1" dirty="0">
              <a:solidFill>
                <a:prstClr val="white">
                  <a:lumMod val="8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466936" y="4822451"/>
            <a:ext cx="839313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400" b="1" dirty="0">
                <a:latin typeface="Times New Roman" pitchFamily="18" charset="0"/>
              </a:rPr>
              <a:t>- </a:t>
            </a:r>
            <a:r>
              <a:rPr kumimoji="1" lang="en-US" sz="2400" b="1" dirty="0" smtClean="0">
                <a:latin typeface="Times New Roman" pitchFamily="18" charset="0"/>
              </a:rPr>
              <a:t>From in depth analysis to large scale production with TALYS</a:t>
            </a:r>
            <a:endParaRPr kumimoji="1" lang="fr-FR" sz="2400" b="1" dirty="0"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1844824"/>
            <a:ext cx="4090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fr-FR" sz="2000" dirty="0" smtClean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data 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endParaRPr lang="fr-FR" sz="2000" dirty="0" smtClean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format  = f (</a:t>
            </a:r>
            <a:r>
              <a:rPr lang="fr-FR" sz="2000" dirty="0" err="1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fr-FR" sz="2000" dirty="0" smtClean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5616" y="3286983"/>
            <a:ext cx="5354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Pre-equilibrium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fission, capture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5616" y="5269934"/>
            <a:ext cx="3690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TALYS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63688" y="52388"/>
            <a:ext cx="662473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REACTION MODELS &amp; REACTION CHANNELS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(REMINDER)</a:t>
            </a:r>
          </a:p>
          <a:p>
            <a:pPr algn="ctr" eaLnBrk="0" hangingPunct="0"/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57800" y="3140075"/>
            <a:ext cx="3810000" cy="3092450"/>
            <a:chOff x="3312" y="1978"/>
            <a:chExt cx="2400" cy="194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648" y="1978"/>
              <a:ext cx="2064" cy="1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Optical model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+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Statistical model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+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Pre-equilibrium model</a:t>
              </a:r>
            </a:p>
            <a:p>
              <a:pPr algn="ctr"/>
              <a:endParaRPr lang="fr-FR" altLang="fr-FR" sz="2200" b="1" smtClean="0">
                <a:solidFill>
                  <a:srgbClr val="FF3300"/>
                </a:solidFill>
              </a:endParaRPr>
            </a:p>
            <a:p>
              <a:r>
                <a:rPr lang="fr-FR" altLang="fr-FR" sz="2200" b="1" smtClean="0">
                  <a:solidFill>
                    <a:srgbClr val="FF330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r>
                <a:rPr lang="fr-FR" altLang="fr-FR" sz="2200" b="1" smtClean="0">
                  <a:solidFill>
                    <a:srgbClr val="000000"/>
                  </a:solidFill>
                  <a:latin typeface="Times New Roman" pitchFamily="18" charset="0"/>
                </a:rPr>
                <a:t> =  </a:t>
              </a:r>
              <a:r>
                <a:rPr lang="fr-FR" altLang="fr-FR" sz="2200" b="1" smtClean="0">
                  <a:solidFill>
                    <a:srgbClr val="FF330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FF3300"/>
                  </a:solidFill>
                  <a:latin typeface="Times New Roman" pitchFamily="18" charset="0"/>
                </a:rPr>
                <a:t>d </a:t>
              </a:r>
              <a:r>
                <a:rPr lang="fr-FR" altLang="fr-FR" sz="2200" b="1" smtClean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fr-FR" altLang="fr-FR" sz="2200" b="1" smtClean="0">
                  <a:solidFill>
                    <a:srgbClr val="80808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808080"/>
                  </a:solidFill>
                  <a:latin typeface="Times New Roman" pitchFamily="18" charset="0"/>
                </a:rPr>
                <a:t> PE</a:t>
              </a:r>
              <a:r>
                <a:rPr lang="fr-FR" altLang="fr-FR" sz="2200" b="1" smtClean="0">
                  <a:solidFill>
                    <a:srgbClr val="66FF66"/>
                  </a:solidFill>
                  <a:latin typeface="Times New Roman" pitchFamily="18" charset="0"/>
                </a:rPr>
                <a:t> </a:t>
              </a:r>
              <a:r>
                <a:rPr lang="fr-FR" altLang="fr-FR" sz="2200" b="1" smtClean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fr-FR" altLang="fr-FR" sz="2200" b="1" smtClean="0">
                  <a:solidFill>
                    <a:srgbClr val="00FF0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00FF00"/>
                  </a:solidFill>
                  <a:latin typeface="Times New Roman" pitchFamily="18" charset="0"/>
                </a:rPr>
                <a:t>CN</a:t>
              </a:r>
            </a:p>
            <a:p>
              <a:r>
                <a:rPr lang="fr-FR" altLang="fr-FR" sz="2200" b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  <a:p>
              <a:r>
                <a:rPr lang="fr-FR" altLang="fr-FR" sz="2200" b="1" smtClean="0">
                  <a:solidFill>
                    <a:srgbClr val="0066FF"/>
                  </a:solidFill>
                </a:rPr>
                <a:t>   </a:t>
              </a:r>
              <a:r>
                <a:rPr lang="fr-FR" altLang="fr-FR" sz="2800" b="1" smtClean="0">
                  <a:solidFill>
                    <a:srgbClr val="0066FF"/>
                  </a:solidFill>
                </a:rPr>
                <a:t> </a:t>
              </a:r>
              <a:r>
                <a:rPr lang="fr-FR" altLang="fr-FR" sz="2400" b="1" smtClean="0">
                  <a:solidFill>
                    <a:srgbClr val="0066FF"/>
                  </a:solidFill>
                </a:rPr>
                <a:t> </a:t>
              </a:r>
              <a:endParaRPr lang="fr-FR" altLang="fr-FR" sz="2200" b="1" smtClean="0">
                <a:solidFill>
                  <a:srgbClr val="000000"/>
                </a:solidFill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ltGray">
            <a:xfrm rot="-10800000">
              <a:off x="3312" y="2208"/>
              <a:ext cx="624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fr-FR" altLang="fr-FR" sz="2400" smtClean="0">
                <a:solidFill>
                  <a:srgbClr val="3399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0825" y="1447800"/>
            <a:ext cx="4773613" cy="5308600"/>
            <a:chOff x="158" y="912"/>
            <a:chExt cx="3007" cy="3344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40" y="912"/>
              <a:ext cx="2925" cy="3344"/>
              <a:chOff x="240" y="912"/>
              <a:chExt cx="2925" cy="3344"/>
            </a:xfrm>
          </p:grpSpPr>
          <p:pic>
            <p:nvPicPr>
              <p:cNvPr id="14" name="Picture 7" descr="s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200"/>
                <a:ext cx="2925" cy="3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1344" y="912"/>
                <a:ext cx="7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kumimoji="1" lang="fr-FR" altLang="fr-FR" sz="2400" b="1" smtClean="0">
                    <a:solidFill>
                      <a:srgbClr val="CCCCFF"/>
                    </a:solidFill>
                    <a:latin typeface="Times New Roman" pitchFamily="18" charset="0"/>
                  </a:rPr>
                  <a:t>n + </a:t>
                </a:r>
                <a:r>
                  <a:rPr kumimoji="1" lang="fr-FR" altLang="fr-FR" sz="2400" b="1" baseline="30000" smtClean="0">
                    <a:solidFill>
                      <a:srgbClr val="CCCCFF"/>
                    </a:solidFill>
                    <a:latin typeface="Times New Roman" pitchFamily="18" charset="0"/>
                  </a:rPr>
                  <a:t>238</a:t>
                </a:r>
                <a:r>
                  <a:rPr kumimoji="1" lang="fr-FR" altLang="fr-FR" sz="2400" b="1" smtClean="0">
                    <a:solidFill>
                      <a:srgbClr val="CCCCFF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429" y="3929"/>
              <a:ext cx="635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041" y="3974"/>
              <a:ext cx="748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358" y="3906"/>
              <a:ext cx="409" cy="2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58" y="1865"/>
              <a:ext cx="250" cy="10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103" y="3966"/>
              <a:ext cx="14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16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Neutron energy (MeV)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 rot="16200000">
              <a:off x="-379" y="2630"/>
              <a:ext cx="13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16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Cross section (barn)</a:t>
              </a: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657850" y="5703888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200" b="1" smtClean="0">
                <a:solidFill>
                  <a:srgbClr val="0066FF"/>
                </a:solidFill>
              </a:rPr>
              <a:t>   </a:t>
            </a:r>
            <a:r>
              <a:rPr lang="fr-FR" altLang="fr-FR" sz="2800" b="1" smtClean="0">
                <a:solidFill>
                  <a:srgbClr val="0066FF"/>
                </a:solidFill>
              </a:rPr>
              <a:t> </a:t>
            </a:r>
            <a:r>
              <a:rPr lang="fr-FR" altLang="fr-FR" sz="2400" b="1" smtClean="0">
                <a:solidFill>
                  <a:srgbClr val="0066FF"/>
                </a:solidFill>
              </a:rPr>
              <a:t> </a:t>
            </a:r>
            <a:r>
              <a:rPr lang="fr-FR" altLang="fr-FR" sz="2200" b="1" smtClean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fr-FR" altLang="fr-FR" sz="2200" b="1" smtClean="0">
                <a:solidFill>
                  <a:srgbClr val="000000"/>
                </a:solidFill>
              </a:rPr>
              <a:t>s</a:t>
            </a:r>
            <a:r>
              <a:rPr lang="fr-FR" altLang="fr-FR" sz="2200" b="1" baseline="-25000" smtClean="0">
                <a:solidFill>
                  <a:srgbClr val="000000"/>
                </a:solidFill>
                <a:latin typeface="Times New Roman" pitchFamily="18" charset="0"/>
              </a:rPr>
              <a:t>nn’</a:t>
            </a:r>
            <a:r>
              <a:rPr lang="fr-FR" altLang="fr-FR" sz="2200" b="1" smtClean="0">
                <a:solidFill>
                  <a:srgbClr val="66FF66"/>
                </a:solidFill>
                <a:latin typeface="Times New Roman" pitchFamily="18" charset="0"/>
              </a:rPr>
              <a:t> </a:t>
            </a:r>
            <a:r>
              <a:rPr lang="fr-FR" altLang="fr-FR" sz="2200" b="1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fr-FR" altLang="fr-FR" sz="2200" b="1" smtClean="0">
                <a:solidFill>
                  <a:srgbClr val="000000"/>
                </a:solidFill>
              </a:rPr>
              <a:t>s</a:t>
            </a:r>
            <a:r>
              <a:rPr lang="fr-FR" altLang="fr-FR" sz="2200" b="1" baseline="-25000" smtClean="0">
                <a:solidFill>
                  <a:srgbClr val="000000"/>
                </a:solidFill>
                <a:latin typeface="Times New Roman" pitchFamily="18" charset="0"/>
              </a:rPr>
              <a:t>nf </a:t>
            </a:r>
            <a:r>
              <a:rPr lang="fr-FR" altLang="fr-FR" sz="2200" b="1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fr-FR" altLang="fr-FR" sz="2200" b="1" smtClean="0">
                <a:solidFill>
                  <a:srgbClr val="000000"/>
                </a:solidFill>
              </a:rPr>
              <a:t>s</a:t>
            </a:r>
            <a:r>
              <a:rPr lang="fr-FR" altLang="fr-FR" sz="2200" b="1" baseline="-2500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fr-FR" altLang="fr-FR" sz="2200" b="1" baseline="-25000" smtClean="0">
                <a:solidFill>
                  <a:srgbClr val="000000"/>
                </a:solidFill>
              </a:rPr>
              <a:t>g </a:t>
            </a:r>
            <a:r>
              <a:rPr lang="fr-FR" altLang="fr-FR" sz="2200" b="1" smtClean="0">
                <a:solidFill>
                  <a:srgbClr val="000000"/>
                </a:solidFill>
              </a:rPr>
              <a:t>+ ...</a:t>
            </a:r>
          </a:p>
        </p:txBody>
      </p:sp>
    </p:spTree>
    <p:extLst>
      <p:ext uri="{BB962C8B-B14F-4D97-AF65-F5344CB8AC3E}">
        <p14:creationId xmlns:p14="http://schemas.microsoft.com/office/powerpoint/2010/main" val="36095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0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Situation in 1998 !</a:t>
            </a:r>
          </a:p>
        </p:txBody>
      </p:sp>
      <p:sp>
        <p:nvSpPr>
          <p:cNvPr id="60418" name="Rectangle 28"/>
          <p:cNvSpPr>
            <a:spLocks noChangeArrowheads="1"/>
          </p:cNvSpPr>
          <p:nvPr/>
        </p:nvSpPr>
        <p:spPr bwMode="auto">
          <a:xfrm>
            <a:off x="900113" y="5481638"/>
            <a:ext cx="7488237" cy="936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0419" name="Text Box 29"/>
          <p:cNvSpPr txBox="1">
            <a:spLocks noChangeArrowheads="1"/>
          </p:cNvSpPr>
          <p:nvPr/>
        </p:nvSpPr>
        <p:spPr bwMode="auto">
          <a:xfrm>
            <a:off x="668338" y="1125538"/>
            <a:ext cx="36036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ALICE – LLNL – 1974 – Blann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0" name="Text Box 30"/>
          <p:cNvSpPr txBox="1">
            <a:spLocks noChangeArrowheads="1"/>
          </p:cNvSpPr>
          <p:nvPr/>
        </p:nvSpPr>
        <p:spPr bwMode="auto">
          <a:xfrm>
            <a:off x="668338" y="1619250"/>
            <a:ext cx="67341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srgbClr val="DC0528"/>
                </a:solidFill>
                <a:latin typeface="Times New Roman" pitchFamily="18" charset="0"/>
              </a:rPr>
              <a:t>(Mc-)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GNASH – LANL – 1977 – Young, Arthur &amp; Chadwick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1" name="Text Box 31"/>
          <p:cNvSpPr txBox="1">
            <a:spLocks noChangeArrowheads="1"/>
          </p:cNvSpPr>
          <p:nvPr/>
        </p:nvSpPr>
        <p:spPr bwMode="auto">
          <a:xfrm>
            <a:off x="668338" y="2112963"/>
            <a:ext cx="3036887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TNG – ORNL – 1980 – Fu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2" name="Text Box 32"/>
          <p:cNvSpPr txBox="1">
            <a:spLocks noChangeArrowheads="1"/>
          </p:cNvSpPr>
          <p:nvPr/>
        </p:nvSpPr>
        <p:spPr bwMode="auto">
          <a:xfrm>
            <a:off x="668338" y="2606675"/>
            <a:ext cx="42799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STAPRE – Univ. Vienna – 1980 – Uhl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3" name="Text Box 33"/>
          <p:cNvSpPr txBox="1">
            <a:spLocks noChangeArrowheads="1"/>
          </p:cNvSpPr>
          <p:nvPr/>
        </p:nvSpPr>
        <p:spPr bwMode="auto">
          <a:xfrm>
            <a:off x="668338" y="3100388"/>
            <a:ext cx="63785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UNF,MEND – CIAE, Nanking Univ. – 1985 – Cai, Zhang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4" name="Text Box 34"/>
          <p:cNvSpPr txBox="1">
            <a:spLocks noChangeArrowheads="1"/>
          </p:cNvSpPr>
          <p:nvPr/>
        </p:nvSpPr>
        <p:spPr bwMode="auto">
          <a:xfrm>
            <a:off x="668338" y="4581525"/>
            <a:ext cx="6700837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srgbClr val="DC0528"/>
                </a:solidFill>
                <a:latin typeface="Times New Roman" pitchFamily="18" charset="0"/>
              </a:rPr>
              <a:t>TALYS – NRG/CEA – 1998 – Koning, Hilaire &amp; Duijvestijn</a:t>
            </a:r>
            <a:endParaRPr kumimoji="1" lang="fr-FR" sz="2000" b="1">
              <a:solidFill>
                <a:srgbClr val="DC0528"/>
              </a:solidFill>
              <a:latin typeface="Times New Roman" pitchFamily="18" charset="0"/>
            </a:endParaRPr>
          </a:p>
        </p:txBody>
      </p:sp>
      <p:sp>
        <p:nvSpPr>
          <p:cNvPr id="60425" name="AutoShape 35"/>
          <p:cNvSpPr>
            <a:spLocks noChangeArrowheads="1"/>
          </p:cNvSpPr>
          <p:nvPr/>
        </p:nvSpPr>
        <p:spPr bwMode="auto">
          <a:xfrm>
            <a:off x="250825" y="4689475"/>
            <a:ext cx="360363" cy="1368425"/>
          </a:xfrm>
          <a:prstGeom prst="curvedRightArrow">
            <a:avLst>
              <a:gd name="adj1" fmla="val 75947"/>
              <a:gd name="adj2" fmla="val 15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0426" name="Text Box 36"/>
          <p:cNvSpPr txBox="1">
            <a:spLocks noChangeArrowheads="1"/>
          </p:cNvSpPr>
          <p:nvPr/>
        </p:nvSpPr>
        <p:spPr bwMode="auto">
          <a:xfrm>
            <a:off x="1439863" y="5554663"/>
            <a:ext cx="6389687" cy="822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kumimoji="1" lang="en-US" sz="2400" b="1">
                <a:solidFill>
                  <a:prstClr val="white"/>
                </a:solidFill>
                <a:latin typeface="Times New Roman" pitchFamily="18" charset="0"/>
              </a:rPr>
              <a:t>Modern computers (i.e. speed and memory) </a:t>
            </a:r>
          </a:p>
          <a:p>
            <a:pPr algn="ctr"/>
            <a:r>
              <a:rPr kumimoji="1" lang="en-US" sz="2400" b="1">
                <a:solidFill>
                  <a:prstClr val="white"/>
                </a:solidFill>
                <a:latin typeface="Times New Roman" pitchFamily="18" charset="0"/>
              </a:rPr>
              <a:t>available when the code conception was started </a:t>
            </a:r>
            <a:endParaRPr kumimoji="1" lang="fr-FR" sz="2400" b="1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0427" name="Text Box 37"/>
          <p:cNvSpPr txBox="1">
            <a:spLocks noChangeArrowheads="1"/>
          </p:cNvSpPr>
          <p:nvPr/>
        </p:nvSpPr>
        <p:spPr bwMode="auto">
          <a:xfrm>
            <a:off x="668338" y="3594100"/>
            <a:ext cx="46577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EXIFON – Univ. Dresden – 1989 – Kalka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8" name="Text Box 38"/>
          <p:cNvSpPr txBox="1">
            <a:spLocks noChangeArrowheads="1"/>
          </p:cNvSpPr>
          <p:nvPr/>
        </p:nvSpPr>
        <p:spPr bwMode="auto">
          <a:xfrm>
            <a:off x="668338" y="4087813"/>
            <a:ext cx="53816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srgbClr val="DC0528"/>
                </a:solidFill>
                <a:latin typeface="Times New Roman" pitchFamily="18" charset="0"/>
              </a:rPr>
              <a:t>EMPIRE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 – ENEA/IAEA/BNL – 1980 – Herman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2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re 10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cap="none" dirty="0"/>
              <a:t>GENERAL FEATURES </a:t>
            </a:r>
            <a:r>
              <a:rPr lang="fr-FR" cap="none" dirty="0" smtClean="0"/>
              <a:t/>
            </a:r>
            <a:br>
              <a:rPr lang="fr-FR" cap="none" dirty="0" smtClean="0"/>
            </a:br>
            <a:r>
              <a:rPr lang="fr-FR" cap="none" dirty="0" smtClean="0"/>
              <a:t>GNASH Input file </a:t>
            </a:r>
            <a:r>
              <a:rPr lang="fr-FR" cap="none" dirty="0" err="1" smtClean="0"/>
              <a:t>before</a:t>
            </a:r>
            <a:r>
              <a:rPr lang="fr-FR" cap="none" dirty="0" smtClean="0"/>
              <a:t> 1998</a:t>
            </a:r>
          </a:p>
        </p:txBody>
      </p:sp>
      <p:pic>
        <p:nvPicPr>
          <p:cNvPr id="7988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80491"/>
            <a:ext cx="4392488" cy="67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3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algn="ctr"/>
            <a:r>
              <a:rPr lang="fr-FR" dirty="0" smtClean="0"/>
              <a:t>GENERAL FEATURES</a:t>
            </a:r>
            <a:br>
              <a:rPr lang="fr-FR" dirty="0" smtClean="0"/>
            </a:br>
            <a:r>
              <a:rPr lang="fr-FR" dirty="0" err="1" smtClean="0"/>
              <a:t>Ideas</a:t>
            </a:r>
            <a:r>
              <a:rPr lang="fr-FR" dirty="0" smtClean="0"/>
              <a:t> </a:t>
            </a:r>
            <a:r>
              <a:rPr lang="fr-FR" dirty="0" err="1" smtClean="0"/>
              <a:t>behind</a:t>
            </a:r>
            <a:r>
              <a:rPr lang="fr-FR" dirty="0" smtClean="0"/>
              <a:t> TALYS conception</a:t>
            </a:r>
            <a:endParaRPr lang="fr-FR" dirty="0"/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668338" y="1268413"/>
            <a:ext cx="61404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- TALYS mantra : “ First Completeness then Quality” </a:t>
            </a:r>
            <a:endParaRPr kumimoji="1" lang="fr-FR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7" name="Text Box 5"/>
          <p:cNvSpPr txBox="1">
            <a:spLocks noChangeArrowheads="1"/>
          </p:cNvSpPr>
          <p:nvPr/>
        </p:nvSpPr>
        <p:spPr bwMode="auto">
          <a:xfrm>
            <a:off x="684213" y="3536950"/>
            <a:ext cx="3271837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- Transparent programming</a:t>
            </a:r>
            <a:endParaRPr kumimoji="1" lang="fr-FR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331913" y="1878013"/>
            <a:ext cx="6572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No NaNs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No Crash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Warnings to identify malfunctions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Default « simple » models which will then be improved (anticipation)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All ouput channels smoothly described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331913" y="4110038"/>
            <a:ext cx="69151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No unnecessary assumption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No equation simplification (one can recognize a general expression)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Many comments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No implicit definition of variables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The variable are defined following the order of appearance in subroutines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2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err="1" smtClean="0"/>
              <a:t>What</a:t>
            </a:r>
            <a:r>
              <a:rPr lang="fr-FR" cap="none" dirty="0" smtClean="0"/>
              <a:t> TALYS </a:t>
            </a:r>
            <a:r>
              <a:rPr lang="fr-FR" cap="none" dirty="0" err="1" smtClean="0"/>
              <a:t>does</a:t>
            </a:r>
            <a:r>
              <a:rPr lang="fr-FR" cap="none" dirty="0" smtClean="0"/>
              <a:t> !</a:t>
            </a:r>
          </a:p>
        </p:txBody>
      </p:sp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107950" y="1125538"/>
            <a:ext cx="34099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Simulates a nuclear reaction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107950" y="1557338"/>
            <a:ext cx="7508875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         projectiles : n,p,d,t,</a:t>
            </a:r>
            <a:r>
              <a:rPr kumimoji="1" lang="en-US" sz="2000" b="1" baseline="3000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he, </a:t>
            </a:r>
            <a:r>
              <a:rPr kumimoji="1" lang="en-US" sz="2000" b="1" baseline="3000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he and gamma</a:t>
            </a:r>
          </a:p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         targets :  3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Z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110 or 5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A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339 (either isotopic or natural)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114300" y="2384425"/>
            <a:ext cx="8996363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Incident projectile energy from a few keV up to 200 MeV</a:t>
            </a:r>
          </a:p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					</a:t>
            </a:r>
            <a:r>
              <a:rPr kumimoji="1" lang="en-US" b="1">
                <a:solidFill>
                  <a:prstClr val="black"/>
                </a:solidFill>
                <a:latin typeface="Times New Roman" pitchFamily="18" charset="0"/>
              </a:rPr>
              <a:t>  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code works up to1 Gev but physics ??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23825" y="3335338"/>
            <a:ext cx="27114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TALYS can be used : 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684213" y="3802063"/>
            <a:ext cx="7014036" cy="18774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Times New Roman" pitchFamily="18" charset="0"/>
              </a:rPr>
              <a:t>. In depth single reaction analysis</a:t>
            </a:r>
          </a:p>
          <a:p>
            <a:r>
              <a:rPr kumimoji="1" lang="en-US" sz="1200" b="1" dirty="0">
                <a:solidFill>
                  <a:srgbClr val="DC0528"/>
                </a:solidFill>
                <a:latin typeface="Times New Roman" pitchFamily="18" charset="0"/>
              </a:rPr>
              <a:t> 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. Global nuclear reaction network calculation (</a:t>
            </a:r>
            <a:r>
              <a:rPr kumimoji="1" lang="en-US" sz="2000" b="1" dirty="0" err="1">
                <a:solidFill>
                  <a:prstClr val="black"/>
                </a:solidFill>
                <a:latin typeface="Times New Roman" pitchFamily="18" charset="0"/>
              </a:rPr>
              <a:t>eg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astrophysics)</a:t>
            </a:r>
          </a:p>
          <a:p>
            <a:r>
              <a:rPr kumimoji="1" lang="en-US" sz="1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. Within a more global code system (reactor physics)</a:t>
            </a:r>
          </a:p>
          <a:p>
            <a:r>
              <a:rPr kumimoji="1" lang="en-US" sz="1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. Without reaction calculation (only structure data provided)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9063" y="6127750"/>
            <a:ext cx="57721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srgbClr val="DC0528"/>
                </a:solidFill>
                <a:latin typeface="Times New Roman" pitchFamily="18" charset="0"/>
              </a:rPr>
              <a:t>- TALYS is still under development (improvement) </a:t>
            </a:r>
            <a:endParaRPr kumimoji="1" lang="fr-FR" sz="2000" b="1">
              <a:solidFill>
                <a:srgbClr val="DC0528"/>
              </a:solidFill>
              <a:latin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2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err="1" smtClean="0"/>
              <a:t>Technical</a:t>
            </a:r>
            <a:r>
              <a:rPr lang="fr-FR" cap="none" dirty="0" smtClean="0"/>
              <a:t> </a:t>
            </a:r>
            <a:r>
              <a:rPr lang="fr-FR" cap="none" dirty="0" err="1" smtClean="0"/>
              <a:t>details</a:t>
            </a:r>
            <a:endParaRPr lang="fr-FR" cap="none" dirty="0" smtClean="0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701675" y="1384300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Fortran 77  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701675" y="1892300"/>
            <a:ext cx="4351338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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80000 lines  (+ 20000 lines of ECIS)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701675" y="2392363"/>
            <a:ext cx="27781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Modern programming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701675" y="3789363"/>
            <a:ext cx="42767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Flexible use and extensive validation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1069975" y="4146550"/>
            <a:ext cx="7599363" cy="5810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       - Flexibility : default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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en-US" sz="1600" b="1" dirty="0">
                <a:solidFill>
                  <a:srgbClr val="FF0000"/>
                </a:solidFill>
                <a:latin typeface="Times New Roman" pitchFamily="18" charset="0"/>
              </a:rPr>
              <a:t>4 line idiot proof input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(element, mass, projectile, energy)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             adjustment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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 300 keywords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701675" y="5554663"/>
            <a:ext cx="2430474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&gt;500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pages manual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1076325" y="5000625"/>
            <a:ext cx="5469254" cy="33855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       - Drip-line to drip-line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calculations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help removing bugs  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50" name="Text Box 11"/>
          <p:cNvSpPr txBox="1">
            <a:spLocks noChangeArrowheads="1"/>
          </p:cNvSpPr>
          <p:nvPr/>
        </p:nvSpPr>
        <p:spPr bwMode="auto">
          <a:xfrm>
            <a:off x="1076325" y="4724400"/>
            <a:ext cx="4519613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>
                <a:solidFill>
                  <a:prstClr val="black"/>
                </a:solidFill>
                <a:latin typeface="Times New Roman" pitchFamily="18" charset="0"/>
              </a:rPr>
              <a:t>       - Random input generation to check stability  </a:t>
            </a:r>
            <a:endParaRPr kumimoji="1" lang="fr-FR" sz="1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51" name="Text Box 12"/>
          <p:cNvSpPr txBox="1">
            <a:spLocks noChangeArrowheads="1"/>
          </p:cNvSpPr>
          <p:nvPr/>
        </p:nvSpPr>
        <p:spPr bwMode="auto">
          <a:xfrm>
            <a:off x="698500" y="6056313"/>
            <a:ext cx="5919788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ompiled and tested with several compilers and OS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52" name="Text Box 13"/>
          <p:cNvSpPr txBox="1">
            <a:spLocks noChangeArrowheads="1"/>
          </p:cNvSpPr>
          <p:nvPr/>
        </p:nvSpPr>
        <p:spPr bwMode="auto">
          <a:xfrm>
            <a:off x="1073150" y="2743200"/>
            <a:ext cx="3016250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>
                <a:solidFill>
                  <a:prstClr val="black"/>
                </a:solidFill>
                <a:latin typeface="Times New Roman" pitchFamily="18" charset="0"/>
              </a:rPr>
              <a:t>       - modular (270 subroutines) </a:t>
            </a:r>
            <a:endParaRPr kumimoji="1" lang="fr-FR" sz="1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53" name="Text Box 14"/>
          <p:cNvSpPr txBox="1">
            <a:spLocks noChangeArrowheads="1"/>
          </p:cNvSpPr>
          <p:nvPr/>
        </p:nvSpPr>
        <p:spPr bwMode="auto">
          <a:xfrm>
            <a:off x="1079500" y="3295650"/>
            <a:ext cx="4564063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>
                <a:solidFill>
                  <a:prstClr val="black"/>
                </a:solidFill>
                <a:latin typeface="Times New Roman" pitchFamily="18" charset="0"/>
              </a:rPr>
              <a:t>       - Transparent programming (few exceptions)  </a:t>
            </a:r>
            <a:endParaRPr kumimoji="1" lang="fr-FR" sz="1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1079500" y="3019425"/>
            <a:ext cx="7275513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>
                <a:solidFill>
                  <a:prstClr val="black"/>
                </a:solidFill>
                <a:latin typeface="Times New Roman" pitchFamily="18" charset="0"/>
              </a:rPr>
              <a:t>       - Explicit variable names and many comments (30% of total number of lines) </a:t>
            </a:r>
            <a:endParaRPr kumimoji="1" lang="fr-FR" sz="16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8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err="1" smtClean="0"/>
              <a:t>Typical</a:t>
            </a:r>
            <a:r>
              <a:rPr lang="fr-FR" cap="none" dirty="0" smtClean="0"/>
              <a:t> </a:t>
            </a:r>
            <a:r>
              <a:rPr lang="fr-FR" cap="none" dirty="0" err="1" smtClean="0"/>
              <a:t>calculation</a:t>
            </a:r>
            <a:r>
              <a:rPr lang="fr-FR" cap="none" dirty="0" smtClean="0"/>
              <a:t> times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250825" y="1268413"/>
            <a:ext cx="76295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3925" indent="-923925" eaLnBrk="0" hangingPunct="0">
              <a:spcAft>
                <a:spcPts val="400"/>
              </a:spcAft>
              <a:buFont typeface="Arial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Numbers based on a single Intel Xeon X5472  3.0 GhZ processor</a:t>
            </a:r>
          </a:p>
          <a:p>
            <a:pPr marL="923925" indent="-923925" eaLnBrk="0" hangingPunct="0">
              <a:spcAft>
                <a:spcPts val="400"/>
              </a:spcAft>
              <a:buFont typeface="Arial" charset="0"/>
              <a:buNone/>
            </a:pP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  <a:p>
            <a:pPr marL="923925" indent="-923925" eaLnBrk="0" hangingPunct="0">
              <a:spcAft>
                <a:spcPts val="400"/>
              </a:spcAft>
              <a:buFont typeface="Arial" charset="0"/>
              <a:buNone/>
            </a:pPr>
            <a:r>
              <a:rPr lang="nl-NL" sz="2000" b="1">
                <a:solidFill>
                  <a:srgbClr val="000000"/>
                </a:solidFill>
                <a:latin typeface="Times New Roman" pitchFamily="18" charset="0"/>
              </a:rPr>
              <a:t>Time needed to get all cross sections, level densities, spectra, angular distributions. gamma production etc.: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  <a:p>
            <a:pPr marL="923925" indent="-923925" eaLnBrk="0" hangingPunct="0">
              <a:spcAft>
                <a:spcPts val="400"/>
              </a:spcAft>
              <a:buFont typeface="Arial" charset="0"/>
              <a:buNone/>
            </a:pP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43" name="Rectangle 3"/>
          <p:cNvSpPr>
            <a:spLocks noChangeArrowheads="1"/>
          </p:cNvSpPr>
          <p:nvPr/>
        </p:nvSpPr>
        <p:spPr bwMode="auto">
          <a:xfrm>
            <a:off x="1331913" y="2551113"/>
            <a:ext cx="762952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3925" indent="-923925" eaLnBrk="0" hangingPunct="0">
              <a:spcAft>
                <a:spcPts val="400"/>
              </a:spcAft>
              <a:buFont typeface="Arial" charset="0"/>
              <a:buNone/>
            </a:pPr>
            <a:endParaRPr lang="nl-NL" sz="2000" b="1">
              <a:solidFill>
                <a:srgbClr val="000000"/>
              </a:solidFill>
              <a:latin typeface="Times New Roman" pitchFamily="18" charset="0"/>
            </a:endParaRPr>
          </a:p>
          <a:p>
            <a:pPr marL="360363" lvl="1" indent="-360363" eaLnBrk="0" hangingPunct="0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nl-NL" sz="1500" b="1">
                <a:solidFill>
                  <a:srgbClr val="000000"/>
                </a:solidFill>
                <a:latin typeface="Times New Roman" pitchFamily="18" charset="0"/>
              </a:rPr>
              <a:t>14 MeV neutron on non-deformed target: 3 sec.</a:t>
            </a:r>
          </a:p>
          <a:p>
            <a:pPr marL="360363" lvl="1" indent="-360363" eaLnBrk="0" hangingPunct="0">
              <a:lnSpc>
                <a:spcPts val="2000"/>
              </a:lnSpc>
              <a:buSzPct val="90000"/>
            </a:pPr>
            <a:endParaRPr lang="en-US" sz="1500" b="1">
              <a:solidFill>
                <a:srgbClr val="000000"/>
              </a:solidFill>
              <a:latin typeface="Times New Roman" pitchFamily="18" charset="0"/>
            </a:endParaRPr>
          </a:p>
          <a:p>
            <a:pPr marL="360363" lvl="1" indent="-360363" eaLnBrk="0" hangingPunct="0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nl-NL" sz="1500" b="1">
                <a:solidFill>
                  <a:srgbClr val="000000"/>
                </a:solidFill>
                <a:latin typeface="Times New Roman" pitchFamily="18" charset="0"/>
              </a:rPr>
              <a:t>60 incident energies between 0 and 20 MeV:1 min. (Al-27)</a:t>
            </a:r>
          </a:p>
          <a:p>
            <a:pPr marL="1133475" lvl="4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None/>
            </a:pPr>
            <a:r>
              <a:rPr lang="nl-NL" sz="1500" b="1">
                <a:solidFill>
                  <a:srgbClr val="000000"/>
                </a:solidFill>
                <a:latin typeface="Times New Roman" pitchFamily="18" charset="0"/>
              </a:rPr>
              <a:t>				      4 min. (Pb-208)</a:t>
            </a:r>
          </a:p>
          <a:p>
            <a:pPr marL="1133475" lvl="4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None/>
            </a:pPr>
            <a:r>
              <a:rPr lang="nl-NL" sz="1500" b="1">
                <a:solidFill>
                  <a:srgbClr val="000000"/>
                </a:solidFill>
                <a:latin typeface="Times New Roman" pitchFamily="18" charset="0"/>
              </a:rPr>
              <a:t>				      10 min. (U-238)</a:t>
            </a:r>
          </a:p>
          <a:p>
            <a:pPr marL="360363" lvl="1" indent="-360363" eaLnBrk="0" hangingPunct="0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nl-NL" sz="1500" b="1">
                <a:solidFill>
                  <a:srgbClr val="000000"/>
                </a:solidFill>
                <a:latin typeface="Times New Roman" pitchFamily="18" charset="0"/>
              </a:rPr>
              <a:t>100 incident energies between 0 and 200 MeV:20 min. (Al-27)</a:t>
            </a:r>
          </a:p>
          <a:p>
            <a:pPr marL="1133475" lvl="4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None/>
            </a:pPr>
            <a:r>
              <a:rPr lang="nl-NL" sz="1500" b="1">
                <a:solidFill>
                  <a:srgbClr val="000000"/>
                </a:solidFill>
                <a:latin typeface="Times New Roman" pitchFamily="18" charset="0"/>
              </a:rPr>
              <a:t>				          3-100 hours (U-238) depending on OMP</a:t>
            </a:r>
          </a:p>
          <a:p>
            <a:pPr marL="1133475" lvl="4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None/>
            </a:pPr>
            <a:endParaRPr lang="nl-NL" sz="1500" b="1">
              <a:solidFill>
                <a:srgbClr val="000000"/>
              </a:solidFill>
              <a:latin typeface="Times New Roman" pitchFamily="18" charset="0"/>
            </a:endParaRPr>
          </a:p>
          <a:p>
            <a:pPr marL="360363" lvl="1" indent="-360363" eaLnBrk="0" hangingPunct="0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nl-NL" sz="1500" b="1">
                <a:solidFill>
                  <a:srgbClr val="000000"/>
                </a:solidFill>
                <a:latin typeface="Times New Roman" pitchFamily="18" charset="0"/>
              </a:rPr>
              <a:t>60 incident energies between 0 and 20 MeV for all 2430 nuclides, stable or with t&gt; 1 sec: about 200 hours</a:t>
            </a:r>
          </a:p>
          <a:p>
            <a:pPr marL="360363" lvl="1" indent="-360363" eaLnBrk="0" hangingPunct="0">
              <a:lnSpc>
                <a:spcPts val="2000"/>
              </a:lnSpc>
              <a:buSzPct val="90000"/>
            </a:pPr>
            <a:endParaRPr lang="nl-NL" sz="1500" b="1">
              <a:solidFill>
                <a:srgbClr val="000000"/>
              </a:solidFill>
              <a:latin typeface="Times New Roman" pitchFamily="18" charset="0"/>
            </a:endParaRPr>
          </a:p>
          <a:p>
            <a:pPr marL="360363" lvl="1" indent="-360363" eaLnBrk="0" hangingPunct="0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nl-NL" sz="1500" b="1">
                <a:solidFill>
                  <a:srgbClr val="000000"/>
                </a:solidFill>
                <a:latin typeface="Times New Roman" pitchFamily="18" charset="0"/>
              </a:rPr>
              <a:t>To obtain credible Monte Carlo based covariance data: multiply the above numbers by 50-500.</a:t>
            </a:r>
            <a:endParaRPr lang="en-US" sz="15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TALYS versions online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2843213" y="1049338"/>
            <a:ext cx="3568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prstClr val="black"/>
                </a:solidFill>
                <a:latin typeface="Times New Roman" pitchFamily="18" charset="0"/>
              </a:rPr>
              <a:t>http://www.talys.eu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1920889"/>
            <a:ext cx="8653331" cy="532453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b="1" dirty="0">
                <a:solidFill>
                  <a:prstClr val="black"/>
                </a:solidFill>
                <a:latin typeface="Times New Roman" pitchFamily="18" charset="0"/>
              </a:rPr>
              <a:t>TALYS 1.0 (ND 2007)</a:t>
            </a:r>
          </a:p>
          <a:p>
            <a:r>
              <a:rPr kumimoji="1" lang="en-US" b="1" dirty="0">
                <a:solidFill>
                  <a:prstClr val="black"/>
                </a:solidFill>
                <a:latin typeface="Times New Roman" pitchFamily="18" charset="0"/>
              </a:rPr>
              <a:t>TALYS 1.2 </a:t>
            </a:r>
            <a:r>
              <a:rPr kumimoji="1" lang="en-US" b="1" dirty="0" smtClean="0">
                <a:solidFill>
                  <a:prstClr val="black"/>
                </a:solidFill>
                <a:latin typeface="Times New Roman" pitchFamily="18" charset="0"/>
              </a:rPr>
              <a:t>(End of </a:t>
            </a:r>
            <a:r>
              <a:rPr kumimoji="1" lang="en-US" b="1" dirty="0">
                <a:solidFill>
                  <a:prstClr val="black"/>
                </a:solidFill>
                <a:latin typeface="Times New Roman" pitchFamily="18" charset="0"/>
              </a:rPr>
              <a:t>2010</a:t>
            </a:r>
            <a:r>
              <a:rPr kumimoji="1" lang="en-US" b="1" dirty="0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new keywords (mainly to improve fitting possibilities)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bugs corrected to solve crashes or unphysical results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inclusion of </a:t>
            </a:r>
            <a:r>
              <a:rPr kumimoji="1" lang="en-US" sz="1600" b="1" dirty="0" err="1" smtClean="0">
                <a:solidFill>
                  <a:prstClr val="black"/>
                </a:solidFill>
                <a:latin typeface="Times New Roman" pitchFamily="18" charset="0"/>
              </a:rPr>
              <a:t>ph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 level densities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inclusion of </a:t>
            </a:r>
            <a:r>
              <a:rPr kumimoji="1" lang="en-US" sz="1600" b="1" dirty="0" err="1" smtClean="0">
                <a:solidFill>
                  <a:prstClr val="black"/>
                </a:solidFill>
                <a:latin typeface="Times New Roman" pitchFamily="18" charset="0"/>
              </a:rPr>
              <a:t>Skm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-HFB structure information (def., masses, </a:t>
            </a:r>
            <a:r>
              <a:rPr kumimoji="1" lang="en-US" sz="1600" b="1" dirty="0" smtClean="0">
                <a:solidFill>
                  <a:prstClr val="black"/>
                </a:solidFill>
              </a:rPr>
              <a:t>g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 strengths)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- inclusion of D1M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b="1" dirty="0">
                <a:solidFill>
                  <a:prstClr val="black"/>
                </a:solidFill>
                <a:latin typeface="Times New Roman" pitchFamily="18" charset="0"/>
              </a:rPr>
              <a:t>TALYS 1.4 </a:t>
            </a:r>
            <a:r>
              <a:rPr kumimoji="1" lang="en-US" b="1" dirty="0" smtClean="0">
                <a:solidFill>
                  <a:prstClr val="black"/>
                </a:solidFill>
                <a:latin typeface="Times New Roman" pitchFamily="18" charset="0"/>
              </a:rPr>
              <a:t>(End of </a:t>
            </a:r>
            <a:r>
              <a:rPr kumimoji="1" lang="en-US" b="1" dirty="0">
                <a:solidFill>
                  <a:prstClr val="black"/>
                </a:solidFill>
                <a:latin typeface="Times New Roman" pitchFamily="18" charset="0"/>
              </a:rPr>
              <a:t>2012</a:t>
            </a:r>
            <a:r>
              <a:rPr kumimoji="1" lang="en-US" b="1" dirty="0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- new keywords (mainly to improve fitting possibilities)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- bugs corrected to solve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unphysical results or crashes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new alpha  and deuteron OMP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URR extension</a:t>
            </a:r>
            <a:endParaRPr kumimoji="1" lang="en-US" sz="20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b="1" dirty="0" smtClean="0">
                <a:solidFill>
                  <a:prstClr val="black"/>
                </a:solidFill>
                <a:latin typeface="Times New Roman" pitchFamily="18" charset="0"/>
              </a:rPr>
              <a:t>TALYS 1.6 (End of 2013)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- bugs corrected to solve unphysical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results or crashes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-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non-equidistant excitation energy binning possible (extension to energies &gt; 200 MeV)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direct and semi-direct capture added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- new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microscopic </a:t>
            </a:r>
            <a:r>
              <a:rPr kumimoji="1" lang="en-US" sz="1600" b="1" dirty="0" err="1" smtClean="0">
                <a:solidFill>
                  <a:prstClr val="black"/>
                </a:solidFill>
                <a:latin typeface="Times New Roman" pitchFamily="18" charset="0"/>
              </a:rPr>
              <a:t>lds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 from D1M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-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medical isotope production implemented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-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coupling to GEF done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TALYS versions online</a:t>
            </a:r>
          </a:p>
        </p:txBody>
      </p:sp>
      <p:pic>
        <p:nvPicPr>
          <p:cNvPr id="88079" name="Picture 15" descr="talys-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98625"/>
            <a:ext cx="8964612" cy="5043488"/>
          </a:xfrm>
          <a:prstGeom prst="rect">
            <a:avLst/>
          </a:prstGeom>
          <a:noFill/>
        </p:spPr>
      </p:pic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2843213" y="1049338"/>
            <a:ext cx="3568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Times New Roman" pitchFamily="18" charset="0"/>
              </a:rPr>
              <a:t>http://www.talys.eu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1619672" y="2996952"/>
            <a:ext cx="2934072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4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5616" y="6800"/>
            <a:ext cx="7237413" cy="909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TALYS </a:t>
            </a:r>
            <a:r>
              <a:rPr lang="fr-FR" cap="none" dirty="0" err="1" smtClean="0"/>
              <a:t>statistics</a:t>
            </a:r>
            <a:r>
              <a:rPr lang="fr-FR" cap="none" dirty="0" smtClean="0"/>
              <a:t> (1/2)</a:t>
            </a:r>
          </a:p>
        </p:txBody>
      </p:sp>
      <p:pic>
        <p:nvPicPr>
          <p:cNvPr id="89095" name="Picture 7" descr="sta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r="9636" b="3040"/>
          <a:stretch>
            <a:fillRect/>
          </a:stretch>
        </p:blipFill>
        <p:spPr bwMode="auto">
          <a:xfrm>
            <a:off x="0" y="981075"/>
            <a:ext cx="9145588" cy="4122738"/>
          </a:xfrm>
          <a:prstGeom prst="rect">
            <a:avLst/>
          </a:prstGeom>
          <a:noFill/>
        </p:spPr>
      </p:pic>
      <p:sp>
        <p:nvSpPr>
          <p:cNvPr id="89097" name="Line 9"/>
          <p:cNvSpPr>
            <a:spLocks noChangeShapeType="1"/>
          </p:cNvSpPr>
          <p:nvPr/>
        </p:nvSpPr>
        <p:spPr bwMode="auto">
          <a:xfrm flipV="1">
            <a:off x="2290763" y="50847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V="1">
            <a:off x="4244975" y="50847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1770063" y="5888038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prstClr val="black"/>
                </a:solidFill>
                <a:latin typeface="Times New Roman" pitchFamily="18" charset="0"/>
              </a:rPr>
              <a:t>Inclusion</a:t>
            </a:r>
          </a:p>
          <a:p>
            <a:r>
              <a:rPr lang="fr-FR">
                <a:solidFill>
                  <a:prstClr val="black"/>
                </a:solidFill>
                <a:latin typeface="Times New Roman" pitchFamily="18" charset="0"/>
              </a:rPr>
              <a:t>of ph lds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3730625" y="5876925"/>
            <a:ext cx="1674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prstClr val="black"/>
                </a:solidFill>
                <a:latin typeface="Times New Roman" pitchFamily="18" charset="0"/>
              </a:rPr>
              <a:t>Inclusion</a:t>
            </a:r>
          </a:p>
          <a:p>
            <a:r>
              <a:rPr lang="fr-FR">
                <a:solidFill>
                  <a:prstClr val="black"/>
                </a:solidFill>
                <a:latin typeface="Times New Roman" pitchFamily="18" charset="0"/>
              </a:rPr>
              <a:t>of 1p1h lds</a:t>
            </a:r>
          </a:p>
          <a:p>
            <a:r>
              <a:rPr lang="fr-FR">
                <a:solidFill>
                  <a:prstClr val="black"/>
                </a:solidFill>
                <a:latin typeface="Times New Roman" pitchFamily="18" charset="0"/>
              </a:rPr>
              <a:t>function of (J,</a:t>
            </a:r>
            <a:r>
              <a:rPr lang="fr-FR">
                <a:solidFill>
                  <a:prstClr val="black"/>
                </a:solidFill>
              </a:rPr>
              <a:t>p</a:t>
            </a:r>
            <a:r>
              <a:rPr lang="fr-FR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endParaRPr lang="fr-FR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3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enfor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 t="11097" r="25545" b="7779"/>
          <a:stretch/>
        </p:blipFill>
        <p:spPr bwMode="auto">
          <a:xfrm>
            <a:off x="734938" y="1039411"/>
            <a:ext cx="8013526" cy="43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1970" y="5560784"/>
            <a:ext cx="7036735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TALYS obeys the </a:t>
            </a:r>
            <a:r>
              <a:rPr kumimoji="1" lang="en-US" sz="2000" b="1" dirty="0" err="1" smtClean="0">
                <a:solidFill>
                  <a:prstClr val="black"/>
                </a:solidFill>
                <a:latin typeface="Times New Roman" pitchFamily="18" charset="0"/>
              </a:rPr>
              <a:t>Benford’s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law : no intentional scientific fraud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1115616" y="6800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TALYS </a:t>
            </a:r>
            <a:r>
              <a:rPr lang="fr-FR" cap="none" dirty="0" err="1" smtClean="0"/>
              <a:t>statistics</a:t>
            </a:r>
            <a:r>
              <a:rPr lang="fr-FR" cap="none" dirty="0" smtClean="0"/>
              <a:t> (2/2)</a:t>
            </a:r>
          </a:p>
        </p:txBody>
      </p:sp>
    </p:spTree>
    <p:extLst>
      <p:ext uri="{BB962C8B-B14F-4D97-AF65-F5344CB8AC3E}">
        <p14:creationId xmlns:p14="http://schemas.microsoft.com/office/powerpoint/2010/main" val="23957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46920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(compact expression)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9138" y="5020717"/>
            <a:ext cx="76692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and         </a:t>
            </a:r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altLang="fr-FR" sz="2000" b="1" baseline="-250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altLang="fr-FR" sz="2000" b="1" smtClean="0">
                <a:solidFill>
                  <a:srgbClr val="FF3300"/>
                </a:solidFill>
                <a:cs typeface="Times New Roman" pitchFamily="18" charset="0"/>
              </a:rPr>
              <a:t>b</a:t>
            </a:r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fr-FR" altLang="fr-FR" sz="2000" b="1" smtClean="0">
                <a:solidFill>
                  <a:srgbClr val="000000"/>
                </a:solidFill>
                <a:latin typeface="Arial" charset="0"/>
              </a:rPr>
              <a:t>=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transmission coefficient for outgoing channel </a:t>
            </a:r>
            <a:r>
              <a:rPr lang="fr-FR" altLang="fr-FR" b="1" smtClean="0">
                <a:solidFill>
                  <a:srgbClr val="FF3300"/>
                </a:solidFill>
              </a:rPr>
              <a:t>b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	 	       associated with the outgoing particle </a:t>
            </a:r>
            <a:r>
              <a:rPr lang="fr-FR" altLang="fr-FR" b="1" smtClean="0">
                <a:solidFill>
                  <a:srgbClr val="FF3300"/>
                </a:solidFill>
                <a:latin typeface="Arial" charset="0"/>
              </a:rPr>
              <a:t>b</a:t>
            </a:r>
            <a:endParaRPr lang="fr-FR" altLang="fr-FR" sz="3600" b="1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54688" y="3409404"/>
            <a:ext cx="223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altLang="fr-FR" sz="4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altLang="fr-FR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90650" y="4538117"/>
            <a:ext cx="26765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J </a:t>
            </a:r>
            <a:r>
              <a:rPr lang="fr-FR" altLang="fr-FR" sz="200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=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fr-FR" altLang="fr-FR" sz="2000" b="1" baseline="-25000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 + s</a:t>
            </a:r>
            <a:r>
              <a:rPr lang="fr-FR" altLang="fr-FR" sz="2000" b="1" baseline="-25000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 + I</a:t>
            </a:r>
            <a:r>
              <a:rPr lang="fr-FR" altLang="fr-FR" sz="2000" b="1" baseline="-2500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2000" b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=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j</a:t>
            </a:r>
            <a:r>
              <a:rPr lang="fr-FR" altLang="fr-FR" sz="2000" b="1" baseline="-25000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 + I</a:t>
            </a:r>
            <a:r>
              <a:rPr lang="fr-FR" altLang="fr-FR" sz="2000" b="1" baseline="-2500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  <a:p>
            <a:pPr eaLnBrk="0" hangingPunct="0"/>
            <a:r>
              <a:rPr lang="fr-FR" altLang="fr-FR" sz="2000" b="1" baseline="-25000" smtClean="0">
                <a:solidFill>
                  <a:srgbClr val="CCCC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/>
            <a:endParaRPr lang="fr-FR" altLang="fr-FR" sz="2000" b="1" baseline="-25000" smtClean="0">
              <a:solidFill>
                <a:srgbClr val="CCFF66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57650" y="4539704"/>
            <a:ext cx="212269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and</a:t>
            </a:r>
            <a:r>
              <a:rPr lang="fr-FR" altLang="fr-FR" sz="2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 </a:t>
            </a:r>
            <a:r>
              <a:rPr lang="fr-FR" altLang="fr-FR" sz="20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=</a:t>
            </a:r>
            <a:r>
              <a:rPr lang="fr-FR" altLang="fr-FR" sz="2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2000" b="1" dirty="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-1    </a:t>
            </a:r>
            <a:r>
              <a:rPr lang="fr-FR" altLang="fr-FR" sz="2000" b="1" baseline="-25000" dirty="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  <a:p>
            <a:pPr eaLnBrk="0" hangingPunct="0"/>
            <a:endParaRPr lang="fr-FR" altLang="fr-FR" sz="2000" b="1" baseline="-25000" dirty="0" smtClean="0">
              <a:solidFill>
                <a:srgbClr val="00FF00"/>
              </a:solidFill>
              <a:latin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altLang="fr-FR" sz="2000" b="1" baseline="-25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              </a:t>
            </a:r>
            <a:endParaRPr lang="fr-FR" altLang="fr-FR" sz="2000" b="1" dirty="0" smtClean="0">
              <a:solidFill>
                <a:srgbClr val="CCFF66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9138" y="456192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with</a:t>
            </a:r>
            <a:endParaRPr lang="fr-FR" altLang="fr-FR" b="1" smtClean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53050" y="4938167"/>
            <a:ext cx="1841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fr-FR" altLang="fr-FR" sz="2000" b="1" baseline="-25000" smtClean="0">
              <a:solidFill>
                <a:srgbClr val="CCFF66"/>
              </a:solidFill>
              <a:sym typeface="Symbol" pitchFamily="18" charset="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36096" y="4322217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dirty="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fr-FR" altLang="fr-FR" sz="2000" b="1" baseline="-25000" dirty="0" smtClean="0">
                <a:solidFill>
                  <a:srgbClr val="00FF00"/>
                </a:solidFill>
                <a:sym typeface="Symbol" pitchFamily="18" charset="2"/>
              </a:rPr>
              <a:t>a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279650" y="1588542"/>
            <a:ext cx="6180138" cy="981075"/>
            <a:chOff x="4383" y="1782"/>
            <a:chExt cx="3893" cy="6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83" y="1875"/>
              <a:ext cx="38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3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=      </a:t>
              </a:r>
              <a:r>
                <a:rPr lang="fr-FR" altLang="fr-FR" sz="3200" b="1" baseline="-2500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a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b</a:t>
              </a:r>
              <a:r>
                <a:rPr lang="fr-FR" altLang="fr-FR" sz="3200" b="1" baseline="-25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    </a:t>
              </a:r>
              <a:r>
                <a:rPr lang="fr-FR" altLang="fr-FR" sz="2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où b = </a:t>
              </a:r>
              <a:r>
                <a:rPr lang="fr-FR" altLang="fr-FR" sz="2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g </a:t>
              </a:r>
              <a:r>
                <a:rPr lang="fr-FR" altLang="fr-FR" sz="2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, n, p, d, t, …, fission 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618" y="1782"/>
              <a:ext cx="3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4400" b="1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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22" y="21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b="1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73700" y="2653754"/>
            <a:ext cx="223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altLang="fr-FR" sz="4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altLang="fr-FR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20725" y="3118892"/>
            <a:ext cx="919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32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fr-FR" altLang="fr-FR" sz="3200" b="1" baseline="-2500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fr-FR" altLang="fr-FR" sz="3200" b="1" baseline="-25000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</a:t>
            </a:r>
            <a:endParaRPr lang="fr-FR" altLang="fr-FR" sz="2000" b="1" baseline="-25000" smtClean="0">
              <a:solidFill>
                <a:srgbClr val="CCFF66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92263" y="3066504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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563688" y="3472904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63688" y="3576092"/>
            <a:ext cx="471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k </a:t>
            </a:r>
            <a:r>
              <a:rPr lang="fr-FR" altLang="fr-FR" sz="2000" b="1" baseline="-2500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68475" y="3463379"/>
            <a:ext cx="266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baseline="-250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20888" y="3006179"/>
            <a:ext cx="582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44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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70100" y="3615779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J,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44888" y="3020467"/>
            <a:ext cx="809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2J+1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240088" y="3463379"/>
            <a:ext cx="138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2s+12I+1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0088" y="3463379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759450" y="3453854"/>
            <a:ext cx="1730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653088" y="3511004"/>
            <a:ext cx="509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36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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81675" y="3922167"/>
            <a:ext cx="284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400" b="1" baseline="-25000" smtClean="0">
                <a:solidFill>
                  <a:srgbClr val="000000"/>
                </a:solidFill>
                <a:sym typeface="Symbol" pitchFamily="18" charset="2"/>
              </a:rPr>
              <a:t>d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764088" y="3190329"/>
            <a:ext cx="82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fr-FR" altLang="fr-FR" sz="2000" b="1" baseline="-25000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lj 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</a:t>
            </a:r>
            <a:r>
              <a:rPr lang="fr-FR" altLang="fr-FR" sz="2000" b="1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sz="2000" b="1" smtClean="0">
                <a:solidFill>
                  <a:srgbClr val="00FF00"/>
                </a:solidFill>
                <a:latin typeface="Times New Roman" pitchFamily="18" charset="0"/>
                <a:sym typeface="Symbol" pitchFamily="18" charset="2"/>
              </a:rPr>
              <a:t>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884738" y="2944267"/>
            <a:ext cx="35718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baseline="-250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J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30488" y="3006179"/>
            <a:ext cx="582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44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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679700" y="3615779"/>
            <a:ext cx="51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b="1" smtClean="0">
                <a:solidFill>
                  <a:srgbClr val="000000"/>
                </a:solidFill>
                <a:sym typeface="Symbol" pitchFamily="18" charset="2"/>
              </a:rPr>
              <a:t>,</a:t>
            </a:r>
            <a:r>
              <a:rPr lang="fr-FR" altLang="fr-FR" b="1" smtClean="0">
                <a:solidFill>
                  <a:srgbClr val="FF3300"/>
                </a:solidFill>
                <a:sym typeface="Symbol" pitchFamily="18" charset="2"/>
              </a:rPr>
              <a:t>b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683500" y="3225254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fr-FR" altLang="fr-FR" sz="2000" b="1" baseline="-25000" smtClean="0">
                <a:solidFill>
                  <a:srgbClr val="00FF00"/>
                </a:solidFill>
                <a:sym typeface="Symbol" pitchFamily="18" charset="2"/>
              </a:rPr>
              <a:t>a</a:t>
            </a:r>
            <a:r>
              <a:rPr lang="fr-FR" altLang="fr-FR" sz="2000" b="1" baseline="-25000" smtClean="0">
                <a:solidFill>
                  <a:srgbClr val="FF3300"/>
                </a:solidFill>
                <a:sym typeface="Symbol" pitchFamily="18" charset="2"/>
              </a:rPr>
              <a:t>b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84900" y="2947442"/>
            <a:ext cx="795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fr-FR" altLang="fr-FR" sz="2000" b="1" baseline="-25000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</a:t>
            </a:r>
            <a:r>
              <a:rPr lang="fr-FR" altLang="fr-FR" sz="2000" b="1" smtClean="0">
                <a:solidFill>
                  <a:srgbClr val="FF3300"/>
                </a:solidFill>
                <a:sym typeface="Symbol" pitchFamily="18" charset="2"/>
              </a:rPr>
              <a:t>b</a:t>
            </a:r>
            <a:r>
              <a:rPr lang="fr-FR" altLang="fr-FR" sz="2000" b="1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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337300" y="2758529"/>
            <a:ext cx="3571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baseline="-250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J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477000" y="3676104"/>
            <a:ext cx="78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fr-FR" altLang="fr-FR" sz="2000" b="1" baseline="-250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d 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</a:t>
            </a:r>
            <a:r>
              <a:rPr lang="fr-FR" altLang="fr-FR" sz="2000" b="1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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6597650" y="3430042"/>
            <a:ext cx="35718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baseline="-250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J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868363" y="4755604"/>
            <a:ext cx="1987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&lt;    &gt;</a:t>
            </a:r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942975" y="1594892"/>
            <a:ext cx="12954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236663" y="1556792"/>
            <a:ext cx="11398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4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</a:t>
            </a:r>
            <a:r>
              <a:rPr lang="fr-FR" altLang="fr-FR" sz="4800" b="1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NC</a:t>
            </a:r>
          </a:p>
        </p:txBody>
      </p:sp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TALYS </a:t>
            </a:r>
            <a:r>
              <a:rPr lang="fr-FR" cap="none" dirty="0" err="1" smtClean="0"/>
              <a:t>users</a:t>
            </a:r>
            <a:r>
              <a:rPr lang="fr-FR" cap="none" dirty="0" smtClean="0"/>
              <a:t> and publications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79512" y="1052736"/>
            <a:ext cx="8773749" cy="132343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User feedback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via </a:t>
            </a:r>
            <a:r>
              <a:rPr kumimoji="1" lang="en-US" sz="2000" b="1" dirty="0" err="1">
                <a:solidFill>
                  <a:prstClr val="black"/>
                </a:solidFill>
                <a:latin typeface="Times New Roman" pitchFamily="18" charset="0"/>
              </a:rPr>
              <a:t>talys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mailing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list : 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hlinkClick r:id="rId3"/>
              </a:rPr>
              <a:t>info@talys.eu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to be added to mailing list</a:t>
            </a:r>
            <a:endParaRPr kumimoji="1"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			    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hlinkClick r:id="rId4"/>
              </a:rPr>
              <a:t>talys-l@nrg.eu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to inform mailing list</a:t>
            </a:r>
            <a:endParaRPr kumimoji="1"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0922654"/>
              </p:ext>
            </p:extLst>
          </p:nvPr>
        </p:nvGraphicFramePr>
        <p:xfrm>
          <a:off x="4110923" y="3284984"/>
          <a:ext cx="4904490" cy="326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Werkblad" r:id="rId5" imgW="6143743" imgH="4086245" progId="Excel.Sheet.8">
                  <p:embed/>
                </p:oleObj>
              </mc:Choice>
              <mc:Fallback>
                <p:oleObj name="Werkblad" r:id="rId5" imgW="6143743" imgH="408624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923" y="3284984"/>
                        <a:ext cx="4904490" cy="3261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296837"/>
              </p:ext>
            </p:extLst>
          </p:nvPr>
        </p:nvGraphicFramePr>
        <p:xfrm>
          <a:off x="179512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929063" y="2348880"/>
            <a:ext cx="250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Times New Roman" pitchFamily="18" charset="0"/>
              </a:rPr>
              <a:t>PUBLICATIONS</a:t>
            </a:r>
            <a:endParaRPr lang="fr-FR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19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TALYS </a:t>
            </a:r>
            <a:r>
              <a:rPr lang="fr-FR" cap="none" dirty="0" err="1" smtClean="0"/>
              <a:t>Scheme</a:t>
            </a:r>
            <a:endParaRPr lang="fr-FR" cap="none" dirty="0" smtClean="0"/>
          </a:p>
        </p:txBody>
      </p:sp>
      <p:pic>
        <p:nvPicPr>
          <p:cNvPr id="94213" name="Picture 5" descr="TAL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75" y="1284288"/>
            <a:ext cx="3692525" cy="5168900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err="1" smtClean="0"/>
              <a:t>What</a:t>
            </a:r>
            <a:r>
              <a:rPr lang="fr-FR" cap="none" dirty="0" smtClean="0"/>
              <a:t> TALYS </a:t>
            </a:r>
            <a:r>
              <a:rPr lang="fr-FR" cap="none" dirty="0" err="1" smtClean="0"/>
              <a:t>yields</a:t>
            </a:r>
            <a:endParaRPr lang="fr-FR" cap="none" dirty="0" smtClean="0"/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51520" y="980728"/>
            <a:ext cx="8822223" cy="169277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Cross sections :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total,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reaction,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elastic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(shape &amp; compound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), non-elastic, inelastic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discrete levels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&amp;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  particle production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reactions (n,nd2a)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isomer production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discrete and continuum </a:t>
            </a:r>
            <a:r>
              <a:rPr kumimoji="1" lang="en-US" sz="1600" b="1" dirty="0" smtClean="0">
                <a:solidFill>
                  <a:prstClr val="black"/>
                </a:solidFill>
              </a:rPr>
              <a:t>g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-ray production 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251520" y="2681277"/>
            <a:ext cx="6212535" cy="138499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Spectra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endParaRPr kumimoji="1" lang="en-US" sz="20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elastic and inelastic angular distribution or energy spectra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double-differential spectra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 particle production spectra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compound and pre-equilibrium spectra per reaction stage.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221970" y="4048616"/>
            <a:ext cx="4782078" cy="89255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Fission observables : 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cross section (total, per chance)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fission fragment mass and isotopic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yields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22" name="Text Box 12"/>
          <p:cNvSpPr txBox="1">
            <a:spLocks noChangeArrowheads="1"/>
          </p:cNvSpPr>
          <p:nvPr/>
        </p:nvSpPr>
        <p:spPr bwMode="auto">
          <a:xfrm>
            <a:off x="251520" y="4985881"/>
            <a:ext cx="6060762" cy="18774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Miscellaneous : 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recoil cross sections and </a:t>
            </a:r>
            <a:r>
              <a:rPr kumimoji="1" lang="en-US" sz="1600" b="1" dirty="0" err="1" smtClean="0">
                <a:solidFill>
                  <a:prstClr val="black"/>
                </a:solidFill>
                <a:latin typeface="Times New Roman" pitchFamily="18" charset="0"/>
              </a:rPr>
              <a:t>ddx</a:t>
            </a:r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particle multiplicities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s and p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wave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functions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and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potential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scattering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radius r’</a:t>
            </a:r>
          </a:p>
          <a:p>
            <a:r>
              <a:rPr kumimoji="1" lang="fr-FR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nuclear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structure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only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(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levels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, Q,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ld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tables, …)</a:t>
            </a:r>
          </a:p>
          <a:p>
            <a:r>
              <a:rPr kumimoji="1" lang="fr-FR" sz="1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      	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specific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pre-equilibrium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output (ph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lds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decay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widths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…)</a:t>
            </a:r>
          </a:p>
          <a:p>
            <a:r>
              <a:rPr kumimoji="1" lang="fr-FR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astrophysical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reaction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rates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2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algn="ctr"/>
            <a:r>
              <a:rPr lang="fr-FR" dirty="0" smtClean="0"/>
              <a:t>GENERAL FEATURES</a:t>
            </a:r>
            <a:br>
              <a:rPr lang="fr-FR" dirty="0" smtClean="0"/>
            </a:br>
            <a:r>
              <a:rPr lang="fr-FR" dirty="0" smtClean="0"/>
              <a:t>TALYS validation</a:t>
            </a:r>
            <a:endParaRPr lang="fr-FR" dirty="0"/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109366" y="1052736"/>
            <a:ext cx="3572516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Validation with the drip code </a:t>
            </a:r>
            <a:endParaRPr kumimoji="1" lang="fr-FR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772941" y="1412776"/>
            <a:ext cx="51892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Drip (not released) performs drip line to drip line calculation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No Crash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Checking results smoothness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2339498"/>
            <a:ext cx="3971665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Validation with the monkey code </a:t>
            </a:r>
            <a:endParaRPr kumimoji="1" lang="fr-FR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71079" y="2708920"/>
            <a:ext cx="49247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Monkey (not released) creates random input for TALYS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No Crash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Checking robustness with respect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 to crazy input (within allowed ranges) values 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5261138"/>
            <a:ext cx="6481454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Statistical analysis of cross sections - </a:t>
            </a:r>
            <a:r>
              <a:rPr kumimoji="1"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SACS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(J. </a:t>
            </a:r>
            <a:r>
              <a:rPr kumimoji="1" 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Kopecky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kumimoji="1" lang="fr-FR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71079" y="5622776"/>
            <a:ext cx="8352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Extensive comparison of cross section with data from EXFOR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C/E values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Shape analysis (maximum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xs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, energy of maximum, half width at maximum)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3782560"/>
            <a:ext cx="6097247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Validation of level density models with the kh05 code</a:t>
            </a:r>
            <a:endParaRPr kumimoji="1" lang="fr-FR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71079" y="4151982"/>
            <a:ext cx="82412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kh05 (not released) automatically adjust level densities to data 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global and local level density models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TALYS has then be used to perform extensive comparisons between theoretical and experimental 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ross sections for 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n,</a:t>
            </a:r>
            <a:r>
              <a:rPr lang="en-US" sz="1600" dirty="0" err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), (n,2n), 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n,p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), 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n,d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) and 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n,</a:t>
            </a:r>
            <a:r>
              <a:rPr lang="en-US" sz="1600" dirty="0" err="1" smtClean="0">
                <a:solidFill>
                  <a:srgbClr val="000000"/>
                </a:solidFill>
                <a:sym typeface="Symbol"/>
              </a:rPr>
              <a:t>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) with all possible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ld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 models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3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6900" y="1524000"/>
            <a:ext cx="56380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Non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statistical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effects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nuclear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level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densities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6900" y="2870890"/>
            <a:ext cx="54585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Coherent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modeling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of fission cross sections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96900" y="3544335"/>
            <a:ext cx="38683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Predictions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unstable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target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6900" y="4217780"/>
            <a:ext cx="56637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Microscopic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modeling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of fission cross sections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96900" y="4891226"/>
            <a:ext cx="67537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Coherent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microscopic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modeling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of fission cross sections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fr-FR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96900" y="2197445"/>
            <a:ext cx="42274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fr-FR" altLang="fr-FR" b="1" dirty="0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ecay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spin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selection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rules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at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work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91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epar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3" y="1628800"/>
            <a:ext cx="6768000" cy="496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6200" y="990600"/>
            <a:ext cx="880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Talys</a:t>
            </a:r>
            <a:r>
              <a:rPr kumimoji="1" lang="fr-FR" altLang="fr-FR" sz="2400" b="1" i="1" dirty="0" smtClean="0">
                <a:solidFill>
                  <a:srgbClr val="000000"/>
                </a:solidFill>
                <a:latin typeface="Times New Roman" pitchFamily="18" charset="0"/>
              </a:rPr>
              <a:t> deals </a:t>
            </a:r>
            <a:r>
              <a:rPr kumimoji="1" lang="fr-FR" altLang="fr-FR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with</a:t>
            </a:r>
            <a:r>
              <a:rPr kumimoji="1" lang="fr-FR" altLang="fr-FR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fr-FR" altLang="fr-FR" sz="2400" b="1" i="1" dirty="0" err="1" smtClean="0">
                <a:solidFill>
                  <a:schemeClr val="tx2"/>
                </a:solidFill>
                <a:latin typeface="Times New Roman" pitchFamily="18" charset="0"/>
              </a:rPr>
              <a:t>realistic</a:t>
            </a:r>
            <a:r>
              <a:rPr kumimoji="1" lang="fr-FR" altLang="fr-FR" sz="2400" b="1" i="1" dirty="0" smtClean="0">
                <a:solidFill>
                  <a:schemeClr val="tx2"/>
                </a:solidFill>
                <a:latin typeface="Times New Roman" pitchFamily="18" charset="0"/>
              </a:rPr>
              <a:t> (non </a:t>
            </a:r>
            <a:r>
              <a:rPr kumimoji="1" lang="fr-FR" altLang="fr-FR" sz="2400" b="1" i="1" dirty="0" err="1" smtClean="0">
                <a:solidFill>
                  <a:schemeClr val="tx2"/>
                </a:solidFill>
                <a:latin typeface="Times New Roman" pitchFamily="18" charset="0"/>
              </a:rPr>
              <a:t>statistical</a:t>
            </a:r>
            <a:r>
              <a:rPr kumimoji="1" lang="fr-FR" altLang="fr-FR" sz="2400" b="1" i="1" dirty="0" smtClean="0">
                <a:solidFill>
                  <a:schemeClr val="tx2"/>
                </a:solidFill>
                <a:latin typeface="Times New Roman" pitchFamily="18" charset="0"/>
              </a:rPr>
              <a:t>) spin &amp; </a:t>
            </a:r>
            <a:r>
              <a:rPr kumimoji="1" lang="fr-FR" altLang="fr-FR" sz="2400" b="1" i="1" dirty="0" err="1" smtClean="0">
                <a:solidFill>
                  <a:schemeClr val="tx2"/>
                </a:solidFill>
                <a:latin typeface="Times New Roman" pitchFamily="18" charset="0"/>
              </a:rPr>
              <a:t>parity</a:t>
            </a:r>
            <a:r>
              <a:rPr kumimoji="1" lang="fr-FR" altLang="fr-FR" sz="2400" b="1" i="1" dirty="0" smtClean="0">
                <a:solidFill>
                  <a:srgbClr val="000000"/>
                </a:solidFill>
                <a:latin typeface="Times New Roman" pitchFamily="18" charset="0"/>
              </a:rPr>
              <a:t> distributions</a:t>
            </a:r>
            <a:endParaRPr kumimoji="1" lang="fr-FR" altLang="fr-FR" sz="4400" b="1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Non </a:t>
            </a:r>
            <a:r>
              <a:rPr kumimoji="0" lang="fr-F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statistical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effects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in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nuclear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level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densities</a:t>
            </a:r>
            <a:r>
              <a:rPr lang="fr-FR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kern="0" dirty="0" smtClean="0">
                <a:solidFill>
                  <a:srgbClr val="FFFFFF"/>
                </a:solidFill>
                <a:latin typeface="Arial"/>
              </a:rPr>
              <a:t>(1/4)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43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Fepar1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4154"/>
            <a:ext cx="6480000" cy="50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6200" y="990600"/>
            <a:ext cx="880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Talys</a:t>
            </a:r>
            <a:r>
              <a:rPr kumimoji="1" lang="fr-FR" altLang="fr-FR" sz="2400" b="1" i="1" dirty="0" smtClean="0">
                <a:solidFill>
                  <a:srgbClr val="000000"/>
                </a:solidFill>
                <a:latin typeface="Times New Roman" pitchFamily="18" charset="0"/>
              </a:rPr>
              <a:t> deals </a:t>
            </a:r>
            <a:r>
              <a:rPr kumimoji="1" lang="fr-FR" altLang="fr-FR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with</a:t>
            </a:r>
            <a:r>
              <a:rPr kumimoji="1" lang="fr-FR" altLang="fr-FR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fr-FR" altLang="fr-FR" sz="2400" b="1" i="1" dirty="0" err="1" smtClean="0">
                <a:solidFill>
                  <a:schemeClr val="tx2"/>
                </a:solidFill>
                <a:latin typeface="Times New Roman" pitchFamily="18" charset="0"/>
              </a:rPr>
              <a:t>realistic</a:t>
            </a:r>
            <a:r>
              <a:rPr kumimoji="1" lang="fr-FR" altLang="fr-FR" sz="2400" b="1" i="1" dirty="0" smtClean="0">
                <a:solidFill>
                  <a:schemeClr val="tx2"/>
                </a:solidFill>
                <a:latin typeface="Times New Roman" pitchFamily="18" charset="0"/>
              </a:rPr>
              <a:t> (non </a:t>
            </a:r>
            <a:r>
              <a:rPr kumimoji="1" lang="fr-FR" altLang="fr-FR" sz="2400" b="1" i="1" dirty="0" err="1" smtClean="0">
                <a:solidFill>
                  <a:schemeClr val="tx2"/>
                </a:solidFill>
                <a:latin typeface="Times New Roman" pitchFamily="18" charset="0"/>
              </a:rPr>
              <a:t>statistical</a:t>
            </a:r>
            <a:r>
              <a:rPr kumimoji="1" lang="fr-FR" altLang="fr-FR" sz="2400" b="1" i="1" dirty="0" smtClean="0">
                <a:solidFill>
                  <a:schemeClr val="tx2"/>
                </a:solidFill>
                <a:latin typeface="Times New Roman" pitchFamily="18" charset="0"/>
              </a:rPr>
              <a:t>) spin &amp; </a:t>
            </a:r>
            <a:r>
              <a:rPr kumimoji="1" lang="fr-FR" altLang="fr-FR" sz="2400" b="1" i="1" dirty="0" err="1" smtClean="0">
                <a:solidFill>
                  <a:schemeClr val="tx2"/>
                </a:solidFill>
                <a:latin typeface="Times New Roman" pitchFamily="18" charset="0"/>
              </a:rPr>
              <a:t>parity</a:t>
            </a:r>
            <a:r>
              <a:rPr kumimoji="1" lang="fr-FR" altLang="fr-FR" sz="2400" b="1" i="1" dirty="0" smtClean="0">
                <a:solidFill>
                  <a:srgbClr val="000000"/>
                </a:solidFill>
                <a:latin typeface="Times New Roman" pitchFamily="18" charset="0"/>
              </a:rPr>
              <a:t> distributions</a:t>
            </a:r>
            <a:endParaRPr kumimoji="1" lang="fr-FR" altLang="fr-FR" sz="4400" b="1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Non </a:t>
            </a:r>
            <a:r>
              <a:rPr kumimoji="0" lang="fr-F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statistical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effects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in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nuclear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level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densities</a:t>
            </a:r>
            <a:r>
              <a:rPr lang="fr-FR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kern="0" dirty="0" smtClean="0">
                <a:solidFill>
                  <a:srgbClr val="FFFFFF"/>
                </a:solidFill>
                <a:latin typeface="Arial"/>
              </a:rPr>
              <a:t>(2/4)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41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6200" y="990600"/>
            <a:ext cx="9084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Talys</a:t>
            </a:r>
            <a:r>
              <a:rPr kumimoji="1" lang="fr-FR" altLang="fr-FR" sz="2400" b="1" dirty="0" smtClean="0">
                <a:solidFill>
                  <a:srgbClr val="000000"/>
                </a:solidFill>
                <a:latin typeface="Times New Roman" pitchFamily="18" charset="0"/>
              </a:rPr>
              <a:t> deals </a:t>
            </a:r>
            <a:r>
              <a:rPr kumimoji="1" lang="fr-FR" altLang="fr-FR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with</a:t>
            </a:r>
            <a:r>
              <a:rPr kumimoji="1" lang="fr-FR" altLang="fr-FR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fr-FR" altLang="fr-FR" sz="2400" b="1" dirty="0" err="1" smtClean="0">
                <a:solidFill>
                  <a:schemeClr val="tx2"/>
                </a:solidFill>
                <a:latin typeface="Times New Roman" pitchFamily="18" charset="0"/>
              </a:rPr>
              <a:t>realistic</a:t>
            </a:r>
            <a:r>
              <a:rPr kumimoji="1" lang="fr-FR" altLang="fr-FR" sz="2400" b="1" dirty="0" smtClean="0">
                <a:solidFill>
                  <a:schemeClr val="tx2"/>
                </a:solidFill>
                <a:latin typeface="Times New Roman" pitchFamily="18" charset="0"/>
              </a:rPr>
              <a:t> (non </a:t>
            </a:r>
            <a:r>
              <a:rPr kumimoji="1" lang="fr-FR" altLang="fr-FR" sz="2400" b="1" dirty="0" err="1" smtClean="0">
                <a:solidFill>
                  <a:schemeClr val="tx2"/>
                </a:solidFill>
                <a:latin typeface="Times New Roman" pitchFamily="18" charset="0"/>
              </a:rPr>
              <a:t>statistical</a:t>
            </a:r>
            <a:r>
              <a:rPr kumimoji="1" lang="fr-FR" altLang="fr-FR" sz="2400" b="1" dirty="0" smtClean="0">
                <a:solidFill>
                  <a:schemeClr val="tx2"/>
                </a:solidFill>
                <a:latin typeface="Times New Roman" pitchFamily="18" charset="0"/>
              </a:rPr>
              <a:t>) spin &amp; </a:t>
            </a:r>
            <a:r>
              <a:rPr kumimoji="1" lang="fr-FR" altLang="fr-FR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parity</a:t>
            </a:r>
            <a:r>
              <a:rPr kumimoji="1" lang="fr-FR" altLang="fr-FR" sz="2400" b="1" dirty="0" smtClean="0">
                <a:solidFill>
                  <a:srgbClr val="000000"/>
                </a:solidFill>
                <a:latin typeface="Times New Roman" pitchFamily="18" charset="0"/>
              </a:rPr>
              <a:t> distributions</a:t>
            </a:r>
            <a:endParaRPr kumimoji="1" lang="fr-FR" altLang="fr-FR" sz="4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Picture 7" descr="tan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80" y="1482749"/>
            <a:ext cx="5449316" cy="44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52400" y="6131282"/>
            <a:ext cx="304800" cy="152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1500" y="5991051"/>
            <a:ext cx="8267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Non-statistical feature imply significant deviations from the usual </a:t>
            </a:r>
            <a:r>
              <a:rPr kumimoji="1" lang="en-US" alt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gaussian</a:t>
            </a:r>
            <a:r>
              <a:rPr kumimoji="1" lang="en-US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spin dependence</a:t>
            </a:r>
            <a:endParaRPr kumimoji="1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Non </a:t>
            </a:r>
            <a:r>
              <a:rPr kumimoji="0" lang="fr-F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statistical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effects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in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nuclear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level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densities</a:t>
            </a:r>
            <a:r>
              <a:rPr lang="fr-FR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kern="0" dirty="0" smtClean="0">
                <a:solidFill>
                  <a:srgbClr val="FFFFFF"/>
                </a:solidFill>
                <a:latin typeface="Arial"/>
              </a:rPr>
              <a:t>(3/4)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86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6200" y="990600"/>
            <a:ext cx="9084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Talys</a:t>
            </a:r>
            <a:r>
              <a:rPr kumimoji="1" lang="fr-FR" altLang="fr-FR" sz="2400" b="1" dirty="0" smtClean="0">
                <a:solidFill>
                  <a:srgbClr val="000000"/>
                </a:solidFill>
                <a:latin typeface="Times New Roman" pitchFamily="18" charset="0"/>
              </a:rPr>
              <a:t> deals </a:t>
            </a:r>
            <a:r>
              <a:rPr kumimoji="1" lang="fr-FR" altLang="fr-FR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with</a:t>
            </a:r>
            <a:r>
              <a:rPr kumimoji="1" lang="fr-FR" altLang="fr-FR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fr-FR" altLang="fr-FR" sz="2400" b="1" dirty="0" err="1" smtClean="0">
                <a:solidFill>
                  <a:schemeClr val="tx2"/>
                </a:solidFill>
                <a:latin typeface="Times New Roman" pitchFamily="18" charset="0"/>
              </a:rPr>
              <a:t>realistic</a:t>
            </a:r>
            <a:r>
              <a:rPr kumimoji="1" lang="fr-FR" altLang="fr-FR" sz="2400" b="1" dirty="0" smtClean="0">
                <a:solidFill>
                  <a:schemeClr val="tx2"/>
                </a:solidFill>
                <a:latin typeface="Times New Roman" pitchFamily="18" charset="0"/>
              </a:rPr>
              <a:t> (non </a:t>
            </a:r>
            <a:r>
              <a:rPr kumimoji="1" lang="fr-FR" altLang="fr-FR" sz="2400" b="1" dirty="0" err="1" smtClean="0">
                <a:solidFill>
                  <a:schemeClr val="tx2"/>
                </a:solidFill>
                <a:latin typeface="Times New Roman" pitchFamily="18" charset="0"/>
              </a:rPr>
              <a:t>statistical</a:t>
            </a:r>
            <a:r>
              <a:rPr kumimoji="1" lang="fr-FR" altLang="fr-FR" sz="2400" b="1" dirty="0" smtClean="0">
                <a:solidFill>
                  <a:schemeClr val="tx2"/>
                </a:solidFill>
                <a:latin typeface="Times New Roman" pitchFamily="18" charset="0"/>
              </a:rPr>
              <a:t>) spin &amp; </a:t>
            </a:r>
            <a:r>
              <a:rPr kumimoji="1" lang="fr-FR" altLang="fr-FR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parity</a:t>
            </a:r>
            <a:r>
              <a:rPr kumimoji="1" lang="fr-FR" altLang="fr-FR" sz="2400" b="1" dirty="0" smtClean="0">
                <a:solidFill>
                  <a:srgbClr val="000000"/>
                </a:solidFill>
                <a:latin typeface="Times New Roman" pitchFamily="18" charset="0"/>
              </a:rPr>
              <a:t> distributions</a:t>
            </a:r>
            <a:endParaRPr kumimoji="1" lang="fr-FR" altLang="fr-FR" sz="4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52400" y="6131282"/>
            <a:ext cx="304800" cy="152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1500" y="5991051"/>
            <a:ext cx="8267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Non-statistical feature imply significant deviations from the usual </a:t>
            </a:r>
            <a:r>
              <a:rPr kumimoji="1" lang="en-US" alt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gaussian</a:t>
            </a:r>
            <a:r>
              <a:rPr kumimoji="1" lang="en-US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spin dependence </a:t>
            </a:r>
            <a:r>
              <a:rPr kumimoji="1" lang="en-US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</a:rPr>
              <a:t>which have significant impact on isomeric production</a:t>
            </a:r>
            <a:endParaRPr kumimoji="1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36512" y="6597352"/>
            <a:ext cx="29032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fr-FR" sz="1400" i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See PRL 96 (2006) 192501 for details</a:t>
            </a:r>
          </a:p>
        </p:txBody>
      </p:sp>
      <p:pic>
        <p:nvPicPr>
          <p:cNvPr id="17" name="Picture 11" descr="ta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0317"/>
            <a:ext cx="5999163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5364088" y="3006004"/>
            <a:ext cx="1868884" cy="1477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239936" y="4161573"/>
            <a:ext cx="12490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Gaussian</a:t>
            </a:r>
            <a:endParaRPr kumimoji="0" lang="fr-FR" altLang="fr-FR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distribution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 flipV="1">
            <a:off x="5940152" y="1700808"/>
            <a:ext cx="864096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804248" y="1668365"/>
            <a:ext cx="151836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Combinatorial</a:t>
            </a:r>
            <a:endParaRPr kumimoji="0" lang="fr-FR" altLang="fr-FR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distribution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6106667" y="1988840"/>
            <a:ext cx="697581" cy="6480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 flipV="1">
            <a:off x="5364088" y="1772816"/>
            <a:ext cx="1868884" cy="271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Non </a:t>
            </a:r>
            <a:r>
              <a:rPr kumimoji="0" lang="fr-F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statistical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effects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in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nuclear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level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densities</a:t>
            </a:r>
            <a:r>
              <a:rPr lang="fr-FR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kern="0" dirty="0" smtClean="0">
                <a:solidFill>
                  <a:srgbClr val="FFFFFF"/>
                </a:solidFill>
                <a:latin typeface="Arial"/>
              </a:rPr>
              <a:t>(4/4)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28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lang="fr-FR" kern="0" noProof="0" dirty="0" err="1">
                <a:solidFill>
                  <a:srgbClr val="FFFFFF"/>
                </a:solidFill>
                <a:latin typeface="Arial"/>
              </a:rPr>
              <a:t>D</a:t>
            </a:r>
            <a:r>
              <a:rPr kumimoji="0" lang="fr-F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ecay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spin </a:t>
            </a:r>
            <a:r>
              <a:rPr kumimoji="0" lang="fr-F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selection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rules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at </a:t>
            </a:r>
            <a:r>
              <a:rPr kumimoji="0" lang="fr-F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work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(1/1)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" y="4221088"/>
            <a:ext cx="357862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1128"/>
            <a:ext cx="3473011" cy="259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14237" y="1052736"/>
            <a:ext cx="326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Ground state : 1/2</a:t>
            </a:r>
            <a:r>
              <a:rPr lang="fr-FR" sz="28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14237" y="1599183"/>
            <a:ext cx="482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(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3,65 MeV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203954" y="4047455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913062" y="6057042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fr-FR" sz="2800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913062" y="5212578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fr-FR" sz="36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4561028" y="4794978"/>
            <a:ext cx="128002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913062" y="4481778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fr-FR" sz="36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4561028" y="6371778"/>
            <a:ext cx="128002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4561028" y="5525778"/>
            <a:ext cx="128002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802401" y="6063679"/>
            <a:ext cx="142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 MeV 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802401" y="5219215"/>
            <a:ext cx="173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0.587 MeV 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802401" y="448841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1.094 MeV</a:t>
            </a:r>
            <a:r>
              <a:rPr lang="fr-FR" sz="36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1907704" y="5373216"/>
            <a:ext cx="2520280" cy="152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942322" y="5674243"/>
            <a:ext cx="3485662" cy="69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4543010" y="2060848"/>
            <a:ext cx="4373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coefficients incident proton at  4.5 MeV : </a:t>
            </a:r>
          </a:p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60 % l=0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 spin 0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fr-FR" sz="1400" baseline="1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35 % l=1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spin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530261" y="2782089"/>
            <a:ext cx="4613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coefficients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outgoing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neutron at  1.0 MeV : </a:t>
            </a:r>
          </a:p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70 % l=1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spin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25 % l=0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spin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3/2</a:t>
            </a:r>
            <a:r>
              <a:rPr lang="fr-FR" sz="14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various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decay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channels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33425" y="1044575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b="1" smtClean="0">
                <a:solidFill>
                  <a:srgbClr val="000000"/>
                </a:solidFill>
                <a:latin typeface="Arial" charset="0"/>
              </a:rPr>
              <a:t>Possible decays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5188" y="1585913"/>
            <a:ext cx="4967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Emission to a discrete level with </a:t>
            </a:r>
            <a:r>
              <a:rPr lang="fr-FR" altLang="fr-FR" b="1" smtClean="0">
                <a:solidFill>
                  <a:srgbClr val="FF3300"/>
                </a:solidFill>
                <a:latin typeface="Arial" charset="0"/>
              </a:rPr>
              <a:t>energy E</a:t>
            </a:r>
            <a:r>
              <a:rPr lang="fr-FR" altLang="fr-FR" b="1" baseline="-25000" smtClean="0">
                <a:solidFill>
                  <a:srgbClr val="FF3300"/>
                </a:solidFill>
                <a:latin typeface="Arial" charset="0"/>
              </a:rPr>
              <a:t>d</a:t>
            </a:r>
          </a:p>
          <a:p>
            <a:pPr>
              <a:buFontTx/>
              <a:buChar char="•"/>
            </a:pPr>
            <a:endParaRPr lang="fr-FR" altLang="fr-FR" b="1" smtClean="0">
              <a:solidFill>
                <a:srgbClr val="FF33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FF33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Emission in the level continuum</a:t>
            </a: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endParaRPr lang="fr-FR" altLang="fr-FR" b="1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Emission of photons, fission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44613" y="2046288"/>
            <a:ext cx="5086350" cy="914400"/>
            <a:chOff x="847" y="1289"/>
            <a:chExt cx="3204" cy="576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847" y="1456"/>
              <a:ext cx="3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      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altLang="fr-FR" sz="2000" b="1" baseline="-2500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altLang="fr-FR" sz="2000" b="1" smtClean="0">
                  <a:solidFill>
                    <a:srgbClr val="FF3300"/>
                  </a:solidFill>
                  <a:cs typeface="Times New Roman" pitchFamily="18" charset="0"/>
                </a:rPr>
                <a:t>b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        </a:t>
              </a:r>
              <a:r>
                <a:rPr lang="fr-FR" altLang="fr-FR" sz="2000" b="1" smtClean="0">
                  <a:solidFill>
                    <a:srgbClr val="000000"/>
                  </a:solidFill>
                  <a:latin typeface="Arial" charset="0"/>
                </a:rPr>
                <a:t>=                </a:t>
              </a:r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given by the O.M.P.</a:t>
              </a:r>
              <a:r>
                <a:rPr lang="fr-FR" altLang="fr-FR" sz="2000" b="1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fr-FR" altLang="fr-FR" sz="3600" b="1" smtClean="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47" y="1289"/>
              <a:ext cx="92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5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   &gt;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999" y="1371"/>
              <a:ext cx="481" cy="336"/>
              <a:chOff x="2731" y="3407"/>
              <a:chExt cx="481" cy="336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835" y="3407"/>
                <a:ext cx="2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altLang="fr-FR" sz="12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fr-FR" altLang="fr-FR" sz="1200" b="1" smtClean="0">
                    <a:solidFill>
                      <a:srgbClr val="000000"/>
                    </a:solidFill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731" y="3493"/>
                <a:ext cx="4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FR" altLang="fr-FR" sz="2000" b="1" baseline="-2500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lj</a:t>
                </a:r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FR" altLang="fr-FR" sz="2000" b="1" smtClean="0">
                    <a:solidFill>
                      <a:srgbClr val="FF3300"/>
                    </a:solidFill>
                    <a:cs typeface="Times New Roman" pitchFamily="18" charset="0"/>
                  </a:rPr>
                  <a:t>b</a:t>
                </a:r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365250" y="3673475"/>
            <a:ext cx="4119563" cy="1087438"/>
            <a:chOff x="860" y="2314"/>
            <a:chExt cx="2595" cy="685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60" y="2522"/>
              <a:ext cx="11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      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altLang="fr-FR" sz="2000" b="1" baseline="-2500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altLang="fr-FR" sz="2000" b="1" smtClean="0">
                  <a:solidFill>
                    <a:srgbClr val="FF3300"/>
                  </a:solidFill>
                  <a:cs typeface="Times New Roman" pitchFamily="18" charset="0"/>
                </a:rPr>
                <a:t>b</a:t>
              </a:r>
              <a:r>
                <a:rPr lang="fr-FR" altLang="fr-FR" sz="20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        </a:t>
              </a:r>
              <a:r>
                <a:rPr lang="fr-FR" altLang="fr-FR" sz="2000" b="1" smtClean="0">
                  <a:solidFill>
                    <a:srgbClr val="000000"/>
                  </a:solidFill>
                  <a:latin typeface="Arial" charset="0"/>
                </a:rPr>
                <a:t>= </a:t>
              </a:r>
              <a:endParaRPr lang="fr-FR" altLang="fr-FR" sz="3600" b="1" smtClean="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60" y="2355"/>
              <a:ext cx="92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5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   &gt;</a:t>
              </a: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949" y="2314"/>
              <a:ext cx="1506" cy="685"/>
              <a:chOff x="4468" y="2591"/>
              <a:chExt cx="1506" cy="685"/>
            </a:xfrm>
          </p:grpSpPr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4554" y="3045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4468" y="2659"/>
                <a:ext cx="23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54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</a:t>
                </a: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4785" y="2744"/>
                <a:ext cx="2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altLang="fr-FR" sz="12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fr-FR" altLang="fr-FR" sz="1200" b="1" smtClean="0">
                    <a:solidFill>
                      <a:srgbClr val="000000"/>
                    </a:solidFill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4668" y="2803"/>
                <a:ext cx="13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FR" altLang="fr-FR" sz="2000" b="1" baseline="-2500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lj</a:t>
                </a:r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FR" altLang="fr-FR" sz="2000" b="1" smtClean="0">
                    <a:solidFill>
                      <a:srgbClr val="FF3300"/>
                    </a:solidFill>
                    <a:cs typeface="Times New Roman" pitchFamily="18" charset="0"/>
                  </a:rPr>
                  <a:t>b</a:t>
                </a:r>
                <a:r>
                  <a:rPr lang="fr-FR" altLang="fr-FR" sz="2000" b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FR" altLang="fr-FR" sz="200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altLang="fr-FR" sz="2000" b="1" smtClean="0">
                    <a:solidFill>
                      <a:srgbClr val="00FF00"/>
                    </a:solidFill>
                    <a:cs typeface="Times New Roman" pitchFamily="18" charset="0"/>
                  </a:rPr>
                  <a:t>r</a:t>
                </a:r>
                <a:r>
                  <a:rPr lang="fr-FR" altLang="fr-FR" sz="2000" b="1" smtClean="0">
                    <a:solidFill>
                      <a:srgbClr val="00FF00"/>
                    </a:solidFill>
                    <a:latin typeface="Times New Roman" pitchFamily="18" charset="0"/>
                    <a:cs typeface="Times New Roman" pitchFamily="18" charset="0"/>
                  </a:rPr>
                  <a:t>(E,J,</a:t>
                </a:r>
                <a:r>
                  <a:rPr lang="fr-FR" altLang="fr-FR" sz="2000" b="1" smtClean="0">
                    <a:solidFill>
                      <a:srgbClr val="00FF00"/>
                    </a:solidFill>
                    <a:cs typeface="Times New Roman" pitchFamily="18" charset="0"/>
                  </a:rPr>
                  <a:t>p</a:t>
                </a:r>
                <a:r>
                  <a:rPr lang="fr-FR" altLang="fr-FR" sz="2000" b="1" smtClean="0">
                    <a:solidFill>
                      <a:srgbClr val="00FF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FR" altLang="fr-FR" sz="20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dE</a:t>
                </a: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4597" y="2591"/>
                <a:ext cx="51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 +</a:t>
                </a:r>
                <a:r>
                  <a:rPr lang="fr-FR" altLang="fr-FR" b="1" smtClean="0">
                    <a:solidFill>
                      <a:srgbClr val="000000"/>
                    </a:solidFill>
                    <a:cs typeface="Times New Roman" pitchFamily="18" charset="0"/>
                  </a:rPr>
                  <a:t>D</a:t>
                </a:r>
                <a:r>
                  <a:rPr lang="fr-FR" altLang="fr-FR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</p:grp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76288" y="4733925"/>
            <a:ext cx="804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FF00"/>
                </a:solidFill>
              </a:rPr>
              <a:t>r</a:t>
            </a:r>
            <a:r>
              <a:rPr lang="fr-FR" altLang="fr-FR" b="1" smtClean="0">
                <a:solidFill>
                  <a:srgbClr val="00FF00"/>
                </a:solidFill>
                <a:latin typeface="Arial" charset="0"/>
              </a:rPr>
              <a:t>(E,J,</a:t>
            </a:r>
            <a:r>
              <a:rPr lang="fr-FR" altLang="fr-FR" b="1" smtClean="0">
                <a:solidFill>
                  <a:srgbClr val="00FF00"/>
                </a:solidFill>
              </a:rPr>
              <a:t>p</a:t>
            </a:r>
            <a:r>
              <a:rPr lang="fr-FR" altLang="fr-FR" b="1" smtClean="0">
                <a:solidFill>
                  <a:srgbClr val="00FF00"/>
                </a:solidFill>
                <a:latin typeface="Arial" charset="0"/>
              </a:rPr>
              <a:t>)</a:t>
            </a:r>
            <a:r>
              <a:rPr lang="fr-FR" altLang="fr-FR" b="1" smtClean="0">
                <a:solidFill>
                  <a:srgbClr val="FF3300"/>
                </a:solidFill>
                <a:latin typeface="Arial" charset="0"/>
              </a:rPr>
              <a:t> density of residual nucleus’ levels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(J,</a:t>
            </a:r>
            <a:r>
              <a:rPr lang="fr-FR" altLang="fr-FR" b="1" smtClean="0">
                <a:solidFill>
                  <a:srgbClr val="000000"/>
                </a:solidFill>
              </a:rPr>
              <a:t>p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) with excitation energy E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01813" y="6161088"/>
            <a:ext cx="216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FF3300"/>
                </a:solidFill>
                <a:latin typeface="Arial" charset="0"/>
              </a:rPr>
              <a:t>Specific treatment</a:t>
            </a:r>
          </a:p>
        </p:txBody>
      </p:sp>
    </p:spTree>
    <p:extLst>
      <p:ext uri="{BB962C8B-B14F-4D97-AF65-F5344CB8AC3E}">
        <p14:creationId xmlns:p14="http://schemas.microsoft.com/office/powerpoint/2010/main" val="10561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0A03-0241-439A-97D7-BC12B76E69DC}" type="datetime4">
              <a:rPr lang="fr-FR" smtClean="0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F9D550C4-7363-4D1E-B7B4-592971126504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934987" y="52388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0" dirty="0" err="1" smtClean="0">
                <a:solidFill>
                  <a:srgbClr val="FFFFFF"/>
                </a:solidFill>
                <a:latin typeface="Arial"/>
              </a:rPr>
              <a:t>Coherent</a:t>
            </a:r>
            <a:r>
              <a:rPr lang="fr-FR" kern="0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fr-FR" kern="0" baseline="0" dirty="0" err="1" smtClean="0">
                <a:solidFill>
                  <a:srgbClr val="FFFFFF"/>
                </a:solidFill>
                <a:latin typeface="Arial"/>
              </a:rPr>
              <a:t>modeling</a:t>
            </a:r>
            <a:r>
              <a:rPr lang="fr-FR" kern="0" baseline="0" dirty="0" smtClean="0">
                <a:solidFill>
                  <a:srgbClr val="FFFFFF"/>
                </a:solidFill>
                <a:latin typeface="Arial"/>
              </a:rPr>
              <a:t> of fission cross sections (1/3)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rot="-10789055" flipH="1">
            <a:off x="506299" y="1029637"/>
            <a:ext cx="19998" cy="5459487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ltGray">
          <a:xfrm>
            <a:off x="1116013" y="6460515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b="1" smtClean="0">
                <a:solidFill>
                  <a:srgbClr val="FF0000"/>
                </a:solidFill>
                <a:latin typeface="Times New Roman" pitchFamily="18" charset="0"/>
              </a:rPr>
              <a:t>elongation</a:t>
            </a:r>
            <a:endParaRPr lang="fr-FR" altLang="fr-FR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534988" y="4299928"/>
            <a:ext cx="1112837" cy="2227262"/>
          </a:xfrm>
          <a:custGeom>
            <a:avLst/>
            <a:gdLst>
              <a:gd name="T0" fmla="*/ 0 w 1547"/>
              <a:gd name="T1" fmla="*/ 288 h 1808"/>
              <a:gd name="T2" fmla="*/ 192 w 1547"/>
              <a:gd name="T3" fmla="*/ 1584 h 1808"/>
              <a:gd name="T4" fmla="*/ 480 w 1547"/>
              <a:gd name="T5" fmla="*/ 1584 h 1808"/>
              <a:gd name="T6" fmla="*/ 864 w 1547"/>
              <a:gd name="T7" fmla="*/ 240 h 1808"/>
              <a:gd name="T8" fmla="*/ 1152 w 1547"/>
              <a:gd name="T9" fmla="*/ 144 h 1808"/>
              <a:gd name="T10" fmla="*/ 1392 w 1547"/>
              <a:gd name="T11" fmla="*/ 1056 h 1808"/>
              <a:gd name="T12" fmla="*/ 1547 w 1547"/>
              <a:gd name="T13" fmla="*/ 1765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7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26" y="786"/>
                  <a:pt x="1392" y="1056"/>
                </a:cubicBezTo>
                <a:cubicBezTo>
                  <a:pt x="1458" y="1326"/>
                  <a:pt x="1515" y="1618"/>
                  <a:pt x="1547" y="1765"/>
                </a:cubicBezTo>
              </a:path>
            </a:pathLst>
          </a:custGeom>
          <a:noFill/>
          <a:ln w="317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 flipV="1">
            <a:off x="1273175" y="4379303"/>
            <a:ext cx="7938" cy="2066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35038" y="549531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fr-FR" altLang="fr-FR" sz="2000" b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 rot="16200000">
            <a:off x="-303251" y="1280760"/>
            <a:ext cx="902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fr-FR" altLang="fr-FR" b="1" dirty="0" err="1" smtClean="0">
                <a:solidFill>
                  <a:srgbClr val="FF0000"/>
                </a:solidFill>
                <a:latin typeface="Times New Roman" pitchFamily="18" charset="0"/>
              </a:rPr>
              <a:t>Energy</a:t>
            </a:r>
            <a:endParaRPr kumimoji="1" lang="fr-FR" altLang="fr-F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ltGray">
          <a:xfrm>
            <a:off x="492125" y="6481153"/>
            <a:ext cx="1533525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44500" y="394750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Nucleus (Z,A)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39750" y="4898415"/>
            <a:ext cx="39179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042988" y="4644415"/>
            <a:ext cx="14763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446213" y="4307865"/>
            <a:ext cx="1176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600" b="1" smtClean="0">
                <a:solidFill>
                  <a:srgbClr val="00FF00"/>
                </a:solidFill>
                <a:latin typeface="Arial" charset="0"/>
              </a:rPr>
              <a:t>1</a:t>
            </a:r>
            <a:r>
              <a:rPr lang="en-US" altLang="fr-FR" sz="1600" b="1" baseline="50000" smtClean="0">
                <a:solidFill>
                  <a:srgbClr val="00FF00"/>
                </a:solidFill>
                <a:latin typeface="Arial" charset="0"/>
              </a:rPr>
              <a:t>st</a:t>
            </a:r>
            <a:r>
              <a:rPr lang="en-US" altLang="fr-FR" sz="1600" b="1" smtClean="0">
                <a:solidFill>
                  <a:srgbClr val="00FF00"/>
                </a:solidFill>
                <a:latin typeface="Arial" charset="0"/>
              </a:rPr>
              <a:t> chance</a:t>
            </a:r>
            <a:endParaRPr lang="fr-FR" altLang="fr-FR" sz="1600" b="1" smtClean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925" y="4595203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2000" b="1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kumimoji="1" lang="fr-FR" altLang="fr-FR" sz="2000" b="1" baseline="-2500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pic>
        <p:nvPicPr>
          <p:cNvPr id="20" name="Picture 15" descr="u8n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75320"/>
            <a:ext cx="4787900" cy="2916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730875" y="6514490"/>
            <a:ext cx="2732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dirty="0" smtClean="0">
                <a:solidFill>
                  <a:srgbClr val="000000"/>
                </a:solidFill>
                <a:latin typeface="Arial" charset="0"/>
              </a:rPr>
              <a:t>Incident neutron </a:t>
            </a:r>
            <a:r>
              <a:rPr lang="fr-FR" altLang="fr-FR" sz="1400" b="1" dirty="0" err="1" smtClean="0">
                <a:solidFill>
                  <a:srgbClr val="000000"/>
                </a:solidFill>
                <a:latin typeface="Arial" charset="0"/>
              </a:rPr>
              <a:t>energy</a:t>
            </a:r>
            <a:r>
              <a:rPr lang="fr-FR" altLang="fr-FR" sz="1400" b="1" dirty="0" smtClean="0">
                <a:solidFill>
                  <a:srgbClr val="000000"/>
                </a:solidFill>
                <a:latin typeface="Arial" charset="0"/>
              </a:rPr>
              <a:t> (MeV)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 rot="16200000">
            <a:off x="3879850" y="4946040"/>
            <a:ext cx="151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smtClean="0">
                <a:solidFill>
                  <a:srgbClr val="000000"/>
                </a:solidFill>
              </a:rPr>
              <a:t>s</a:t>
            </a:r>
            <a:r>
              <a:rPr lang="fr-FR" altLang="fr-FR" sz="1400" b="1" smtClean="0">
                <a:solidFill>
                  <a:srgbClr val="000000"/>
                </a:solidFill>
                <a:latin typeface="Arial" charset="0"/>
              </a:rPr>
              <a:t>  fission (barn)</a:t>
            </a: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rot="-10789055" flipH="1">
            <a:off x="2742840" y="1014008"/>
            <a:ext cx="719" cy="3890757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2773363" y="2715603"/>
            <a:ext cx="1112837" cy="2227262"/>
          </a:xfrm>
          <a:custGeom>
            <a:avLst/>
            <a:gdLst>
              <a:gd name="T0" fmla="*/ 0 w 1547"/>
              <a:gd name="T1" fmla="*/ 288 h 1808"/>
              <a:gd name="T2" fmla="*/ 192 w 1547"/>
              <a:gd name="T3" fmla="*/ 1584 h 1808"/>
              <a:gd name="T4" fmla="*/ 480 w 1547"/>
              <a:gd name="T5" fmla="*/ 1584 h 1808"/>
              <a:gd name="T6" fmla="*/ 864 w 1547"/>
              <a:gd name="T7" fmla="*/ 240 h 1808"/>
              <a:gd name="T8" fmla="*/ 1152 w 1547"/>
              <a:gd name="T9" fmla="*/ 144 h 1808"/>
              <a:gd name="T10" fmla="*/ 1392 w 1547"/>
              <a:gd name="T11" fmla="*/ 1056 h 1808"/>
              <a:gd name="T12" fmla="*/ 1547 w 1547"/>
              <a:gd name="T13" fmla="*/ 1765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7" h="1808">
                <a:moveTo>
                  <a:pt x="0" y="288"/>
                </a:moveTo>
                <a:cubicBezTo>
                  <a:pt x="56" y="828"/>
                  <a:pt x="112" y="1368"/>
                  <a:pt x="192" y="1584"/>
                </a:cubicBezTo>
                <a:cubicBezTo>
                  <a:pt x="272" y="1800"/>
                  <a:pt x="368" y="1808"/>
                  <a:pt x="480" y="1584"/>
                </a:cubicBezTo>
                <a:cubicBezTo>
                  <a:pt x="592" y="1360"/>
                  <a:pt x="752" y="480"/>
                  <a:pt x="864" y="240"/>
                </a:cubicBezTo>
                <a:cubicBezTo>
                  <a:pt x="976" y="0"/>
                  <a:pt x="1064" y="8"/>
                  <a:pt x="1152" y="144"/>
                </a:cubicBezTo>
                <a:cubicBezTo>
                  <a:pt x="1240" y="280"/>
                  <a:pt x="1326" y="786"/>
                  <a:pt x="1392" y="1056"/>
                </a:cubicBezTo>
                <a:cubicBezTo>
                  <a:pt x="1458" y="1326"/>
                  <a:pt x="1515" y="1618"/>
                  <a:pt x="1547" y="1765"/>
                </a:cubicBezTo>
              </a:path>
            </a:pathLst>
          </a:custGeom>
          <a:noFill/>
          <a:ln w="317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3511550" y="2794978"/>
            <a:ext cx="7938" cy="2066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173413" y="391099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fr-FR" altLang="fr-FR" sz="2000" b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ltGray">
          <a:xfrm>
            <a:off x="2730500" y="4896828"/>
            <a:ext cx="1533525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81275" y="2363178"/>
            <a:ext cx="186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Nucleus (Z,A-1)</a:t>
            </a: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2778125" y="3314090"/>
            <a:ext cx="39179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3281363" y="3060090"/>
            <a:ext cx="14763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3659188" y="2723540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600" b="1" smtClean="0">
                <a:solidFill>
                  <a:srgbClr val="00FF00"/>
                </a:solidFill>
                <a:latin typeface="Arial" charset="0"/>
              </a:rPr>
              <a:t>2</a:t>
            </a:r>
            <a:r>
              <a:rPr lang="en-US" altLang="fr-FR" sz="1600" b="1" baseline="50000" smtClean="0">
                <a:solidFill>
                  <a:srgbClr val="00FF00"/>
                </a:solidFill>
                <a:latin typeface="Arial" charset="0"/>
              </a:rPr>
              <a:t>nd</a:t>
            </a:r>
            <a:r>
              <a:rPr lang="en-US" altLang="fr-FR" sz="1600" b="1" smtClean="0">
                <a:solidFill>
                  <a:srgbClr val="00FF00"/>
                </a:solidFill>
                <a:latin typeface="Arial" charset="0"/>
              </a:rPr>
              <a:t> chance</a:t>
            </a:r>
            <a:endParaRPr lang="fr-FR" altLang="fr-FR" sz="1600" b="1" smtClean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2273300" y="3010878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2000" b="1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kumimoji="1" lang="fr-FR" altLang="fr-FR" sz="2000" b="1" baseline="-2500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323850" y="4847615"/>
            <a:ext cx="4752975" cy="1476375"/>
            <a:chOff x="204" y="3022"/>
            <a:chExt cx="2994" cy="930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204" y="3022"/>
              <a:ext cx="299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3198" y="3022"/>
              <a:ext cx="0" cy="93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6" name="Group 31"/>
          <p:cNvGrpSpPr>
            <a:grpSpLocks/>
          </p:cNvGrpSpPr>
          <p:nvPr/>
        </p:nvGrpSpPr>
        <p:grpSpPr bwMode="auto">
          <a:xfrm>
            <a:off x="323850" y="3766528"/>
            <a:ext cx="4895850" cy="1944687"/>
            <a:chOff x="204" y="2341"/>
            <a:chExt cx="3084" cy="1225"/>
          </a:xfrm>
        </p:grpSpPr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3288" y="2341"/>
              <a:ext cx="0" cy="12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204" y="2341"/>
              <a:ext cx="30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323850" y="2758465"/>
            <a:ext cx="5327650" cy="2592388"/>
            <a:chOff x="204" y="1706"/>
            <a:chExt cx="3356" cy="1633"/>
          </a:xfrm>
        </p:grpSpPr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3560" y="1706"/>
              <a:ext cx="0" cy="163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204" y="1706"/>
              <a:ext cx="335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" name="Group 37"/>
          <p:cNvGrpSpPr>
            <a:grpSpLocks/>
          </p:cNvGrpSpPr>
          <p:nvPr/>
        </p:nvGrpSpPr>
        <p:grpSpPr bwMode="auto">
          <a:xfrm>
            <a:off x="287338" y="2110765"/>
            <a:ext cx="5689600" cy="2989263"/>
            <a:chOff x="181" y="1298"/>
            <a:chExt cx="3584" cy="1883"/>
          </a:xfrm>
        </p:grpSpPr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3765" y="1298"/>
              <a:ext cx="0" cy="188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181" y="1298"/>
              <a:ext cx="3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" name="Group 40"/>
          <p:cNvGrpSpPr>
            <a:grpSpLocks/>
          </p:cNvGrpSpPr>
          <p:nvPr/>
        </p:nvGrpSpPr>
        <p:grpSpPr bwMode="auto">
          <a:xfrm>
            <a:off x="4570413" y="1029678"/>
            <a:ext cx="2593975" cy="2328862"/>
            <a:chOff x="2879" y="617"/>
            <a:chExt cx="1634" cy="1467"/>
          </a:xfrm>
        </p:grpSpPr>
        <p:sp>
          <p:nvSpPr>
            <p:cNvPr id="46" name="Text Box 41"/>
            <p:cNvSpPr txBox="1">
              <a:spLocks noChangeArrowheads="1"/>
            </p:cNvSpPr>
            <p:nvPr/>
          </p:nvSpPr>
          <p:spPr bwMode="auto">
            <a:xfrm>
              <a:off x="2879" y="1207"/>
              <a:ext cx="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fr-FR" altLang="fr-FR" sz="2000" b="1" smtClean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kumimoji="1" lang="fr-FR" altLang="fr-FR" sz="20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47" name="Group 42"/>
            <p:cNvGrpSpPr>
              <a:grpSpLocks/>
            </p:cNvGrpSpPr>
            <p:nvPr/>
          </p:nvGrpSpPr>
          <p:grpSpPr bwMode="auto">
            <a:xfrm>
              <a:off x="3111" y="617"/>
              <a:ext cx="1402" cy="1467"/>
              <a:chOff x="3111" y="617"/>
              <a:chExt cx="1402" cy="1467"/>
            </a:xfrm>
          </p:grpSpPr>
          <p:sp>
            <p:nvSpPr>
              <p:cNvPr id="48" name="Line 43"/>
              <p:cNvSpPr>
                <a:spLocks noChangeShapeType="1"/>
              </p:cNvSpPr>
              <p:nvPr/>
            </p:nvSpPr>
            <p:spPr bwMode="auto">
              <a:xfrm rot="-10789055">
                <a:off x="3173" y="617"/>
                <a:ext cx="0" cy="144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3194" y="1094"/>
                <a:ext cx="701" cy="990"/>
              </a:xfrm>
              <a:custGeom>
                <a:avLst/>
                <a:gdLst>
                  <a:gd name="T0" fmla="*/ 0 w 1547"/>
                  <a:gd name="T1" fmla="*/ 288 h 1808"/>
                  <a:gd name="T2" fmla="*/ 192 w 1547"/>
                  <a:gd name="T3" fmla="*/ 1584 h 1808"/>
                  <a:gd name="T4" fmla="*/ 480 w 1547"/>
                  <a:gd name="T5" fmla="*/ 1584 h 1808"/>
                  <a:gd name="T6" fmla="*/ 864 w 1547"/>
                  <a:gd name="T7" fmla="*/ 240 h 1808"/>
                  <a:gd name="T8" fmla="*/ 1152 w 1547"/>
                  <a:gd name="T9" fmla="*/ 144 h 1808"/>
                  <a:gd name="T10" fmla="*/ 1392 w 1547"/>
                  <a:gd name="T11" fmla="*/ 1056 h 1808"/>
                  <a:gd name="T12" fmla="*/ 1547 w 1547"/>
                  <a:gd name="T13" fmla="*/ 1765 h 1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1808">
                    <a:moveTo>
                      <a:pt x="0" y="288"/>
                    </a:moveTo>
                    <a:cubicBezTo>
                      <a:pt x="56" y="828"/>
                      <a:pt x="112" y="1368"/>
                      <a:pt x="192" y="1584"/>
                    </a:cubicBezTo>
                    <a:cubicBezTo>
                      <a:pt x="272" y="1800"/>
                      <a:pt x="368" y="1808"/>
                      <a:pt x="480" y="1584"/>
                    </a:cubicBezTo>
                    <a:cubicBezTo>
                      <a:pt x="592" y="1360"/>
                      <a:pt x="752" y="480"/>
                      <a:pt x="864" y="240"/>
                    </a:cubicBezTo>
                    <a:cubicBezTo>
                      <a:pt x="976" y="0"/>
                      <a:pt x="1064" y="8"/>
                      <a:pt x="1152" y="144"/>
                    </a:cubicBezTo>
                    <a:cubicBezTo>
                      <a:pt x="1240" y="280"/>
                      <a:pt x="1326" y="786"/>
                      <a:pt x="1392" y="1056"/>
                    </a:cubicBezTo>
                    <a:cubicBezTo>
                      <a:pt x="1458" y="1326"/>
                      <a:pt x="1515" y="1618"/>
                      <a:pt x="1547" y="1765"/>
                    </a:cubicBezTo>
                  </a:path>
                </a:pathLst>
              </a:custGeom>
              <a:noFill/>
              <a:ln w="3175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ltGray">
              <a:xfrm>
                <a:off x="3167" y="2055"/>
                <a:ext cx="96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Text Box 46"/>
              <p:cNvSpPr txBox="1">
                <a:spLocks noChangeArrowheads="1"/>
              </p:cNvSpPr>
              <p:nvPr/>
            </p:nvSpPr>
            <p:spPr bwMode="auto">
              <a:xfrm>
                <a:off x="3197" y="640"/>
                <a:ext cx="11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b="1" smtClean="0">
                    <a:solidFill>
                      <a:srgbClr val="000000"/>
                    </a:solidFill>
                    <a:latin typeface="Arial" charset="0"/>
                  </a:rPr>
                  <a:t>Nucleus (Z,A-2)</a:t>
                </a:r>
              </a:p>
            </p:txBody>
          </p:sp>
          <p:sp>
            <p:nvSpPr>
              <p:cNvPr id="52" name="Line 47"/>
              <p:cNvSpPr>
                <a:spLocks noChangeShapeType="1"/>
              </p:cNvSpPr>
              <p:nvPr/>
            </p:nvSpPr>
            <p:spPr bwMode="auto">
              <a:xfrm>
                <a:off x="3514" y="1238"/>
                <a:ext cx="930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3762" y="1026"/>
                <a:ext cx="75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fr-FR" sz="1600" b="1" smtClean="0">
                    <a:solidFill>
                      <a:srgbClr val="00FF00"/>
                    </a:solidFill>
                    <a:latin typeface="Arial" charset="0"/>
                  </a:rPr>
                  <a:t>3</a:t>
                </a:r>
                <a:r>
                  <a:rPr lang="en-US" altLang="fr-FR" sz="1600" b="1" baseline="50000" smtClean="0">
                    <a:solidFill>
                      <a:srgbClr val="00FF00"/>
                    </a:solidFill>
                    <a:latin typeface="Arial" charset="0"/>
                  </a:rPr>
                  <a:t>rd</a:t>
                </a:r>
                <a:r>
                  <a:rPr lang="en-US" altLang="fr-FR" sz="1600" b="1" smtClean="0">
                    <a:solidFill>
                      <a:srgbClr val="00FF00"/>
                    </a:solidFill>
                    <a:latin typeface="Arial" charset="0"/>
                  </a:rPr>
                  <a:t> chance</a:t>
                </a:r>
                <a:endParaRPr lang="fr-FR" altLang="fr-FR" sz="1600" b="1" smtClean="0">
                  <a:solidFill>
                    <a:srgbClr val="00FF00"/>
                  </a:solidFill>
                  <a:latin typeface="Arial" charset="0"/>
                </a:endParaRPr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>
                <a:off x="3111" y="1366"/>
                <a:ext cx="13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322263" y="1534503"/>
            <a:ext cx="6157912" cy="3313112"/>
            <a:chOff x="203" y="935"/>
            <a:chExt cx="3879" cy="2087"/>
          </a:xfrm>
        </p:grpSpPr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4082" y="935"/>
              <a:ext cx="0" cy="20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>
              <a:off x="203" y="940"/>
              <a:ext cx="38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7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0A03-0241-439A-97D7-BC12B76E69DC}" type="datetime4">
              <a:rPr lang="fr-FR" smtClean="0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934987" y="52388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0" dirty="0" err="1" smtClean="0">
                <a:solidFill>
                  <a:srgbClr val="FFFFFF"/>
                </a:solidFill>
                <a:latin typeface="Arial"/>
              </a:rPr>
              <a:t>Coherent</a:t>
            </a:r>
            <a:r>
              <a:rPr lang="fr-FR" kern="0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fr-FR" kern="0" baseline="0" dirty="0" err="1" smtClean="0">
                <a:solidFill>
                  <a:srgbClr val="FFFFFF"/>
                </a:solidFill>
                <a:latin typeface="Arial"/>
              </a:rPr>
              <a:t>modeling</a:t>
            </a:r>
            <a:r>
              <a:rPr lang="fr-FR" kern="0" baseline="0" dirty="0" smtClean="0">
                <a:solidFill>
                  <a:srgbClr val="FFFFFF"/>
                </a:solidFill>
                <a:latin typeface="Arial"/>
              </a:rPr>
              <a:t> of fission cross sections (2/3)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1495425" y="5105400"/>
            <a:ext cx="1066800" cy="914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 flipV="1">
            <a:off x="1495425" y="6359525"/>
            <a:ext cx="6248400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Text Box 6"/>
          <p:cNvSpPr txBox="1">
            <a:spLocks noChangeArrowheads="1"/>
          </p:cNvSpPr>
          <p:nvPr/>
        </p:nvSpPr>
        <p:spPr bwMode="auto">
          <a:xfrm>
            <a:off x="1495425" y="5334000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1" lang="fr-FR" altLang="fr-FR" sz="2400" b="1" smtClean="0">
                <a:solidFill>
                  <a:srgbClr val="000000"/>
                </a:solidFill>
                <a:latin typeface="Times New Roman" pitchFamily="18" charset="0"/>
              </a:rPr>
              <a:t>n + U8</a:t>
            </a:r>
          </a:p>
        </p:txBody>
      </p:sp>
      <p:grpSp>
        <p:nvGrpSpPr>
          <p:cNvPr id="94" name="Group 7"/>
          <p:cNvGrpSpPr>
            <a:grpSpLocks/>
          </p:cNvGrpSpPr>
          <p:nvPr/>
        </p:nvGrpSpPr>
        <p:grpSpPr bwMode="auto">
          <a:xfrm>
            <a:off x="2714625" y="5486400"/>
            <a:ext cx="1270000" cy="457200"/>
            <a:chOff x="1584" y="3360"/>
            <a:chExt cx="800" cy="288"/>
          </a:xfrm>
        </p:grpSpPr>
        <p:sp>
          <p:nvSpPr>
            <p:cNvPr id="95" name="AutoShape 8"/>
            <p:cNvSpPr>
              <a:spLocks noChangeArrowheads="1"/>
            </p:cNvSpPr>
            <p:nvPr/>
          </p:nvSpPr>
          <p:spPr bwMode="auto">
            <a:xfrm>
              <a:off x="1584" y="3456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1873" y="3360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(n,f)</a:t>
              </a:r>
            </a:p>
          </p:txBody>
        </p:sp>
      </p:grpSp>
      <p:grpSp>
        <p:nvGrpSpPr>
          <p:cNvPr id="97" name="Group 10"/>
          <p:cNvGrpSpPr>
            <a:grpSpLocks/>
          </p:cNvGrpSpPr>
          <p:nvPr/>
        </p:nvGrpSpPr>
        <p:grpSpPr bwMode="auto">
          <a:xfrm>
            <a:off x="2486025" y="4191000"/>
            <a:ext cx="2600325" cy="1219200"/>
            <a:chOff x="1440" y="2544"/>
            <a:chExt cx="1638" cy="768"/>
          </a:xfrm>
        </p:grpSpPr>
        <p:sp>
          <p:nvSpPr>
            <p:cNvPr id="98" name="Rectangle 11"/>
            <p:cNvSpPr>
              <a:spLocks noChangeArrowheads="1"/>
            </p:cNvSpPr>
            <p:nvPr/>
          </p:nvSpPr>
          <p:spPr bwMode="auto">
            <a:xfrm>
              <a:off x="1488" y="2544"/>
              <a:ext cx="672" cy="57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99" name="Group 12"/>
            <p:cNvGrpSpPr>
              <a:grpSpLocks/>
            </p:cNvGrpSpPr>
            <p:nvPr/>
          </p:nvGrpSpPr>
          <p:grpSpPr bwMode="auto">
            <a:xfrm>
              <a:off x="1440" y="2928"/>
              <a:ext cx="240" cy="384"/>
              <a:chOff x="3792" y="2784"/>
              <a:chExt cx="240" cy="384"/>
            </a:xfrm>
          </p:grpSpPr>
          <p:sp>
            <p:nvSpPr>
              <p:cNvPr id="103" name="AutoShape 13"/>
              <p:cNvSpPr>
                <a:spLocks noChangeArrowheads="1"/>
              </p:cNvSpPr>
              <p:nvPr/>
            </p:nvSpPr>
            <p:spPr bwMode="auto">
              <a:xfrm rot="-2825843">
                <a:off x="3696" y="2880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60DCD9"/>
              </a:solidFill>
              <a:ln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4" name="Text Box 14"/>
              <p:cNvSpPr txBox="1">
                <a:spLocks noChangeArrowheads="1"/>
              </p:cNvSpPr>
              <p:nvPr/>
            </p:nvSpPr>
            <p:spPr bwMode="auto">
              <a:xfrm>
                <a:off x="3809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100" name="Text Box 15"/>
            <p:cNvSpPr txBox="1">
              <a:spLocks noChangeArrowheads="1"/>
            </p:cNvSpPr>
            <p:nvPr/>
          </p:nvSpPr>
          <p:spPr bwMode="auto">
            <a:xfrm>
              <a:off x="1632" y="2688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U8</a:t>
              </a:r>
            </a:p>
          </p:txBody>
        </p:sp>
        <p:sp>
          <p:nvSpPr>
            <p:cNvPr id="101" name="AutoShape 16"/>
            <p:cNvSpPr>
              <a:spLocks noChangeArrowheads="1"/>
            </p:cNvSpPr>
            <p:nvPr/>
          </p:nvSpPr>
          <p:spPr bwMode="auto">
            <a:xfrm>
              <a:off x="2208" y="2880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2" name="Text Box 17"/>
            <p:cNvSpPr txBox="1">
              <a:spLocks noChangeArrowheads="1"/>
            </p:cNvSpPr>
            <p:nvPr/>
          </p:nvSpPr>
          <p:spPr bwMode="auto">
            <a:xfrm>
              <a:off x="2508" y="2784"/>
              <a:ext cx="5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(n,nf)</a:t>
              </a:r>
            </a:p>
          </p:txBody>
        </p:sp>
      </p:grpSp>
      <p:grpSp>
        <p:nvGrpSpPr>
          <p:cNvPr id="105" name="Group 18"/>
          <p:cNvGrpSpPr>
            <a:grpSpLocks/>
          </p:cNvGrpSpPr>
          <p:nvPr/>
        </p:nvGrpSpPr>
        <p:grpSpPr bwMode="auto">
          <a:xfrm>
            <a:off x="3552825" y="3276600"/>
            <a:ext cx="2752725" cy="1295400"/>
            <a:chOff x="2112" y="1968"/>
            <a:chExt cx="1734" cy="816"/>
          </a:xfrm>
        </p:grpSpPr>
        <p:sp>
          <p:nvSpPr>
            <p:cNvPr id="106" name="Rectangle 19"/>
            <p:cNvSpPr>
              <a:spLocks noChangeArrowheads="1"/>
            </p:cNvSpPr>
            <p:nvPr/>
          </p:nvSpPr>
          <p:spPr bwMode="auto">
            <a:xfrm>
              <a:off x="2160" y="1968"/>
              <a:ext cx="672" cy="57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7" name="Text Box 20"/>
            <p:cNvSpPr txBox="1">
              <a:spLocks noChangeArrowheads="1"/>
            </p:cNvSpPr>
            <p:nvPr/>
          </p:nvSpPr>
          <p:spPr bwMode="auto">
            <a:xfrm>
              <a:off x="2337" y="211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U7</a:t>
              </a:r>
            </a:p>
          </p:txBody>
        </p:sp>
        <p:sp>
          <p:nvSpPr>
            <p:cNvPr id="108" name="AutoShape 21"/>
            <p:cNvSpPr>
              <a:spLocks noChangeArrowheads="1"/>
            </p:cNvSpPr>
            <p:nvPr/>
          </p:nvSpPr>
          <p:spPr bwMode="auto">
            <a:xfrm>
              <a:off x="2880" y="2304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9" name="Text Box 22"/>
            <p:cNvSpPr txBox="1">
              <a:spLocks noChangeArrowheads="1"/>
            </p:cNvSpPr>
            <p:nvPr/>
          </p:nvSpPr>
          <p:spPr bwMode="auto">
            <a:xfrm>
              <a:off x="3180" y="2208"/>
              <a:ext cx="6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(n,2nf)</a:t>
              </a:r>
            </a:p>
          </p:txBody>
        </p:sp>
        <p:grpSp>
          <p:nvGrpSpPr>
            <p:cNvPr id="110" name="Group 23"/>
            <p:cNvGrpSpPr>
              <a:grpSpLocks/>
            </p:cNvGrpSpPr>
            <p:nvPr/>
          </p:nvGrpSpPr>
          <p:grpSpPr bwMode="auto">
            <a:xfrm>
              <a:off x="2112" y="2352"/>
              <a:ext cx="336" cy="432"/>
              <a:chOff x="1632" y="2592"/>
              <a:chExt cx="336" cy="432"/>
            </a:xfrm>
          </p:grpSpPr>
          <p:sp>
            <p:nvSpPr>
              <p:cNvPr id="111" name="AutoShape 24"/>
              <p:cNvSpPr>
                <a:spLocks noChangeArrowheads="1"/>
              </p:cNvSpPr>
              <p:nvPr/>
            </p:nvSpPr>
            <p:spPr bwMode="auto">
              <a:xfrm rot="-2825843">
                <a:off x="1536" y="2688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60DCD9"/>
              </a:solidFill>
              <a:ln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649" y="2736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2n</a:t>
                </a:r>
              </a:p>
            </p:txBody>
          </p:sp>
        </p:grpSp>
      </p:grpSp>
      <p:grpSp>
        <p:nvGrpSpPr>
          <p:cNvPr id="113" name="Group 26"/>
          <p:cNvGrpSpPr>
            <a:grpSpLocks/>
          </p:cNvGrpSpPr>
          <p:nvPr/>
        </p:nvGrpSpPr>
        <p:grpSpPr bwMode="auto">
          <a:xfrm>
            <a:off x="4619625" y="2362200"/>
            <a:ext cx="2733675" cy="1295400"/>
            <a:chOff x="2784" y="1200"/>
            <a:chExt cx="1722" cy="816"/>
          </a:xfrm>
        </p:grpSpPr>
        <p:sp>
          <p:nvSpPr>
            <p:cNvPr id="114" name="Rectangle 27"/>
            <p:cNvSpPr>
              <a:spLocks noChangeArrowheads="1"/>
            </p:cNvSpPr>
            <p:nvPr/>
          </p:nvSpPr>
          <p:spPr bwMode="auto">
            <a:xfrm>
              <a:off x="2832" y="1200"/>
              <a:ext cx="672" cy="57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5" name="Text Box 28"/>
            <p:cNvSpPr txBox="1">
              <a:spLocks noChangeArrowheads="1"/>
            </p:cNvSpPr>
            <p:nvPr/>
          </p:nvSpPr>
          <p:spPr bwMode="auto">
            <a:xfrm>
              <a:off x="3009" y="1344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U6</a:t>
              </a:r>
            </a:p>
          </p:txBody>
        </p:sp>
        <p:sp>
          <p:nvSpPr>
            <p:cNvPr id="116" name="AutoShape 29"/>
            <p:cNvSpPr>
              <a:spLocks noChangeArrowheads="1"/>
            </p:cNvSpPr>
            <p:nvPr/>
          </p:nvSpPr>
          <p:spPr bwMode="auto">
            <a:xfrm>
              <a:off x="3552" y="1392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7" name="Text Box 30"/>
            <p:cNvSpPr txBox="1">
              <a:spLocks noChangeArrowheads="1"/>
            </p:cNvSpPr>
            <p:nvPr/>
          </p:nvSpPr>
          <p:spPr bwMode="auto">
            <a:xfrm>
              <a:off x="3840" y="1296"/>
              <a:ext cx="6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(n,3nf)</a:t>
              </a:r>
            </a:p>
          </p:txBody>
        </p:sp>
        <p:sp>
          <p:nvSpPr>
            <p:cNvPr id="118" name="AutoShape 31"/>
            <p:cNvSpPr>
              <a:spLocks noChangeArrowheads="1"/>
            </p:cNvSpPr>
            <p:nvPr/>
          </p:nvSpPr>
          <p:spPr bwMode="auto">
            <a:xfrm rot="-2825843">
              <a:off x="2688" y="1680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60DCD9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2801" y="1728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3n</a:t>
              </a:r>
            </a:p>
          </p:txBody>
        </p:sp>
      </p:grpSp>
      <p:grpSp>
        <p:nvGrpSpPr>
          <p:cNvPr id="120" name="Group 33"/>
          <p:cNvGrpSpPr>
            <a:grpSpLocks/>
          </p:cNvGrpSpPr>
          <p:nvPr/>
        </p:nvGrpSpPr>
        <p:grpSpPr bwMode="auto">
          <a:xfrm>
            <a:off x="4467225" y="838200"/>
            <a:ext cx="1514475" cy="1828800"/>
            <a:chOff x="480" y="336"/>
            <a:chExt cx="954" cy="1152"/>
          </a:xfrm>
        </p:grpSpPr>
        <p:sp>
          <p:nvSpPr>
            <p:cNvPr id="121" name="Rectangle 34"/>
            <p:cNvSpPr>
              <a:spLocks noChangeArrowheads="1"/>
            </p:cNvSpPr>
            <p:nvPr/>
          </p:nvSpPr>
          <p:spPr bwMode="auto">
            <a:xfrm>
              <a:off x="624" y="720"/>
              <a:ext cx="672" cy="57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2" name="Text Box 35"/>
            <p:cNvSpPr txBox="1">
              <a:spLocks noChangeArrowheads="1"/>
            </p:cNvSpPr>
            <p:nvPr/>
          </p:nvSpPr>
          <p:spPr bwMode="auto">
            <a:xfrm>
              <a:off x="768" y="864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Pa8</a:t>
              </a:r>
            </a:p>
          </p:txBody>
        </p:sp>
        <p:grpSp>
          <p:nvGrpSpPr>
            <p:cNvPr id="123" name="Group 36"/>
            <p:cNvGrpSpPr>
              <a:grpSpLocks/>
            </p:cNvGrpSpPr>
            <p:nvPr/>
          </p:nvGrpSpPr>
          <p:grpSpPr bwMode="auto">
            <a:xfrm>
              <a:off x="480" y="1200"/>
              <a:ext cx="336" cy="288"/>
              <a:chOff x="3648" y="2880"/>
              <a:chExt cx="336" cy="288"/>
            </a:xfrm>
          </p:grpSpPr>
          <p:sp>
            <p:nvSpPr>
              <p:cNvPr id="126" name="AutoShape 37"/>
              <p:cNvSpPr>
                <a:spLocks noChangeArrowheads="1"/>
              </p:cNvSpPr>
              <p:nvPr/>
            </p:nvSpPr>
            <p:spPr bwMode="auto">
              <a:xfrm rot="19096165">
                <a:off x="3648" y="2880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7" name="Text Box 38"/>
              <p:cNvSpPr txBox="1">
                <a:spLocks noChangeArrowheads="1"/>
              </p:cNvSpPr>
              <p:nvPr/>
            </p:nvSpPr>
            <p:spPr bwMode="auto">
              <a:xfrm>
                <a:off x="3744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p</a:t>
                </a:r>
              </a:p>
            </p:txBody>
          </p:sp>
        </p:grpSp>
        <p:sp>
          <p:nvSpPr>
            <p:cNvPr id="124" name="AutoShape 39"/>
            <p:cNvSpPr>
              <a:spLocks noChangeArrowheads="1"/>
            </p:cNvSpPr>
            <p:nvPr/>
          </p:nvSpPr>
          <p:spPr bwMode="auto">
            <a:xfrm rot="-5763388">
              <a:off x="672" y="432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5" name="Text Box 40"/>
            <p:cNvSpPr txBox="1">
              <a:spLocks noChangeArrowheads="1"/>
            </p:cNvSpPr>
            <p:nvPr/>
          </p:nvSpPr>
          <p:spPr bwMode="auto">
            <a:xfrm>
              <a:off x="864" y="384"/>
              <a:ext cx="5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(n,pf)</a:t>
              </a:r>
            </a:p>
          </p:txBody>
        </p:sp>
      </p:grp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1571625" y="5334000"/>
            <a:ext cx="914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9" name="Text Box 42"/>
          <p:cNvSpPr txBox="1">
            <a:spLocks noChangeArrowheads="1"/>
          </p:cNvSpPr>
          <p:nvPr/>
        </p:nvSpPr>
        <p:spPr bwMode="auto">
          <a:xfrm>
            <a:off x="1776413" y="5334000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1" lang="fr-FR" altLang="fr-FR" sz="2400" b="1" smtClean="0">
                <a:solidFill>
                  <a:srgbClr val="000000"/>
                </a:solidFill>
                <a:latin typeface="Times New Roman" pitchFamily="18" charset="0"/>
              </a:rPr>
              <a:t>U9</a:t>
            </a:r>
          </a:p>
        </p:txBody>
      </p:sp>
      <p:grpSp>
        <p:nvGrpSpPr>
          <p:cNvPr id="130" name="Group 43"/>
          <p:cNvGrpSpPr>
            <a:grpSpLocks/>
          </p:cNvGrpSpPr>
          <p:nvPr/>
        </p:nvGrpSpPr>
        <p:grpSpPr bwMode="auto">
          <a:xfrm>
            <a:off x="5686425" y="1447800"/>
            <a:ext cx="2828925" cy="1143000"/>
            <a:chOff x="3072" y="960"/>
            <a:chExt cx="1782" cy="720"/>
          </a:xfrm>
        </p:grpSpPr>
        <p:grpSp>
          <p:nvGrpSpPr>
            <p:cNvPr id="131" name="Group 44"/>
            <p:cNvGrpSpPr>
              <a:grpSpLocks/>
            </p:cNvGrpSpPr>
            <p:nvPr/>
          </p:nvGrpSpPr>
          <p:grpSpPr bwMode="auto">
            <a:xfrm>
              <a:off x="3120" y="960"/>
              <a:ext cx="1734" cy="576"/>
              <a:chOff x="3024" y="1056"/>
              <a:chExt cx="1734" cy="576"/>
            </a:xfrm>
          </p:grpSpPr>
          <p:sp>
            <p:nvSpPr>
              <p:cNvPr id="134" name="Rectangle 45"/>
              <p:cNvSpPr>
                <a:spLocks noChangeArrowheads="1"/>
              </p:cNvSpPr>
              <p:nvPr/>
            </p:nvSpPr>
            <p:spPr bwMode="auto">
              <a:xfrm>
                <a:off x="3024" y="1056"/>
                <a:ext cx="672" cy="57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5" name="Text Box 46"/>
              <p:cNvSpPr txBox="1">
                <a:spLocks noChangeArrowheads="1"/>
              </p:cNvSpPr>
              <p:nvPr/>
            </p:nvSpPr>
            <p:spPr bwMode="auto">
              <a:xfrm>
                <a:off x="3201" y="1200"/>
                <a:ext cx="35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U5</a:t>
                </a:r>
              </a:p>
            </p:txBody>
          </p:sp>
          <p:grpSp>
            <p:nvGrpSpPr>
              <p:cNvPr id="136" name="Group 47"/>
              <p:cNvGrpSpPr>
                <a:grpSpLocks/>
              </p:cNvGrpSpPr>
              <p:nvPr/>
            </p:nvGrpSpPr>
            <p:grpSpPr bwMode="auto">
              <a:xfrm>
                <a:off x="3744" y="1152"/>
                <a:ext cx="1014" cy="288"/>
                <a:chOff x="1536" y="3168"/>
                <a:chExt cx="1014" cy="288"/>
              </a:xfrm>
            </p:grpSpPr>
            <p:sp>
              <p:nvSpPr>
                <p:cNvPr id="137" name="AutoShape 48"/>
                <p:cNvSpPr>
                  <a:spLocks noChangeArrowheads="1"/>
                </p:cNvSpPr>
                <p:nvPr/>
              </p:nvSpPr>
              <p:spPr bwMode="auto">
                <a:xfrm>
                  <a:off x="1536" y="3264"/>
                  <a:ext cx="336" cy="144"/>
                </a:xfrm>
                <a:prstGeom prst="rightArrow">
                  <a:avLst>
                    <a:gd name="adj1" fmla="val 50000"/>
                    <a:gd name="adj2" fmla="val 58333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884" y="3168"/>
                  <a:ext cx="66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(n,4nf)</a:t>
                  </a:r>
                </a:p>
              </p:txBody>
            </p:sp>
          </p:grpSp>
        </p:grpSp>
        <p:sp>
          <p:nvSpPr>
            <p:cNvPr id="132" name="AutoShape 50"/>
            <p:cNvSpPr>
              <a:spLocks noChangeArrowheads="1"/>
            </p:cNvSpPr>
            <p:nvPr/>
          </p:nvSpPr>
          <p:spPr bwMode="auto">
            <a:xfrm rot="-2825843">
              <a:off x="2976" y="1440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60DCD9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3" name="Text Box 51"/>
            <p:cNvSpPr txBox="1">
              <a:spLocks noChangeArrowheads="1"/>
            </p:cNvSpPr>
            <p:nvPr/>
          </p:nvSpPr>
          <p:spPr bwMode="auto">
            <a:xfrm>
              <a:off x="3089" y="1152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4n</a:t>
              </a:r>
            </a:p>
          </p:txBody>
        </p:sp>
      </p:grpSp>
      <p:grpSp>
        <p:nvGrpSpPr>
          <p:cNvPr id="139" name="Group 52"/>
          <p:cNvGrpSpPr>
            <a:grpSpLocks/>
          </p:cNvGrpSpPr>
          <p:nvPr/>
        </p:nvGrpSpPr>
        <p:grpSpPr bwMode="auto">
          <a:xfrm>
            <a:off x="5534025" y="2362200"/>
            <a:ext cx="2774950" cy="1301750"/>
            <a:chOff x="3360" y="2156"/>
            <a:chExt cx="1748" cy="820"/>
          </a:xfrm>
        </p:grpSpPr>
        <p:sp>
          <p:nvSpPr>
            <p:cNvPr id="140" name="Rectangle 53"/>
            <p:cNvSpPr>
              <a:spLocks noChangeArrowheads="1"/>
            </p:cNvSpPr>
            <p:nvPr/>
          </p:nvSpPr>
          <p:spPr bwMode="auto">
            <a:xfrm>
              <a:off x="3648" y="2204"/>
              <a:ext cx="912" cy="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41" name="Group 54"/>
            <p:cNvGrpSpPr>
              <a:grpSpLocks/>
            </p:cNvGrpSpPr>
            <p:nvPr/>
          </p:nvGrpSpPr>
          <p:grpSpPr bwMode="auto">
            <a:xfrm>
              <a:off x="3360" y="2156"/>
              <a:ext cx="1748" cy="820"/>
              <a:chOff x="3888" y="2348"/>
              <a:chExt cx="1748" cy="820"/>
            </a:xfrm>
          </p:grpSpPr>
          <p:sp>
            <p:nvSpPr>
              <p:cNvPr id="142" name="Rectangle 55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672" cy="57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43" name="Text Box 56"/>
              <p:cNvSpPr txBox="1">
                <a:spLocks noChangeArrowheads="1"/>
              </p:cNvSpPr>
              <p:nvPr/>
            </p:nvSpPr>
            <p:spPr bwMode="auto">
              <a:xfrm>
                <a:off x="4161" y="2496"/>
                <a:ext cx="4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Th5</a:t>
                </a:r>
              </a:p>
            </p:txBody>
          </p:sp>
          <p:grpSp>
            <p:nvGrpSpPr>
              <p:cNvPr id="144" name="Group 57"/>
              <p:cNvGrpSpPr>
                <a:grpSpLocks/>
              </p:cNvGrpSpPr>
              <p:nvPr/>
            </p:nvGrpSpPr>
            <p:grpSpPr bwMode="auto">
              <a:xfrm>
                <a:off x="4704" y="2348"/>
                <a:ext cx="932" cy="288"/>
                <a:chOff x="1536" y="3164"/>
                <a:chExt cx="932" cy="288"/>
              </a:xfrm>
            </p:grpSpPr>
            <p:sp>
              <p:nvSpPr>
                <p:cNvPr id="148" name="AutoShape 58"/>
                <p:cNvSpPr>
                  <a:spLocks noChangeArrowheads="1"/>
                </p:cNvSpPr>
                <p:nvPr/>
              </p:nvSpPr>
              <p:spPr bwMode="auto">
                <a:xfrm>
                  <a:off x="1536" y="3264"/>
                  <a:ext cx="336" cy="144"/>
                </a:xfrm>
                <a:prstGeom prst="rightArrow">
                  <a:avLst>
                    <a:gd name="adj1" fmla="val 50000"/>
                    <a:gd name="adj2" fmla="val 58333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84" y="3164"/>
                  <a:ext cx="5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(n,</a:t>
                  </a:r>
                  <a:r>
                    <a:rPr kumimoji="1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  <a:r>
                    <a:rPr kumimoji="1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f)</a:t>
                  </a:r>
                </a:p>
              </p:txBody>
            </p:sp>
          </p:grpSp>
          <p:grpSp>
            <p:nvGrpSpPr>
              <p:cNvPr id="145" name="Group 60"/>
              <p:cNvGrpSpPr>
                <a:grpSpLocks/>
              </p:cNvGrpSpPr>
              <p:nvPr/>
            </p:nvGrpSpPr>
            <p:grpSpPr bwMode="auto">
              <a:xfrm>
                <a:off x="3888" y="2832"/>
                <a:ext cx="336" cy="336"/>
                <a:chOff x="4224" y="2688"/>
                <a:chExt cx="336" cy="336"/>
              </a:xfrm>
            </p:grpSpPr>
            <p:sp>
              <p:nvSpPr>
                <p:cNvPr id="146" name="AutoShape 61"/>
                <p:cNvSpPr>
                  <a:spLocks noChangeArrowheads="1"/>
                </p:cNvSpPr>
                <p:nvPr/>
              </p:nvSpPr>
              <p:spPr bwMode="auto">
                <a:xfrm rot="19096165">
                  <a:off x="4224" y="2688"/>
                  <a:ext cx="336" cy="144"/>
                </a:xfrm>
                <a:prstGeom prst="rightArrow">
                  <a:avLst>
                    <a:gd name="adj1" fmla="val 50000"/>
                    <a:gd name="adj2" fmla="val 58333"/>
                  </a:avLst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06" y="2736"/>
                  <a:ext cx="23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</p:txBody>
            </p:sp>
          </p:grpSp>
        </p:grpSp>
      </p:grpSp>
      <p:grpSp>
        <p:nvGrpSpPr>
          <p:cNvPr id="150" name="Group 63"/>
          <p:cNvGrpSpPr>
            <a:grpSpLocks/>
          </p:cNvGrpSpPr>
          <p:nvPr/>
        </p:nvGrpSpPr>
        <p:grpSpPr bwMode="auto">
          <a:xfrm>
            <a:off x="2393950" y="6207125"/>
            <a:ext cx="336550" cy="685800"/>
            <a:chOff x="1382" y="3622"/>
            <a:chExt cx="212" cy="432"/>
          </a:xfrm>
        </p:grpSpPr>
        <p:sp>
          <p:nvSpPr>
            <p:cNvPr id="151" name="Line 64"/>
            <p:cNvSpPr>
              <a:spLocks noChangeShapeType="1"/>
            </p:cNvSpPr>
            <p:nvPr/>
          </p:nvSpPr>
          <p:spPr bwMode="auto">
            <a:xfrm>
              <a:off x="1488" y="3622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2" name="Text Box 65"/>
            <p:cNvSpPr txBox="1">
              <a:spLocks noChangeArrowheads="1"/>
            </p:cNvSpPr>
            <p:nvPr/>
          </p:nvSpPr>
          <p:spPr bwMode="auto">
            <a:xfrm>
              <a:off x="1382" y="376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6</a:t>
              </a:r>
            </a:p>
          </p:txBody>
        </p:sp>
      </p:grpSp>
      <p:sp>
        <p:nvSpPr>
          <p:cNvPr id="153" name="Text Box 66"/>
          <p:cNvSpPr txBox="1">
            <a:spLocks noChangeArrowheads="1"/>
          </p:cNvSpPr>
          <p:nvPr/>
        </p:nvSpPr>
        <p:spPr bwMode="auto">
          <a:xfrm>
            <a:off x="7804150" y="60960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2400" b="1" smtClean="0">
                <a:solidFill>
                  <a:srgbClr val="000000"/>
                </a:solidFill>
                <a:latin typeface="Times New Roman" pitchFamily="18" charset="0"/>
              </a:rPr>
              <a:t>MeV</a:t>
            </a:r>
          </a:p>
        </p:txBody>
      </p:sp>
      <p:grpSp>
        <p:nvGrpSpPr>
          <p:cNvPr id="154" name="Group 67"/>
          <p:cNvGrpSpPr>
            <a:grpSpLocks/>
          </p:cNvGrpSpPr>
          <p:nvPr/>
        </p:nvGrpSpPr>
        <p:grpSpPr bwMode="auto">
          <a:xfrm>
            <a:off x="3384550" y="6207125"/>
            <a:ext cx="488950" cy="685800"/>
            <a:chOff x="2006" y="3622"/>
            <a:chExt cx="308" cy="432"/>
          </a:xfrm>
        </p:grpSpPr>
        <p:sp>
          <p:nvSpPr>
            <p:cNvPr id="155" name="Line 68"/>
            <p:cNvSpPr>
              <a:spLocks noChangeShapeType="1"/>
            </p:cNvSpPr>
            <p:nvPr/>
          </p:nvSpPr>
          <p:spPr bwMode="auto">
            <a:xfrm>
              <a:off x="2160" y="3622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6" name="Text Box 69"/>
            <p:cNvSpPr txBox="1">
              <a:spLocks noChangeArrowheads="1"/>
            </p:cNvSpPr>
            <p:nvPr/>
          </p:nvSpPr>
          <p:spPr bwMode="auto">
            <a:xfrm>
              <a:off x="2006" y="376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12</a:t>
              </a:r>
            </a:p>
          </p:txBody>
        </p:sp>
      </p:grpSp>
      <p:grpSp>
        <p:nvGrpSpPr>
          <p:cNvPr id="157" name="Group 70"/>
          <p:cNvGrpSpPr>
            <a:grpSpLocks/>
          </p:cNvGrpSpPr>
          <p:nvPr/>
        </p:nvGrpSpPr>
        <p:grpSpPr bwMode="auto">
          <a:xfrm>
            <a:off x="4451350" y="6207125"/>
            <a:ext cx="488950" cy="685800"/>
            <a:chOff x="2678" y="3622"/>
            <a:chExt cx="308" cy="432"/>
          </a:xfrm>
        </p:grpSpPr>
        <p:sp>
          <p:nvSpPr>
            <p:cNvPr id="158" name="Line 71"/>
            <p:cNvSpPr>
              <a:spLocks noChangeShapeType="1"/>
            </p:cNvSpPr>
            <p:nvPr/>
          </p:nvSpPr>
          <p:spPr bwMode="auto">
            <a:xfrm>
              <a:off x="2832" y="3622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9" name="Text Box 72"/>
            <p:cNvSpPr txBox="1">
              <a:spLocks noChangeArrowheads="1"/>
            </p:cNvSpPr>
            <p:nvPr/>
          </p:nvSpPr>
          <p:spPr bwMode="auto">
            <a:xfrm>
              <a:off x="2678" y="376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24</a:t>
              </a:r>
            </a:p>
          </p:txBody>
        </p:sp>
      </p:grpSp>
      <p:grpSp>
        <p:nvGrpSpPr>
          <p:cNvPr id="160" name="Group 73"/>
          <p:cNvGrpSpPr>
            <a:grpSpLocks/>
          </p:cNvGrpSpPr>
          <p:nvPr/>
        </p:nvGrpSpPr>
        <p:grpSpPr bwMode="auto">
          <a:xfrm>
            <a:off x="5518150" y="6207125"/>
            <a:ext cx="488950" cy="685800"/>
            <a:chOff x="3350" y="3622"/>
            <a:chExt cx="308" cy="432"/>
          </a:xfrm>
        </p:grpSpPr>
        <p:sp>
          <p:nvSpPr>
            <p:cNvPr id="161" name="Line 74"/>
            <p:cNvSpPr>
              <a:spLocks noChangeShapeType="1"/>
            </p:cNvSpPr>
            <p:nvPr/>
          </p:nvSpPr>
          <p:spPr bwMode="auto">
            <a:xfrm>
              <a:off x="3504" y="3622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2" name="Text Box 75"/>
            <p:cNvSpPr txBox="1">
              <a:spLocks noChangeArrowheads="1"/>
            </p:cNvSpPr>
            <p:nvPr/>
          </p:nvSpPr>
          <p:spPr bwMode="auto">
            <a:xfrm>
              <a:off x="3350" y="376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alt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32</a:t>
              </a:r>
            </a:p>
          </p:txBody>
        </p:sp>
      </p:grpSp>
      <p:pic>
        <p:nvPicPr>
          <p:cNvPr id="163" name="Picture 76" descr="aachanc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17563"/>
            <a:ext cx="2849562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77" descr="aachanc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15975"/>
            <a:ext cx="2857500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78" descr="aachanc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15975"/>
            <a:ext cx="2857500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79" descr="aachanc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15975"/>
            <a:ext cx="2857500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80" descr="aachanc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15975"/>
            <a:ext cx="2857500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81" descr="aachanc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15975"/>
            <a:ext cx="2857500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Line 82"/>
          <p:cNvSpPr>
            <a:spLocks noChangeShapeType="1"/>
          </p:cNvSpPr>
          <p:nvPr/>
        </p:nvSpPr>
        <p:spPr bwMode="auto">
          <a:xfrm flipH="1" flipV="1">
            <a:off x="1190625" y="2362200"/>
            <a:ext cx="1447800" cy="19050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0" name="Line 83"/>
          <p:cNvSpPr>
            <a:spLocks noChangeShapeType="1"/>
          </p:cNvSpPr>
          <p:nvPr/>
        </p:nvSpPr>
        <p:spPr bwMode="auto">
          <a:xfrm flipH="1" flipV="1">
            <a:off x="962025" y="3048000"/>
            <a:ext cx="762000" cy="22860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1" name="Line 84"/>
          <p:cNvSpPr>
            <a:spLocks noChangeShapeType="1"/>
          </p:cNvSpPr>
          <p:nvPr/>
        </p:nvSpPr>
        <p:spPr bwMode="auto">
          <a:xfrm flipH="1" flipV="1">
            <a:off x="1495425" y="2057400"/>
            <a:ext cx="2209800" cy="13716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2" name="Line 85"/>
          <p:cNvSpPr>
            <a:spLocks noChangeShapeType="1"/>
          </p:cNvSpPr>
          <p:nvPr/>
        </p:nvSpPr>
        <p:spPr bwMode="auto">
          <a:xfrm flipH="1" flipV="1">
            <a:off x="1876425" y="1676400"/>
            <a:ext cx="2895600" cy="9144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3" name="Line 86"/>
          <p:cNvSpPr>
            <a:spLocks noChangeShapeType="1"/>
          </p:cNvSpPr>
          <p:nvPr/>
        </p:nvSpPr>
        <p:spPr bwMode="auto">
          <a:xfrm flipV="1">
            <a:off x="1724025" y="3124200"/>
            <a:ext cx="609600" cy="21336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utoUpdateAnimBg="0"/>
      <p:bldP spid="169" grpId="0" animBg="1"/>
      <p:bldP spid="170" grpId="0" animBg="1"/>
      <p:bldP spid="171" grpId="0" animBg="1"/>
      <p:bldP spid="172" grpId="0" animBg="1"/>
      <p:bldP spid="17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0A03-0241-439A-97D7-BC12B76E69DC}" type="datetime4">
              <a:rPr lang="fr-FR" smtClean="0">
                <a:solidFill>
                  <a:prstClr val="white"/>
                </a:solidFill>
              </a:rPr>
              <a:pPr>
                <a:defRPr/>
              </a:pPr>
              <a:t>4 septembre 2014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934987" y="52388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0" dirty="0" err="1" smtClean="0">
                <a:solidFill>
                  <a:srgbClr val="FFFFFF"/>
                </a:solidFill>
                <a:latin typeface="Arial"/>
              </a:rPr>
              <a:t>Coherent</a:t>
            </a:r>
            <a:r>
              <a:rPr lang="fr-FR" kern="0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fr-FR" kern="0" baseline="0" dirty="0" err="1" smtClean="0">
                <a:solidFill>
                  <a:srgbClr val="FFFFFF"/>
                </a:solidFill>
                <a:latin typeface="Arial"/>
              </a:rPr>
              <a:t>modeling</a:t>
            </a:r>
            <a:r>
              <a:rPr lang="fr-FR" kern="0" baseline="0" dirty="0" smtClean="0">
                <a:solidFill>
                  <a:srgbClr val="FFFFFF"/>
                </a:solidFill>
                <a:latin typeface="Arial"/>
              </a:rPr>
              <a:t> of fission cross sections (3/3)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2" name="Rectangle 29"/>
          <p:cNvSpPr>
            <a:spLocks noChangeArrowheads="1"/>
          </p:cNvSpPr>
          <p:nvPr/>
        </p:nvSpPr>
        <p:spPr bwMode="auto">
          <a:xfrm>
            <a:off x="1320800" y="493713"/>
            <a:ext cx="6313488" cy="5508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73" name="Picture 4" descr="3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09588"/>
            <a:ext cx="3854450" cy="37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 descr="photof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21038"/>
            <a:ext cx="33210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u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9588"/>
            <a:ext cx="40163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Line 7"/>
          <p:cNvSpPr>
            <a:spLocks noChangeShapeType="1"/>
          </p:cNvSpPr>
          <p:nvPr/>
        </p:nvSpPr>
        <p:spPr bwMode="auto">
          <a:xfrm flipH="1" flipV="1">
            <a:off x="1600200" y="2490788"/>
            <a:ext cx="4038600" cy="5334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Line 8"/>
          <p:cNvSpPr>
            <a:spLocks noChangeShapeType="1"/>
          </p:cNvSpPr>
          <p:nvPr/>
        </p:nvSpPr>
        <p:spPr bwMode="auto">
          <a:xfrm flipH="1" flipV="1">
            <a:off x="1752600" y="2566988"/>
            <a:ext cx="762000" cy="16002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Line 9"/>
          <p:cNvSpPr>
            <a:spLocks noChangeShapeType="1"/>
          </p:cNvSpPr>
          <p:nvPr/>
        </p:nvSpPr>
        <p:spPr bwMode="auto">
          <a:xfrm flipH="1" flipV="1">
            <a:off x="2743200" y="1709738"/>
            <a:ext cx="2895600" cy="914400"/>
          </a:xfrm>
          <a:prstGeom prst="line">
            <a:avLst/>
          </a:prstGeom>
          <a:noFill/>
          <a:ln w="47625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H="1" flipV="1">
            <a:off x="2209800" y="1957388"/>
            <a:ext cx="1219200" cy="1905000"/>
          </a:xfrm>
          <a:prstGeom prst="line">
            <a:avLst/>
          </a:prstGeom>
          <a:noFill/>
          <a:ln w="47625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0" name="Rectangle 11"/>
          <p:cNvSpPr>
            <a:spLocks noChangeArrowheads="1"/>
          </p:cNvSpPr>
          <p:nvPr/>
        </p:nvSpPr>
        <p:spPr bwMode="auto">
          <a:xfrm>
            <a:off x="7239000" y="5310188"/>
            <a:ext cx="1066800" cy="914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7253288" y="5538788"/>
            <a:ext cx="105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1" lang="fr-FR" altLang="fr-FR" sz="2400" b="1" smtClean="0">
                <a:solidFill>
                  <a:srgbClr val="000000"/>
                </a:solidFill>
                <a:latin typeface="Times New Roman" pitchFamily="18" charset="0"/>
              </a:rPr>
              <a:t>n + U4</a:t>
            </a: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7315200" y="5538788"/>
            <a:ext cx="914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7519988" y="5538788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1" lang="fr-FR" altLang="fr-FR" sz="2400" b="1" smtClean="0">
                <a:solidFill>
                  <a:srgbClr val="000000"/>
                </a:solidFill>
                <a:latin typeface="Times New Roman" pitchFamily="18" charset="0"/>
              </a:rPr>
              <a:t>U5</a:t>
            </a:r>
          </a:p>
        </p:txBody>
      </p:sp>
      <p:pic>
        <p:nvPicPr>
          <p:cNvPr id="84" name="Picture 15" descr="u6f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298825"/>
            <a:ext cx="3522663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6" descr="u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5788"/>
            <a:ext cx="4013200" cy="40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17"/>
          <p:cNvGrpSpPr>
            <a:grpSpLocks/>
          </p:cNvGrpSpPr>
          <p:nvPr/>
        </p:nvGrpSpPr>
        <p:grpSpPr bwMode="auto">
          <a:xfrm>
            <a:off x="3429000" y="2338388"/>
            <a:ext cx="3048000" cy="1905000"/>
            <a:chOff x="2496" y="1392"/>
            <a:chExt cx="1632" cy="1056"/>
          </a:xfrm>
        </p:grpSpPr>
        <p:sp>
          <p:nvSpPr>
            <p:cNvPr id="87" name="Line 18"/>
            <p:cNvSpPr>
              <a:spLocks noChangeShapeType="1"/>
            </p:cNvSpPr>
            <p:nvPr/>
          </p:nvSpPr>
          <p:spPr bwMode="auto">
            <a:xfrm flipH="1">
              <a:off x="2496" y="1392"/>
              <a:ext cx="1632" cy="105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 flipH="1">
              <a:off x="2592" y="2160"/>
              <a:ext cx="1344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89" name="Line 20"/>
          <p:cNvSpPr>
            <a:spLocks noChangeShapeType="1"/>
          </p:cNvSpPr>
          <p:nvPr/>
        </p:nvSpPr>
        <p:spPr bwMode="auto">
          <a:xfrm flipH="1" flipV="1">
            <a:off x="3200400" y="1119188"/>
            <a:ext cx="762000" cy="25908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Line 21"/>
          <p:cNvSpPr>
            <a:spLocks noChangeShapeType="1"/>
          </p:cNvSpPr>
          <p:nvPr/>
        </p:nvSpPr>
        <p:spPr bwMode="auto">
          <a:xfrm>
            <a:off x="3276600" y="1119188"/>
            <a:ext cx="4343400" cy="41148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1" name="Line 22"/>
          <p:cNvSpPr>
            <a:spLocks noChangeShapeType="1"/>
          </p:cNvSpPr>
          <p:nvPr/>
        </p:nvSpPr>
        <p:spPr bwMode="auto">
          <a:xfrm flipH="1">
            <a:off x="3962400" y="2262188"/>
            <a:ext cx="3200400" cy="15240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utoUpdateAnimBg="0"/>
      <p:bldP spid="82" grpId="0" animBg="1"/>
      <p:bldP spid="83" grpId="0" autoUpdateAnimBg="0"/>
      <p:bldP spid="89" grpId="0" animBg="1"/>
      <p:bldP spid="90" grpId="0" animBg="1"/>
      <p:bldP spid="9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/>
          </p:cNvSpPr>
          <p:nvPr/>
        </p:nvSpPr>
        <p:spPr bwMode="auto">
          <a:xfrm>
            <a:off x="934987" y="52388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err="1" smtClean="0">
                <a:latin typeface="Arial"/>
              </a:rPr>
              <a:t>Predictions</a:t>
            </a:r>
            <a:r>
              <a:rPr lang="fr-FR" kern="0" dirty="0" smtClean="0">
                <a:latin typeface="Arial"/>
              </a:rPr>
              <a:t> for </a:t>
            </a:r>
            <a:r>
              <a:rPr lang="fr-FR" kern="0" dirty="0" err="1" smtClean="0">
                <a:latin typeface="Arial"/>
              </a:rPr>
              <a:t>unstable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 smtClean="0">
                <a:latin typeface="Arial"/>
              </a:rPr>
              <a:t>target</a:t>
            </a:r>
            <a:r>
              <a:rPr lang="fr-FR" kern="0" dirty="0" smtClean="0">
                <a:latin typeface="Arial"/>
              </a:rPr>
              <a:t> (1/1)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e 29"/>
          <p:cNvGrpSpPr/>
          <p:nvPr/>
        </p:nvGrpSpPr>
        <p:grpSpPr>
          <a:xfrm>
            <a:off x="141288" y="-152400"/>
            <a:ext cx="8899525" cy="7010400"/>
            <a:chOff x="141288" y="-152400"/>
            <a:chExt cx="8899525" cy="7010400"/>
          </a:xfrm>
        </p:grpSpPr>
        <p:sp>
          <p:nvSpPr>
            <p:cNvPr id="5" name="Rectangle 4"/>
            <p:cNvSpPr/>
            <p:nvPr/>
          </p:nvSpPr>
          <p:spPr>
            <a:xfrm>
              <a:off x="141288" y="52388"/>
              <a:ext cx="8899525" cy="20589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274638" y="157163"/>
              <a:ext cx="2703512" cy="4179887"/>
              <a:chOff x="274638" y="157163"/>
              <a:chExt cx="2703512" cy="4179887"/>
            </a:xfrm>
          </p:grpSpPr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280988" y="3970338"/>
                <a:ext cx="2697162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  <a:latin typeface="Times" charset="0"/>
                    <a:ea typeface="ＭＳ Ｐゴシック" charset="0"/>
                  </a:rPr>
                  <a:t>Prediction for short-lived </a:t>
                </a:r>
                <a:r>
                  <a:rPr lang="en-US" baseline="30000">
                    <a:solidFill>
                      <a:srgbClr val="000000"/>
                    </a:solidFill>
                    <a:latin typeface="Times" charset="0"/>
                    <a:ea typeface="ＭＳ Ｐゴシック" charset="0"/>
                  </a:rPr>
                  <a:t>95</a:t>
                </a:r>
                <a:r>
                  <a:rPr lang="en-US">
                    <a:solidFill>
                      <a:srgbClr val="000000"/>
                    </a:solidFill>
                    <a:latin typeface="Times" charset="0"/>
                    <a:ea typeface="ＭＳ Ｐゴシック" charset="0"/>
                  </a:rPr>
                  <a:t>Zr</a:t>
                </a: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274638" y="157163"/>
                <a:ext cx="2662237" cy="283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aseline="30000" dirty="0">
                    <a:solidFill>
                      <a:srgbClr val="000000"/>
                    </a:solidFill>
                    <a:latin typeface="Times" charset="0"/>
                    <a:ea typeface="ＭＳ Ｐゴシック" charset="0"/>
                  </a:rPr>
                  <a:t>90-96</a:t>
                </a:r>
                <a:r>
                  <a:rPr lang="en-US" sz="2000" dirty="0">
                    <a:solidFill>
                      <a:srgbClr val="000000"/>
                    </a:solidFill>
                    <a:latin typeface="Times" charset="0"/>
                    <a:ea typeface="ＭＳ Ｐゴシック" charset="0"/>
                  </a:rPr>
                  <a:t>Zr(n,</a:t>
                </a:r>
                <a:r>
                  <a:rPr lang="en-US" sz="2000" dirty="0">
                    <a:solidFill>
                      <a:srgbClr val="000000"/>
                    </a:solidFill>
                    <a:latin typeface="Symbol" charset="0"/>
                    <a:ea typeface="ＭＳ Ｐゴシック" charset="0"/>
                    <a:sym typeface="Symbol" charset="0"/>
                  </a:rPr>
                  <a:t></a:t>
                </a:r>
                <a:r>
                  <a:rPr lang="en-US" sz="2000" dirty="0">
                    <a:solidFill>
                      <a:srgbClr val="000000"/>
                    </a:solidFill>
                    <a:latin typeface="Times" charset="0"/>
                    <a:ea typeface="ＭＳ Ｐゴシック" charset="0"/>
                  </a:rPr>
                  <a:t>) &amp; (</a:t>
                </a:r>
                <a:r>
                  <a:rPr lang="en-US" sz="2000" dirty="0">
                    <a:solidFill>
                      <a:srgbClr val="000000"/>
                    </a:solidFill>
                    <a:latin typeface="Symbol" charset="0"/>
                    <a:ea typeface="ＭＳ Ｐゴシック" charset="0"/>
                    <a:sym typeface="Symbol" charset="0"/>
                  </a:rPr>
                  <a:t></a:t>
                </a:r>
                <a:r>
                  <a:rPr lang="en-US" sz="2000" dirty="0">
                    <a:solidFill>
                      <a:srgbClr val="000000"/>
                    </a:solidFill>
                    <a:latin typeface="Times" charset="0"/>
                    <a:ea typeface="ＭＳ Ｐゴシック" charset="0"/>
                  </a:rPr>
                  <a:t>,n) 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Times" charset="0"/>
                    <a:ea typeface="ＭＳ Ｐゴシック" charset="0"/>
                  </a:rPr>
                  <a:t>cross sections</a:t>
                </a:r>
                <a:endParaRPr lang="en-US" sz="2000" b="1" dirty="0">
                  <a:solidFill>
                    <a:srgbClr val="FF0000"/>
                  </a:solidFill>
                  <a:latin typeface="Times" charset="0"/>
                  <a:ea typeface="ＭＳ Ｐゴシック" charset="0"/>
                </a:endParaRPr>
              </a:p>
              <a:p>
                <a:pPr algn="ctr" eaLnBrk="0" hangingPunct="0"/>
                <a:endParaRPr lang="en-US" sz="2000" b="1" dirty="0">
                  <a:solidFill>
                    <a:srgbClr val="FF0000"/>
                  </a:solidFill>
                  <a:latin typeface="Symbol" charset="0"/>
                  <a:ea typeface="ＭＳ Ｐゴシック" charset="0"/>
                  <a:sym typeface="Symbol" charset="0"/>
                </a:endParaRPr>
              </a:p>
              <a:p>
                <a:pPr algn="ctr" eaLnBrk="0" hangingPunct="0"/>
                <a:r>
                  <a:rPr lang="en-US" sz="2000" b="1" dirty="0">
                    <a:solidFill>
                      <a:srgbClr val="FF0000"/>
                    </a:solidFill>
                    <a:latin typeface="Symbol" charset="0"/>
                    <a:ea typeface="ＭＳ Ｐゴシック" charset="0"/>
                    <a:sym typeface="Symbol" charset="0"/>
                  </a:rPr>
                  <a:t></a:t>
                </a:r>
                <a:r>
                  <a:rPr lang="en-US" sz="2000" b="1" dirty="0">
                    <a:solidFill>
                      <a:srgbClr val="FF0000"/>
                    </a:solidFill>
                    <a:latin typeface="Times" charset="0"/>
                    <a:ea typeface="ＭＳ Ｐゴシック" charset="0"/>
                  </a:rPr>
                  <a:t>-ray strength</a:t>
                </a:r>
              </a:p>
              <a:p>
                <a:pPr algn="ctr" eaLnBrk="0" hangingPunct="0"/>
                <a:r>
                  <a:rPr lang="en-US" sz="2000" b="1" dirty="0">
                    <a:solidFill>
                      <a:srgbClr val="FF0000"/>
                    </a:solidFill>
                    <a:latin typeface="Times" charset="0"/>
                    <a:ea typeface="ＭＳ Ｐゴシック" charset="0"/>
                  </a:rPr>
                  <a:t>constrained on (</a:t>
                </a:r>
                <a:r>
                  <a:rPr lang="en-US" sz="2000" b="1" dirty="0">
                    <a:solidFill>
                      <a:srgbClr val="FF0000"/>
                    </a:solidFill>
                    <a:latin typeface="Symbol" charset="0"/>
                    <a:ea typeface="ＭＳ Ｐゴシック" charset="0"/>
                    <a:sym typeface="Symbol" charset="0"/>
                  </a:rPr>
                  <a:t></a:t>
                </a:r>
                <a:r>
                  <a:rPr lang="en-US" sz="2000" b="1" dirty="0">
                    <a:solidFill>
                      <a:srgbClr val="FF0000"/>
                    </a:solidFill>
                    <a:latin typeface="Times" charset="0"/>
                    <a:ea typeface="ＭＳ Ｐゴシック" charset="0"/>
                  </a:rPr>
                  <a:t>,n)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" charset="0"/>
                    <a:ea typeface="ＭＳ Ｐゴシック" charset="0"/>
                  </a:rPr>
                  <a:t>xs</a:t>
                </a:r>
                <a:endParaRPr lang="en-US" sz="2000" dirty="0">
                  <a:solidFill>
                    <a:srgbClr val="0000FF"/>
                  </a:solidFill>
                  <a:latin typeface="Times" charset="0"/>
                  <a:ea typeface="ＭＳ Ｐゴシック" charset="0"/>
                </a:endParaRPr>
              </a:p>
              <a:p>
                <a:pPr algn="ctr" eaLnBrk="0" hangingPunct="0"/>
                <a:endParaRPr lang="en-US" sz="2000" dirty="0">
                  <a:solidFill>
                    <a:srgbClr val="0000FF"/>
                  </a:solidFill>
                  <a:latin typeface="Times" charset="0"/>
                  <a:ea typeface="ＭＳ Ｐゴシック" charset="0"/>
                </a:endParaRPr>
              </a:p>
              <a:p>
                <a:pPr algn="ctr" eaLnBrk="0" hangingPunct="0"/>
                <a:r>
                  <a:rPr lang="en-US" sz="2000" dirty="0">
                    <a:solidFill>
                      <a:srgbClr val="0000FF"/>
                    </a:solidFill>
                    <a:latin typeface="Times" charset="0"/>
                    <a:ea typeface="ＭＳ Ｐゴシック" charset="0"/>
                  </a:rPr>
                  <a:t>E1 HFB+QRPA + M1 GR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FF"/>
                    </a:solidFill>
                    <a:latin typeface="Times" charset="0"/>
                    <a:ea typeface="ＭＳ Ｐゴシック" charset="0"/>
                  </a:rPr>
                  <a:t>versus 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FF"/>
                    </a:solidFill>
                    <a:latin typeface="Times" charset="0"/>
                    <a:ea typeface="ＭＳ Ｐゴシック" charset="0"/>
                  </a:rPr>
                  <a:t>LORENTZIAN</a:t>
                </a:r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1628775" y="2971800"/>
                <a:ext cx="0" cy="990600"/>
              </a:xfrm>
              <a:prstGeom prst="line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141288" y="-152400"/>
              <a:ext cx="8899525" cy="7010400"/>
              <a:chOff x="141288" y="-152400"/>
              <a:chExt cx="8899525" cy="701040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2288" y="2111375"/>
                <a:ext cx="2971800" cy="2482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7375" y="4375150"/>
                <a:ext cx="2889250" cy="2482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9013" y="2111375"/>
                <a:ext cx="2971800" cy="2482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2988" y="4375150"/>
                <a:ext cx="2900362" cy="2482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288" y="4216400"/>
                <a:ext cx="2895600" cy="2482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725" y="-152400"/>
                <a:ext cx="2876550" cy="2482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4575" y="-152400"/>
                <a:ext cx="2895600" cy="2482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9057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 txBox="1">
            <a:spLocks/>
          </p:cNvSpPr>
          <p:nvPr/>
        </p:nvSpPr>
        <p:spPr bwMode="auto">
          <a:xfrm>
            <a:off x="934987" y="52388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err="1" smtClean="0">
                <a:latin typeface="Arial"/>
              </a:rPr>
              <a:t>Microscopic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 smtClean="0">
                <a:latin typeface="Arial"/>
              </a:rPr>
              <a:t>modeling</a:t>
            </a:r>
            <a:r>
              <a:rPr lang="fr-FR" kern="0" dirty="0" smtClean="0">
                <a:latin typeface="Arial"/>
              </a:rPr>
              <a:t> of fission cross sections (1/2)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539750" y="6093296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kumimoji="1" lang="en-US" altLang="fr-FR" sz="2400" b="1" dirty="0" smtClean="0">
                <a:solidFill>
                  <a:srgbClr val="000000"/>
                </a:solidFill>
                <a:latin typeface="Times New Roman" pitchFamily="18" charset="0"/>
              </a:rPr>
              <a:t> For exotic nuclei : strong deviations from Hill-Wheeler.</a:t>
            </a:r>
            <a:endParaRPr kumimoji="1" lang="fr-FR" altLang="fr-FR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7" name="Picture 8" descr="pu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8" b="1622"/>
          <a:stretch>
            <a:fillRect/>
          </a:stretch>
        </p:blipFill>
        <p:spPr bwMode="auto">
          <a:xfrm>
            <a:off x="323528" y="1700808"/>
            <a:ext cx="4156149" cy="42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pu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5" b="1622"/>
          <a:stretch>
            <a:fillRect/>
          </a:stretch>
        </p:blipFill>
        <p:spPr bwMode="auto">
          <a:xfrm>
            <a:off x="5004048" y="1761226"/>
            <a:ext cx="3666183" cy="41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143125" y="1133500"/>
            <a:ext cx="5111750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Microscopic</a:t>
            </a: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fission </a:t>
            </a:r>
            <a:r>
              <a:rPr kumimoji="0" lang="fr-FR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barrier</a:t>
            </a: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fr-FR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shapes</a:t>
            </a:r>
            <a:endParaRPr kumimoji="0" lang="fr-FR" alt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 txBox="1">
            <a:spLocks/>
          </p:cNvSpPr>
          <p:nvPr/>
        </p:nvSpPr>
        <p:spPr bwMode="auto">
          <a:xfrm>
            <a:off x="934987" y="52388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err="1" smtClean="0">
                <a:latin typeface="Arial"/>
              </a:rPr>
              <a:t>Microscopic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 smtClean="0">
                <a:latin typeface="Arial"/>
              </a:rPr>
              <a:t>modeling</a:t>
            </a:r>
            <a:r>
              <a:rPr lang="fr-FR" kern="0" dirty="0" smtClean="0">
                <a:latin typeface="Arial"/>
              </a:rPr>
              <a:t> of fission cross sections (2/2)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8" name="Picture 2" descr="puf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028526"/>
            <a:ext cx="53578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3850" y="6356176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kumimoji="1" lang="en-US" altLang="fr-FR" sz="2400" b="1" smtClean="0">
                <a:solidFill>
                  <a:srgbClr val="000000"/>
                </a:solidFill>
                <a:latin typeface="Times New Roman" pitchFamily="18" charset="0"/>
              </a:rPr>
              <a:t> Default calculations not sufficient for applications.</a:t>
            </a:r>
            <a:endParaRPr kumimoji="1" lang="fr-FR" altLang="fr-FR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" name="Picture 8" descr="puf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4742"/>
          <a:stretch>
            <a:fillRect/>
          </a:stretch>
        </p:blipFill>
        <p:spPr bwMode="auto">
          <a:xfrm>
            <a:off x="1600200" y="1022176"/>
            <a:ext cx="5373688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23850" y="6356176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kumimoji="1" lang="en-US" altLang="fr-FR" sz="2400" b="1" smtClean="0">
                <a:solidFill>
                  <a:srgbClr val="000000"/>
                </a:solidFill>
                <a:latin typeface="Times New Roman" pitchFamily="18" charset="0"/>
              </a:rPr>
              <a:t> Not ridiculous after few adjustments.</a:t>
            </a:r>
            <a:endParaRPr kumimoji="1" lang="fr-FR" altLang="fr-FR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259632" y="1022176"/>
            <a:ext cx="7056784" cy="5334000"/>
            <a:chOff x="1259632" y="1022176"/>
            <a:chExt cx="7056784" cy="5334000"/>
          </a:xfrm>
        </p:grpSpPr>
        <p:sp>
          <p:nvSpPr>
            <p:cNvPr id="3" name="Rectangle 2"/>
            <p:cNvSpPr/>
            <p:nvPr/>
          </p:nvSpPr>
          <p:spPr>
            <a:xfrm>
              <a:off x="1259632" y="1022176"/>
              <a:ext cx="7056784" cy="533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166896" y="1133500"/>
              <a:ext cx="5064207" cy="461665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Microscopic</a:t>
              </a:r>
              <a:r>
                <a:rPr kumimoji="0" lang="fr-FR" alt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 fission cross sections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7236296" y="1916832"/>
            <a:ext cx="1614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 </a:t>
            </a:r>
            <a:r>
              <a:rPr lang="fr-FR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endParaRPr lang="fr-F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</a:t>
            </a:r>
            <a:r>
              <a:rPr lang="fr-F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</a:p>
          <a:p>
            <a:r>
              <a:rPr lang="fr-FR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fr-F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236296" y="3153742"/>
            <a:ext cx="18925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 </a:t>
            </a:r>
            <a:r>
              <a:rPr lang="fr-F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endParaRPr lang="fr-FR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</a:t>
            </a:r>
            <a:r>
              <a:rPr lang="fr-F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</a:p>
          <a:p>
            <a:r>
              <a:rPr lang="fr-F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of </a:t>
            </a:r>
            <a:r>
              <a:rPr lang="fr-F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fr-FR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fr-F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odd-odd</a:t>
            </a:r>
            <a:endParaRPr lang="fr-FR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fr-F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odd-even</a:t>
            </a:r>
            <a:endParaRPr lang="fr-FR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fr-F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even-odd</a:t>
            </a:r>
            <a:endParaRPr lang="fr-FR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fr-F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even-even</a:t>
            </a:r>
            <a:endParaRPr lang="fr-F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7" grpId="0"/>
      <p:bldP spid="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 txBox="1">
            <a:spLocks/>
          </p:cNvSpPr>
          <p:nvPr/>
        </p:nvSpPr>
        <p:spPr bwMode="auto">
          <a:xfrm>
            <a:off x="934987" y="26750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err="1" smtClean="0">
                <a:latin typeface="Arial"/>
              </a:rPr>
              <a:t>Coherent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>
                <a:latin typeface="Arial"/>
              </a:rPr>
              <a:t>m</a:t>
            </a:r>
            <a:r>
              <a:rPr lang="fr-FR" kern="0" dirty="0" err="1" smtClean="0">
                <a:latin typeface="Arial"/>
              </a:rPr>
              <a:t>icroscopic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 smtClean="0">
                <a:latin typeface="Arial"/>
              </a:rPr>
              <a:t>modeling</a:t>
            </a:r>
            <a:endParaRPr lang="fr-FR" kern="0" dirty="0" smtClean="0"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latin typeface="Arial"/>
              </a:rPr>
              <a:t> of fission cross sections (1/4)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90750" y="1489497"/>
            <a:ext cx="4733925" cy="860425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Coherent fission cross sections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with phenomenological approach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09600" y="2746797"/>
            <a:ext cx="8229600" cy="2338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Neutron induced fission on </a:t>
            </a:r>
            <a:r>
              <a:rPr kumimoji="0" lang="fr-FR" altLang="fr-FR" sz="2800" b="0" i="0" u="none" strike="noStrike" kern="0" cap="none" spc="0" normalizeH="0" baseline="48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238</a:t>
            </a:r>
            <a:r>
              <a:rPr kumimoji="0" lang="fr-FR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U</a:t>
            </a:r>
            <a:br>
              <a:rPr kumimoji="0" lang="fr-FR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fr-FR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fr-FR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fr-FR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	- several hundreds of parameters</a:t>
            </a:r>
            <a:br>
              <a:rPr kumimoji="0" lang="fr-FR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fr-FR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	- unique set for all fission chances or U targets</a:t>
            </a:r>
          </a:p>
        </p:txBody>
      </p:sp>
    </p:spTree>
    <p:extLst>
      <p:ext uri="{BB962C8B-B14F-4D97-AF65-F5344CB8AC3E}">
        <p14:creationId xmlns:p14="http://schemas.microsoft.com/office/powerpoint/2010/main" val="2655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 txBox="1">
            <a:spLocks/>
          </p:cNvSpPr>
          <p:nvPr/>
        </p:nvSpPr>
        <p:spPr bwMode="auto">
          <a:xfrm>
            <a:off x="934987" y="26750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err="1" smtClean="0">
                <a:latin typeface="Arial"/>
              </a:rPr>
              <a:t>Coherent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>
                <a:latin typeface="Arial"/>
              </a:rPr>
              <a:t>m</a:t>
            </a:r>
            <a:r>
              <a:rPr lang="fr-FR" kern="0" dirty="0" err="1" smtClean="0">
                <a:latin typeface="Arial"/>
              </a:rPr>
              <a:t>icroscopic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 smtClean="0">
                <a:latin typeface="Arial"/>
              </a:rPr>
              <a:t>modeling</a:t>
            </a:r>
            <a:endParaRPr lang="fr-FR" kern="0" dirty="0" smtClean="0"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latin typeface="Arial"/>
              </a:rPr>
              <a:t> of fission cross sections (2/4)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320800" y="476672"/>
            <a:ext cx="6313488" cy="550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30" name="Picture 5" descr="3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92547"/>
            <a:ext cx="385445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photof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3997"/>
            <a:ext cx="33210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u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2547"/>
            <a:ext cx="40163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ine 8"/>
          <p:cNvSpPr>
            <a:spLocks noChangeShapeType="1"/>
          </p:cNvSpPr>
          <p:nvPr/>
        </p:nvSpPr>
        <p:spPr bwMode="auto">
          <a:xfrm flipH="1" flipV="1">
            <a:off x="1600200" y="2473747"/>
            <a:ext cx="4038600" cy="5334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H="1" flipV="1">
            <a:off x="1752600" y="2549947"/>
            <a:ext cx="762000" cy="16002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 flipV="1">
            <a:off x="2743200" y="1692697"/>
            <a:ext cx="2895600" cy="914400"/>
          </a:xfrm>
          <a:prstGeom prst="line">
            <a:avLst/>
          </a:prstGeom>
          <a:noFill/>
          <a:ln w="47625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H="1" flipV="1">
            <a:off x="2209800" y="1940347"/>
            <a:ext cx="1219200" cy="1905000"/>
          </a:xfrm>
          <a:prstGeom prst="line">
            <a:avLst/>
          </a:prstGeom>
          <a:noFill/>
          <a:ln w="47625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239000" y="5293147"/>
            <a:ext cx="1066800" cy="914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7253288" y="5521747"/>
            <a:ext cx="105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1" lang="fr-FR" altLang="fr-FR" sz="2400" b="1" smtClean="0">
                <a:solidFill>
                  <a:srgbClr val="000000"/>
                </a:solidFill>
                <a:latin typeface="Times New Roman" pitchFamily="18" charset="0"/>
              </a:rPr>
              <a:t>n + U4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7315200" y="5521747"/>
            <a:ext cx="914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7519988" y="5521747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1" lang="fr-FR" altLang="fr-FR" sz="2400" b="1" smtClean="0">
                <a:solidFill>
                  <a:srgbClr val="000000"/>
                </a:solidFill>
                <a:latin typeface="Times New Roman" pitchFamily="18" charset="0"/>
              </a:rPr>
              <a:t>U5</a:t>
            </a:r>
          </a:p>
        </p:txBody>
      </p:sp>
      <p:pic>
        <p:nvPicPr>
          <p:cNvPr id="42" name="Picture 16" descr="u6f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281785"/>
            <a:ext cx="3522663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7" descr="u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8747"/>
            <a:ext cx="4013200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18"/>
          <p:cNvGrpSpPr>
            <a:grpSpLocks/>
          </p:cNvGrpSpPr>
          <p:nvPr/>
        </p:nvGrpSpPr>
        <p:grpSpPr bwMode="auto">
          <a:xfrm>
            <a:off x="3429000" y="2321347"/>
            <a:ext cx="3048000" cy="1905000"/>
            <a:chOff x="2496" y="1392"/>
            <a:chExt cx="1632" cy="1056"/>
          </a:xfrm>
        </p:grpSpPr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H="1">
              <a:off x="2496" y="1392"/>
              <a:ext cx="1632" cy="105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flipH="1">
              <a:off x="2592" y="2160"/>
              <a:ext cx="1344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47" name="Line 21"/>
          <p:cNvSpPr>
            <a:spLocks noChangeShapeType="1"/>
          </p:cNvSpPr>
          <p:nvPr/>
        </p:nvSpPr>
        <p:spPr bwMode="auto">
          <a:xfrm flipH="1" flipV="1">
            <a:off x="3200400" y="1102147"/>
            <a:ext cx="762000" cy="25908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3276600" y="1102147"/>
            <a:ext cx="4343400" cy="41148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H="1">
            <a:off x="3962400" y="2245147"/>
            <a:ext cx="3200400" cy="15240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utoUpdateAnimBg="0"/>
      <p:bldP spid="40" grpId="0" animBg="1"/>
      <p:bldP spid="41" grpId="0" autoUpdateAnimBg="0"/>
      <p:bldP spid="47" grpId="0" animBg="1"/>
      <p:bldP spid="48" grpId="0" animBg="1"/>
      <p:bldP spid="4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 txBox="1">
            <a:spLocks/>
          </p:cNvSpPr>
          <p:nvPr/>
        </p:nvSpPr>
        <p:spPr bwMode="auto">
          <a:xfrm>
            <a:off x="934987" y="26750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err="1" smtClean="0">
                <a:latin typeface="Arial"/>
              </a:rPr>
              <a:t>Coherent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>
                <a:latin typeface="Arial"/>
              </a:rPr>
              <a:t>m</a:t>
            </a:r>
            <a:r>
              <a:rPr lang="fr-FR" kern="0" dirty="0" err="1" smtClean="0">
                <a:latin typeface="Arial"/>
              </a:rPr>
              <a:t>icroscopic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 smtClean="0">
                <a:latin typeface="Arial"/>
              </a:rPr>
              <a:t>modeling</a:t>
            </a:r>
            <a:endParaRPr lang="fr-FR" kern="0" dirty="0" smtClean="0"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latin typeface="Arial"/>
              </a:rPr>
              <a:t> of fission cross sections (3/4)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6752"/>
            <a:ext cx="7715250" cy="541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13903" y="2564904"/>
            <a:ext cx="91813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fr-FR" sz="5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do the </a:t>
            </a:r>
            <a:r>
              <a:rPr lang="fr-FR" sz="5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fr-F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5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microscopic</a:t>
            </a:r>
            <a:r>
              <a:rPr lang="fr-F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ingredients</a:t>
            </a:r>
            <a:r>
              <a:rPr lang="fr-F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fr-FR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 txBox="1">
            <a:spLocks/>
          </p:cNvSpPr>
          <p:nvPr/>
        </p:nvSpPr>
        <p:spPr bwMode="auto">
          <a:xfrm>
            <a:off x="934987" y="26750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FINE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TUNING AND ACCURACY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err="1" smtClean="0">
                <a:latin typeface="Arial"/>
              </a:rPr>
              <a:t>Coherent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>
                <a:latin typeface="Arial"/>
              </a:rPr>
              <a:t>m</a:t>
            </a:r>
            <a:r>
              <a:rPr lang="fr-FR" kern="0" dirty="0" err="1" smtClean="0">
                <a:latin typeface="Arial"/>
              </a:rPr>
              <a:t>icroscopic</a:t>
            </a:r>
            <a:r>
              <a:rPr lang="fr-FR" kern="0" dirty="0" smtClean="0">
                <a:latin typeface="Arial"/>
              </a:rPr>
              <a:t> </a:t>
            </a:r>
            <a:r>
              <a:rPr lang="fr-FR" kern="0" dirty="0" err="1" smtClean="0">
                <a:latin typeface="Arial"/>
              </a:rPr>
              <a:t>modeling</a:t>
            </a:r>
            <a:endParaRPr lang="fr-FR" kern="0" dirty="0" smtClean="0"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latin typeface="Arial"/>
              </a:rPr>
              <a:t> of fission cross sections (4/4)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r="2109" b="11308"/>
          <a:stretch>
            <a:fillRect/>
          </a:stretch>
        </p:blipFill>
        <p:spPr bwMode="auto">
          <a:xfrm>
            <a:off x="0" y="3079576"/>
            <a:ext cx="449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b="11308"/>
          <a:stretch>
            <a:fillRect/>
          </a:stretch>
        </p:blipFill>
        <p:spPr bwMode="auto">
          <a:xfrm>
            <a:off x="4551363" y="3079576"/>
            <a:ext cx="45926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 b="7761"/>
          <a:stretch>
            <a:fillRect/>
          </a:stretch>
        </p:blipFill>
        <p:spPr bwMode="auto">
          <a:xfrm>
            <a:off x="0" y="1174576"/>
            <a:ext cx="45926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 b="7761"/>
          <a:stretch>
            <a:fillRect/>
          </a:stretch>
        </p:blipFill>
        <p:spPr bwMode="auto">
          <a:xfrm>
            <a:off x="4551363" y="1174576"/>
            <a:ext cx="45926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 b="7761"/>
          <a:stretch>
            <a:fillRect/>
          </a:stretch>
        </p:blipFill>
        <p:spPr bwMode="auto">
          <a:xfrm>
            <a:off x="2209800" y="4984576"/>
            <a:ext cx="45926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851522" y="36907"/>
            <a:ext cx="628595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MISCELLANEOUS : THE PHOTON EMISSION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strength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function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and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selection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rules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467544" y="1196752"/>
            <a:ext cx="551946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Two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types of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strength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functions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: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- the « 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upward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 »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related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photoabsorption</a:t>
            </a:r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endParaRPr lang="fr-FR" altLang="fr-FR" dirty="0">
              <a:solidFill>
                <a:srgbClr val="000000"/>
              </a:solidFill>
              <a:latin typeface="Arial" charset="0"/>
            </a:endParaRPr>
          </a:p>
          <a:p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endParaRPr lang="fr-FR" altLang="fr-FR" dirty="0">
              <a:solidFill>
                <a:srgbClr val="000000"/>
              </a:solidFill>
              <a:latin typeface="Arial" charset="0"/>
            </a:endParaRPr>
          </a:p>
          <a:p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- the « 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downward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 »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related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fr-FR" altLang="fr-FR" dirty="0" smtClean="0">
                <a:solidFill>
                  <a:srgbClr val="000000"/>
                </a:solidFill>
              </a:rPr>
              <a:t>g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decay</a:t>
            </a:r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endParaRPr lang="fr-FR" altLang="fr-FR" dirty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1190" y="3246285"/>
            <a:ext cx="4591050" cy="7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1916832"/>
            <a:ext cx="4591050" cy="9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1078" y="2244218"/>
            <a:ext cx="376015" cy="2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251860"/>
              </p:ext>
            </p:extLst>
          </p:nvPr>
        </p:nvGraphicFramePr>
        <p:xfrm>
          <a:off x="1331913" y="5772249"/>
          <a:ext cx="57658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Формула" r:id="rId6" imgW="2730240" imgH="711000" progId="Equation.DSMT4">
                  <p:embed/>
                </p:oleObj>
              </mc:Choice>
              <mc:Fallback>
                <p:oleObj name="Формула" r:id="rId6" imgW="27302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772249"/>
                        <a:ext cx="57658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50373"/>
              </p:ext>
            </p:extLst>
          </p:nvPr>
        </p:nvGraphicFramePr>
        <p:xfrm>
          <a:off x="7235825" y="6048474"/>
          <a:ext cx="11176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Формула" r:id="rId8" imgW="533160" imgH="253800" progId="Equation.DSMT4">
                  <p:embed/>
                </p:oleObj>
              </mc:Choice>
              <mc:Fallback>
                <p:oleObj name="Формула" r:id="rId8" imgW="53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6048474"/>
                        <a:ext cx="11176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40"/>
          <p:cNvSpPr>
            <a:spLocks noChangeArrowheads="1"/>
          </p:cNvSpPr>
          <p:nvPr/>
        </p:nvSpPr>
        <p:spPr bwMode="auto">
          <a:xfrm>
            <a:off x="2144713" y="5113436"/>
            <a:ext cx="4533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2400" b="1" dirty="0">
                <a:solidFill>
                  <a:schemeClr val="tx2"/>
                </a:solidFill>
                <a:latin typeface="Times New Roman" pitchFamily="18" charset="0"/>
              </a:rPr>
              <a:t>Standard </a:t>
            </a:r>
            <a:r>
              <a:rPr lang="en-US" altLang="fr-FR" sz="2400" b="1" dirty="0" err="1">
                <a:solidFill>
                  <a:schemeClr val="tx2"/>
                </a:solidFill>
                <a:latin typeface="Times New Roman" pitchFamily="18" charset="0"/>
              </a:rPr>
              <a:t>Lorentzian</a:t>
            </a:r>
            <a:r>
              <a:rPr lang="en-US" altLang="fr-FR" sz="2400" b="1" dirty="0">
                <a:solidFill>
                  <a:schemeClr val="tx2"/>
                </a:solidFill>
                <a:latin typeface="Times New Roman" pitchFamily="18" charset="0"/>
              </a:rPr>
              <a:t> (SLO)</a:t>
            </a:r>
            <a:r>
              <a:rPr lang="en-US" altLang="fr-FR" sz="24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altLang="fr-FR" sz="2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fr-FR" sz="1600" dirty="0">
                <a:solidFill>
                  <a:schemeClr val="tx2"/>
                </a:solidFill>
                <a:latin typeface="Times New Roman" pitchFamily="18" charset="0"/>
              </a:rPr>
              <a:t>[</a:t>
            </a:r>
            <a:r>
              <a:rPr lang="en-US" altLang="fr-FR" sz="1600" dirty="0" err="1">
                <a:solidFill>
                  <a:schemeClr val="tx2"/>
                </a:solidFill>
                <a:latin typeface="Times New Roman" pitchFamily="18" charset="0"/>
              </a:rPr>
              <a:t>D.Brink</a:t>
            </a:r>
            <a:r>
              <a:rPr lang="en-US" altLang="fr-FR" sz="1600" dirty="0">
                <a:solidFill>
                  <a:schemeClr val="tx2"/>
                </a:solidFill>
                <a:latin typeface="Times New Roman" pitchFamily="18" charset="0"/>
              </a:rPr>
              <a:t>. PhD Thesis(1955); P. Axel. PR 126(1962)]</a:t>
            </a:r>
            <a:br>
              <a:rPr lang="en-US" altLang="fr-FR" sz="1600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altLang="fr-FR" sz="1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5113436"/>
            <a:ext cx="7920880" cy="15113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228184" y="3625674"/>
            <a:ext cx="144016" cy="235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4988" y="3694043"/>
            <a:ext cx="694924" cy="451398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>
            <a:endCxn id="12" idx="3"/>
          </p:cNvCxnSpPr>
          <p:nvPr/>
        </p:nvCxnSpPr>
        <p:spPr>
          <a:xfrm flipH="1">
            <a:off x="5969912" y="3420454"/>
            <a:ext cx="1850994" cy="499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660232" y="2780928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states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2780928"/>
            <a:ext cx="2448272" cy="646331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456495" y="1761902"/>
            <a:ext cx="3960440" cy="5123482"/>
            <a:chOff x="2456495" y="1761902"/>
            <a:chExt cx="3960440" cy="5123482"/>
          </a:xfrm>
        </p:grpSpPr>
        <p:sp>
          <p:nvSpPr>
            <p:cNvPr id="2" name="Ellipse 1"/>
            <p:cNvSpPr/>
            <p:nvPr/>
          </p:nvSpPr>
          <p:spPr>
            <a:xfrm>
              <a:off x="2456495" y="5434310"/>
              <a:ext cx="3960440" cy="1451074"/>
            </a:xfrm>
            <a:prstGeom prst="ellipse">
              <a:avLst/>
            </a:prstGeom>
            <a:solidFill>
              <a:schemeClr val="tx2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839300" y="1761902"/>
              <a:ext cx="1421271" cy="720080"/>
            </a:xfrm>
            <a:prstGeom prst="ellipse">
              <a:avLst/>
            </a:prstGeom>
            <a:solidFill>
              <a:schemeClr val="tx2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avec flèche 3"/>
            <p:cNvCxnSpPr>
              <a:stCxn id="18" idx="4"/>
              <a:endCxn id="2" idx="0"/>
            </p:cNvCxnSpPr>
            <p:nvPr/>
          </p:nvCxnSpPr>
          <p:spPr>
            <a:xfrm flipH="1">
              <a:off x="4436715" y="2481982"/>
              <a:ext cx="1113221" cy="2952328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6274554" y="4437112"/>
            <a:ext cx="2088232" cy="2043608"/>
            <a:chOff x="6274554" y="4437112"/>
            <a:chExt cx="2088232" cy="2043608"/>
          </a:xfrm>
        </p:grpSpPr>
        <p:sp>
          <p:nvSpPr>
            <p:cNvPr id="16" name="Ellipse 15"/>
            <p:cNvSpPr/>
            <p:nvPr/>
          </p:nvSpPr>
          <p:spPr>
            <a:xfrm>
              <a:off x="6274554" y="5904656"/>
              <a:ext cx="2088232" cy="576064"/>
            </a:xfrm>
            <a:prstGeom prst="ellipse">
              <a:avLst/>
            </a:prstGeom>
            <a:solidFill>
              <a:schemeClr val="tx2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36296" y="4437112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BUT</a:t>
              </a:r>
              <a:endParaRPr lang="fr-F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Connecteur droit avec flèche 14"/>
            <p:cNvCxnSpPr>
              <a:stCxn id="11" idx="2"/>
              <a:endCxn id="16" idx="0"/>
            </p:cNvCxnSpPr>
            <p:nvPr/>
          </p:nvCxnSpPr>
          <p:spPr>
            <a:xfrm flipH="1">
              <a:off x="7318670" y="4898777"/>
              <a:ext cx="317736" cy="100587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278544" y="4439760"/>
              <a:ext cx="694924" cy="451398"/>
            </a:xfrm>
            <a:prstGeom prst="rect">
              <a:avLst/>
            </a:prstGeom>
            <a:solidFill>
              <a:schemeClr val="tx2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479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6900" y="1524000"/>
            <a:ext cx="40649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Adjusting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Nuclear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level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densities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6900" y="3995415"/>
            <a:ext cx="4261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Total Monte Carlo and covariances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96900" y="2347805"/>
            <a:ext cx="30903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Astrophysical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r-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process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6900" y="4819218"/>
            <a:ext cx="12266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TENDL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6900" y="3171610"/>
            <a:ext cx="70230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Global trends in cross sections :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isolating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solving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problems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16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Adjusting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level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densities</a:t>
            </a:r>
            <a:r>
              <a:rPr lang="fr-FR" kern="0" dirty="0" smtClean="0">
                <a:solidFill>
                  <a:srgbClr val="FFFFFF"/>
                </a:solidFill>
              </a:rPr>
              <a:t> (1/4)</a:t>
            </a:r>
            <a:endParaRPr lang="fr-FR" kern="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2174875"/>
            <a:ext cx="8382000" cy="4291013"/>
            <a:chOff x="192" y="1041"/>
            <a:chExt cx="5280" cy="2703"/>
          </a:xfrm>
        </p:grpSpPr>
        <p:pic>
          <p:nvPicPr>
            <p:cNvPr id="5" name="Picture 4" descr="y89xsra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41"/>
              <a:ext cx="5280" cy="2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056" y="1458"/>
              <a:ext cx="4305" cy="462"/>
              <a:chOff x="1202" y="1752"/>
              <a:chExt cx="4305" cy="462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1202" y="1752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400" baseline="50000" smtClean="0">
                    <a:solidFill>
                      <a:srgbClr val="FF0000"/>
                    </a:solidFill>
                    <a:latin typeface="Times New Roman" pitchFamily="18" charset="0"/>
                  </a:rPr>
                  <a:t>89</a:t>
                </a:r>
                <a:r>
                  <a:rPr lang="fr-FR" altLang="fr-FR" sz="2400" smtClean="0">
                    <a:solidFill>
                      <a:srgbClr val="FF0000"/>
                    </a:solidFill>
                    <a:latin typeface="Times New Roman" pitchFamily="18" charset="0"/>
                  </a:rPr>
                  <a:t>Y(n,</a:t>
                </a:r>
                <a:r>
                  <a:rPr lang="fr-FR" altLang="fr-FR" sz="2400" smtClean="0">
                    <a:solidFill>
                      <a:srgbClr val="FF0000"/>
                    </a:solidFill>
                  </a:rPr>
                  <a:t>g</a:t>
                </a:r>
                <a:r>
                  <a:rPr lang="fr-FR" altLang="fr-FR" sz="2400" smtClean="0">
                    <a:solidFill>
                      <a:srgbClr val="FF0000"/>
                    </a:solidFill>
                    <a:latin typeface="Times New Roman" pitchFamily="18" charset="0"/>
                  </a:rPr>
                  <a:t>)</a:t>
                </a: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4785" y="1783"/>
                <a:ext cx="72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000" baseline="50000" smtClean="0">
                    <a:solidFill>
                      <a:srgbClr val="FF0000"/>
                    </a:solidFill>
                    <a:latin typeface="Times New Roman" pitchFamily="18" charset="0"/>
                  </a:rPr>
                  <a:t>89</a:t>
                </a:r>
                <a:r>
                  <a:rPr lang="fr-FR" altLang="fr-FR" sz="2000" smtClean="0">
                    <a:solidFill>
                      <a:srgbClr val="FF0000"/>
                    </a:solidFill>
                    <a:latin typeface="Times New Roman" pitchFamily="18" charset="0"/>
                  </a:rPr>
                  <a:t>Y(n,2n)</a:t>
                </a: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3742" y="1964"/>
                <a:ext cx="6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000" baseline="50000" smtClean="0">
                    <a:solidFill>
                      <a:srgbClr val="3333CC"/>
                    </a:solidFill>
                    <a:latin typeface="Times New Roman" pitchFamily="18" charset="0"/>
                  </a:rPr>
                  <a:t>89</a:t>
                </a:r>
                <a:r>
                  <a:rPr lang="fr-FR" altLang="fr-FR" sz="2000" smtClean="0">
                    <a:solidFill>
                      <a:srgbClr val="3333CC"/>
                    </a:solidFill>
                    <a:latin typeface="Times New Roman" pitchFamily="18" charset="0"/>
                  </a:rPr>
                  <a:t>Y(n,n</a:t>
                </a:r>
                <a:r>
                  <a:rPr lang="fr-FR" altLang="fr-FR" sz="2000" smtClean="0">
                    <a:solidFill>
                      <a:srgbClr val="3333CC"/>
                    </a:solidFill>
                    <a:sym typeface="Symbol" pitchFamily="18" charset="2"/>
                  </a:rPr>
                  <a:t></a:t>
                </a:r>
                <a:r>
                  <a:rPr lang="fr-FR" altLang="fr-FR" sz="2000" smtClean="0">
                    <a:solidFill>
                      <a:srgbClr val="3333CC"/>
                    </a:solidFill>
                    <a:latin typeface="Times New Roman" pitchFamily="18" charset="0"/>
                  </a:rPr>
                  <a:t>)</a:t>
                </a:r>
              </a:p>
            </p:txBody>
          </p:sp>
        </p:grp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-381000" y="1512888"/>
            <a:ext cx="9455150" cy="4951412"/>
            <a:chOff x="-240" y="624"/>
            <a:chExt cx="5956" cy="3119"/>
          </a:xfrm>
        </p:grpSpPr>
        <p:pic>
          <p:nvPicPr>
            <p:cNvPr id="12" name="Picture 10" descr="y90ldra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" y="624"/>
              <a:ext cx="3752" cy="3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3072" y="1000"/>
              <a:ext cx="2644" cy="2513"/>
              <a:chOff x="3072" y="1000"/>
              <a:chExt cx="2644" cy="2513"/>
            </a:xfrm>
          </p:grpSpPr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3072" y="1000"/>
                <a:ext cx="2644" cy="2513"/>
                <a:chOff x="3100" y="1008"/>
                <a:chExt cx="2644" cy="2513"/>
              </a:xfrm>
            </p:grpSpPr>
            <p:pic>
              <p:nvPicPr>
                <p:cNvPr id="16" name="Picture 13" descr="y89ngraw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00" y="1008"/>
                  <a:ext cx="2516" cy="25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5552" y="1344"/>
                  <a:ext cx="192" cy="15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4162" y="1458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400" baseline="50000" smtClean="0">
                    <a:solidFill>
                      <a:srgbClr val="FF0000"/>
                    </a:solidFill>
                    <a:latin typeface="Times New Roman" pitchFamily="18" charset="0"/>
                  </a:rPr>
                  <a:t>89</a:t>
                </a:r>
                <a:r>
                  <a:rPr lang="fr-FR" altLang="fr-FR" sz="2400" smtClean="0">
                    <a:solidFill>
                      <a:srgbClr val="FF0000"/>
                    </a:solidFill>
                    <a:latin typeface="Times New Roman" pitchFamily="18" charset="0"/>
                  </a:rPr>
                  <a:t>Y(n,</a:t>
                </a:r>
                <a:r>
                  <a:rPr lang="fr-FR" altLang="fr-FR" sz="2400" smtClean="0">
                    <a:solidFill>
                      <a:srgbClr val="FF0000"/>
                    </a:solidFill>
                  </a:rPr>
                  <a:t>g</a:t>
                </a:r>
                <a:r>
                  <a:rPr lang="fr-FR" altLang="fr-FR" sz="2400" smtClean="0">
                    <a:solidFill>
                      <a:srgbClr val="FF0000"/>
                    </a:solidFill>
                    <a:latin typeface="Times New Roman" pitchFamily="18" charset="0"/>
                  </a:rPr>
                  <a:t>)</a:t>
                </a:r>
              </a:p>
            </p:txBody>
          </p:sp>
        </p:grp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-381000" y="1525588"/>
            <a:ext cx="9455150" cy="4951412"/>
            <a:chOff x="-240" y="625"/>
            <a:chExt cx="5956" cy="3119"/>
          </a:xfrm>
        </p:grpSpPr>
        <p:pic>
          <p:nvPicPr>
            <p:cNvPr id="20" name="Picture 17" descr="y90ldadj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" y="625"/>
              <a:ext cx="3752" cy="3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3071" y="952"/>
              <a:ext cx="2645" cy="2591"/>
              <a:chOff x="3071" y="952"/>
              <a:chExt cx="2645" cy="2591"/>
            </a:xfrm>
          </p:grpSpPr>
          <p:pic>
            <p:nvPicPr>
              <p:cNvPr id="22" name="Picture 19" descr="y90xsadj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" y="952"/>
                <a:ext cx="2501" cy="2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5524" y="1336"/>
                <a:ext cx="192" cy="15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4162" y="1458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400" baseline="50000" smtClean="0">
                    <a:solidFill>
                      <a:srgbClr val="FF0000"/>
                    </a:solidFill>
                    <a:latin typeface="Times New Roman" pitchFamily="18" charset="0"/>
                  </a:rPr>
                  <a:t>89</a:t>
                </a:r>
                <a:r>
                  <a:rPr lang="fr-FR" altLang="fr-FR" sz="2400" smtClean="0">
                    <a:solidFill>
                      <a:srgbClr val="FF0000"/>
                    </a:solidFill>
                    <a:latin typeface="Times New Roman" pitchFamily="18" charset="0"/>
                  </a:rPr>
                  <a:t>Y(n,</a:t>
                </a:r>
                <a:r>
                  <a:rPr lang="fr-FR" altLang="fr-FR" sz="2400" smtClean="0">
                    <a:solidFill>
                      <a:srgbClr val="FF0000"/>
                    </a:solidFill>
                  </a:rPr>
                  <a:t>g</a:t>
                </a:r>
                <a:r>
                  <a:rPr lang="fr-FR" altLang="fr-FR" sz="2400" smtClean="0">
                    <a:solidFill>
                      <a:srgbClr val="FF0000"/>
                    </a:solidFill>
                    <a:latin typeface="Times New Roman" pitchFamily="18" charset="0"/>
                  </a:rPr>
                  <a:t>)</a:t>
                </a:r>
              </a:p>
            </p:txBody>
          </p:sp>
        </p:grp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900113" y="914400"/>
            <a:ext cx="7596187" cy="1050925"/>
            <a:chOff x="567" y="455"/>
            <a:chExt cx="4785" cy="662"/>
          </a:xfrm>
        </p:grpSpPr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67" y="618"/>
              <a:ext cx="478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3200" smtClean="0">
                  <a:solidFill>
                    <a:srgbClr val="808080"/>
                  </a:solidFill>
                  <a:latin typeface="Symbol" pitchFamily="18" charset="2"/>
                </a:rPr>
                <a:t>r</a:t>
              </a:r>
              <a:r>
                <a:rPr lang="en-US" altLang="fr-FR" sz="1000" smtClean="0">
                  <a:solidFill>
                    <a:srgbClr val="808080"/>
                  </a:solidFill>
                  <a:latin typeface="Symbol" pitchFamily="18" charset="2"/>
                </a:rPr>
                <a:t> </a:t>
              </a:r>
              <a:r>
                <a:rPr lang="en-US" altLang="fr-FR" sz="3200" baseline="-25000" smtClean="0">
                  <a:solidFill>
                    <a:srgbClr val="808080"/>
                  </a:solidFill>
                </a:rPr>
                <a:t>renorm </a:t>
              </a:r>
              <a:r>
                <a:rPr lang="en-US" altLang="fr-FR" sz="3200" smtClean="0">
                  <a:solidFill>
                    <a:srgbClr val="808080"/>
                  </a:solidFill>
                </a:rPr>
                <a:t>(U) = e                   </a:t>
              </a:r>
              <a:r>
                <a:rPr lang="en-US" altLang="fr-FR" sz="3200" smtClean="0">
                  <a:solidFill>
                    <a:srgbClr val="808080"/>
                  </a:solidFill>
                  <a:latin typeface="Symbol" pitchFamily="18" charset="2"/>
                </a:rPr>
                <a:t>r</a:t>
              </a:r>
              <a:r>
                <a:rPr lang="en-US" altLang="fr-FR" sz="1000" smtClean="0">
                  <a:solidFill>
                    <a:srgbClr val="808080"/>
                  </a:solidFill>
                  <a:latin typeface="Symbol" pitchFamily="18" charset="2"/>
                </a:rPr>
                <a:t> </a:t>
              </a:r>
              <a:r>
                <a:rPr lang="en-US" altLang="fr-FR" sz="3200" baseline="-25000" smtClean="0">
                  <a:solidFill>
                    <a:srgbClr val="808080"/>
                  </a:solidFill>
                </a:rPr>
                <a:t>global </a:t>
              </a:r>
              <a:r>
                <a:rPr lang="en-US" altLang="fr-FR" sz="3200" smtClean="0">
                  <a:solidFill>
                    <a:srgbClr val="808080"/>
                  </a:solidFill>
                </a:rPr>
                <a:t>(U -</a:t>
              </a:r>
              <a:r>
                <a:rPr lang="en-US" altLang="fr-FR" sz="3200" smtClean="0">
                  <a:solidFill>
                    <a:srgbClr val="FFFFFF"/>
                  </a:solidFill>
                </a:rPr>
                <a:t> </a:t>
              </a:r>
              <a:r>
                <a:rPr lang="en-US" altLang="fr-FR" sz="320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altLang="fr-FR" sz="3200" smtClean="0">
                  <a:solidFill>
                    <a:srgbClr val="808080"/>
                  </a:solidFill>
                </a:rPr>
                <a:t>)</a:t>
              </a:r>
              <a:r>
                <a:rPr lang="en-US" altLang="fr-FR" sz="3200" smtClean="0">
                  <a:solidFill>
                    <a:srgbClr val="FFFFFF"/>
                  </a:solidFill>
                </a:rPr>
                <a:t> </a:t>
              </a:r>
              <a:endParaRPr lang="fr-FR" altLang="fr-FR" sz="3200" smtClean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72" y="527"/>
              <a:ext cx="11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fr-FR" sz="2400" smtClean="0">
                  <a:solidFill>
                    <a:srgbClr val="FF0000"/>
                  </a:solidFill>
                </a:rPr>
                <a:t>a</a:t>
              </a:r>
              <a:r>
                <a:rPr lang="en-US" altLang="fr-FR" sz="2400" smtClean="0">
                  <a:solidFill>
                    <a:srgbClr val="FFFFFF"/>
                  </a:solidFill>
                  <a:latin typeface="Times New Roman" pitchFamily="18" charset="0"/>
                </a:rPr>
                <a:t>      </a:t>
              </a:r>
              <a:r>
                <a:rPr lang="en-US" altLang="fr-FR" sz="2400" smtClean="0">
                  <a:solidFill>
                    <a:srgbClr val="808080"/>
                  </a:solidFill>
                  <a:latin typeface="Times New Roman" pitchFamily="18" charset="0"/>
                </a:rPr>
                <a:t>( U -</a:t>
              </a:r>
              <a:r>
                <a:rPr lang="en-US" altLang="fr-FR" sz="2400" smtClean="0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en-US" altLang="fr-FR" sz="2400" smtClean="0">
                  <a:solidFill>
                    <a:srgbClr val="FF0000"/>
                  </a:solidFill>
                </a:rPr>
                <a:t>d</a:t>
              </a:r>
              <a:r>
                <a:rPr lang="en-US" altLang="fr-FR" sz="2400" smtClean="0">
                  <a:solidFill>
                    <a:srgbClr val="808080"/>
                  </a:solidFill>
                  <a:latin typeface="Times New Roman" pitchFamily="18" charset="0"/>
                </a:rPr>
                <a:t> )</a:t>
              </a:r>
              <a:endParaRPr lang="fr-FR" altLang="fr-FR" sz="2400" smtClean="0">
                <a:solidFill>
                  <a:srgbClr val="808080"/>
                </a:solidFill>
                <a:latin typeface="Times New Roman" pitchFamily="18" charset="0"/>
              </a:endParaRPr>
            </a:p>
          </p:txBody>
        </p: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>
              <a:off x="2653" y="455"/>
              <a:ext cx="931" cy="480"/>
              <a:chOff x="2645" y="514"/>
              <a:chExt cx="931" cy="480"/>
            </a:xfrm>
          </p:grpSpPr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645" y="514"/>
                <a:ext cx="309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4400" b="1" smtClean="0">
                    <a:solidFill>
                      <a:srgbClr val="808080"/>
                    </a:solidFill>
                    <a:latin typeface="Times New Roman" pitchFamily="18" charset="0"/>
                    <a:cs typeface="Times New Roman" pitchFamily="18" charset="0"/>
                  </a:rPr>
                  <a:t>√</a:t>
                </a: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2896" y="576"/>
                <a:ext cx="68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5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Adjusting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level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densities</a:t>
            </a:r>
            <a:r>
              <a:rPr lang="fr-FR" kern="0" dirty="0" smtClean="0">
                <a:solidFill>
                  <a:srgbClr val="FFFFFF"/>
                </a:solidFill>
              </a:rPr>
              <a:t> (2/4)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1765002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</a:t>
            </a:r>
            <a:r>
              <a:rPr kumimoji="0" lang="en-US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</a:rPr>
              <a:t>and</a:t>
            </a:r>
            <a:r>
              <a:rPr kumimoji="0" lang="en-US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</a:t>
            </a:r>
            <a:r>
              <a:rPr kumimoji="0" lang="en-US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</a:rPr>
              <a:t>adjusted to fit discrete levels (</a:t>
            </a:r>
            <a:r>
              <a:rPr kumimoji="0" lang="en-US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≈ </a:t>
            </a:r>
            <a:r>
              <a:rPr kumimoji="0" lang="en-US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</a:rPr>
              <a:t>1200 nuclei) and D</a:t>
            </a:r>
            <a:r>
              <a:rPr kumimoji="0" lang="en-US" altLang="fr-FR" sz="2800" b="0" i="0" u="none" strike="noStrike" kern="0" cap="none" spc="0" normalizeH="0" baseline="-2500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</a:rPr>
              <a:t>’s (≈ 300 nuclei) using the TALYS code</a:t>
            </a:r>
            <a:endParaRPr kumimoji="0" lang="en-US" altLang="fr-FR" sz="2400" b="0" i="1" u="none" strike="noStrike" kern="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48000" y="1187152"/>
            <a:ext cx="333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fr-FR" i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See NPA 810 (2008) 13 for details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0825" y="3212802"/>
            <a:ext cx="8713788" cy="3384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2940"/>
            <a:ext cx="4419600" cy="3435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2940"/>
            <a:ext cx="4360863" cy="3432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Adjusting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level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densities</a:t>
            </a:r>
            <a:r>
              <a:rPr lang="fr-FR" kern="0" dirty="0" smtClean="0">
                <a:solidFill>
                  <a:srgbClr val="FFFFFF"/>
                </a:solidFill>
              </a:rPr>
              <a:t> (3/4)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0238" y="5438254"/>
            <a:ext cx="611898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Combinatorial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approach</a:t>
            </a:r>
            <a:endParaRPr lang="fr-FR" altLang="fr-FR" sz="1400" b="1" i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sz="800" b="1" i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742950" lvl="1" indent="-285750">
              <a:buFont typeface="Symbol"/>
              <a:buChar char="Þ"/>
            </a:pP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Using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S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kyrme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or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Gogny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single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particle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levels</a:t>
            </a:r>
            <a:endParaRPr lang="fr-FR" altLang="fr-FR" b="1" dirty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lvl="1"/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Using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Gogny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temperature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dependent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treatment</a:t>
            </a: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93725" y="3838054"/>
            <a:ext cx="758507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(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Generalized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Superfluid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model</a:t>
            </a:r>
            <a:endParaRPr lang="fr-FR" altLang="fr-FR" sz="1400" b="1" i="1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fr-FR" altLang="fr-FR" sz="800" b="1" i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>
              <a:buFont typeface="Symbol" pitchFamily="18" charset="2"/>
              <a:buChar char="Þ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More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rigourous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treatment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pairing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correlation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at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energy</a:t>
            </a:r>
            <a:endParaRPr lang="fr-FR" altLang="fr-FR" b="1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Font typeface="Symbol" pitchFamily="18" charset="2"/>
              <a:buChar char="Þ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Fermi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gas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+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Ignatyuk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law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above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some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critical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energy</a:t>
            </a:r>
            <a:endParaRPr lang="fr-FR" altLang="fr-FR" b="1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lvl="1">
              <a:buFont typeface="Symbol" pitchFamily="18" charset="2"/>
              <a:buChar char="Þ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(Explicit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treatment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of collective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effects</a:t>
            </a:r>
            <a:r>
              <a:rPr lang="fr-FR" altLang="fr-FR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)</a:t>
            </a:r>
            <a:endParaRPr lang="fr-FR" altLang="fr-FR" b="1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lvl="1">
              <a:buFont typeface="Symbol" pitchFamily="18" charset="2"/>
              <a:buNone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96900" y="1945754"/>
            <a:ext cx="419417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  Gilbert-Cameron model + Ignatyuk</a:t>
            </a:r>
            <a:endParaRPr lang="fr-FR" altLang="fr-FR" sz="1400" b="1" i="1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sz="800" b="1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>
              <a:buFont typeface="Symbol" pitchFamily="18" charset="2"/>
              <a:buChar char="Þ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Default</a:t>
            </a:r>
          </a:p>
          <a:p>
            <a:pPr lvl="1">
              <a:buFont typeface="Symbol" pitchFamily="18" charset="2"/>
              <a:buNone/>
            </a:pPr>
            <a:endParaRPr lang="fr-FR" altLang="fr-FR" b="1" baseline="5000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09600" y="2847454"/>
            <a:ext cx="50417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  Back-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Shifted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Fermi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Gas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 model +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Ignatyuk</a:t>
            </a:r>
            <a:endParaRPr lang="fr-FR" altLang="fr-FR" sz="1400" b="1" i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sz="800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>
              <a:buFont typeface="Symbol" pitchFamily="18" charset="2"/>
              <a:buChar char="Þ"/>
            </a:pP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Less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accurate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than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GC at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</a:t>
            </a:r>
            <a:r>
              <a:rPr lang="fr-FR" altLang="fr-FR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energy</a:t>
            </a:r>
            <a:endParaRPr lang="fr-FR" altLang="fr-FR" b="1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lvl="1">
              <a:buFont typeface="Symbol" pitchFamily="18" charset="2"/>
              <a:buNone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fr-FR" altLang="fr-FR" b="1" baseline="500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39552" y="1061492"/>
            <a:ext cx="8057014" cy="46166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dirty="0" smtClean="0">
                <a:solidFill>
                  <a:srgbClr val="000000"/>
                </a:solidFill>
                <a:latin typeface="Comic Sans MS" pitchFamily="66" charset="0"/>
              </a:rPr>
              <a:t>Levels </a:t>
            </a:r>
            <a:r>
              <a:rPr lang="fr-FR" altLang="fr-FR" sz="2400" dirty="0" err="1" smtClean="0">
                <a:solidFill>
                  <a:srgbClr val="000000"/>
                </a:solidFill>
                <a:latin typeface="Comic Sans MS" pitchFamily="66" charset="0"/>
              </a:rPr>
              <a:t>density</a:t>
            </a:r>
            <a:r>
              <a:rPr lang="fr-FR" altLang="fr-FR" sz="2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altLang="fr-FR" sz="2400" dirty="0" err="1" smtClean="0">
                <a:solidFill>
                  <a:srgbClr val="000000"/>
                </a:solidFill>
                <a:latin typeface="Comic Sans MS" pitchFamily="66" charset="0"/>
              </a:rPr>
              <a:t>models</a:t>
            </a:r>
            <a:r>
              <a:rPr lang="fr-FR" altLang="fr-FR" sz="2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altLang="fr-FR" sz="2400" dirty="0" err="1" smtClean="0">
                <a:solidFill>
                  <a:srgbClr val="000000"/>
                </a:solidFill>
                <a:latin typeface="Comic Sans MS" pitchFamily="66" charset="0"/>
              </a:rPr>
              <a:t>implemented</a:t>
            </a:r>
            <a:r>
              <a:rPr lang="fr-FR" altLang="fr-FR" sz="2400" dirty="0" smtClean="0">
                <a:solidFill>
                  <a:srgbClr val="000000"/>
                </a:solidFill>
                <a:latin typeface="Comic Sans MS" pitchFamily="66" charset="0"/>
              </a:rPr>
              <a:t>/</a:t>
            </a:r>
            <a:r>
              <a:rPr lang="fr-FR" altLang="fr-FR" sz="2400" dirty="0" err="1" smtClean="0">
                <a:solidFill>
                  <a:srgbClr val="000000"/>
                </a:solidFill>
                <a:latin typeface="Comic Sans MS" pitchFamily="66" charset="0"/>
              </a:rPr>
              <a:t>adjusted</a:t>
            </a:r>
            <a:r>
              <a:rPr lang="fr-FR" altLang="fr-FR" sz="2400" dirty="0" smtClean="0">
                <a:solidFill>
                  <a:srgbClr val="000000"/>
                </a:solidFill>
                <a:latin typeface="Comic Sans MS" pitchFamily="66" charset="0"/>
              </a:rPr>
              <a:t> in TALYS</a:t>
            </a:r>
          </a:p>
        </p:txBody>
      </p:sp>
    </p:spTree>
    <p:extLst>
      <p:ext uri="{BB962C8B-B14F-4D97-AF65-F5344CB8AC3E}">
        <p14:creationId xmlns:p14="http://schemas.microsoft.com/office/powerpoint/2010/main" val="17099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Adjusting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level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densities</a:t>
            </a:r>
            <a:r>
              <a:rPr lang="fr-FR" kern="0" dirty="0" smtClean="0">
                <a:solidFill>
                  <a:srgbClr val="FFFFFF"/>
                </a:solidFill>
              </a:rPr>
              <a:t> (4/4)</a:t>
            </a:r>
            <a:endParaRPr lang="fr-FR" kern="0" dirty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628601"/>
            <a:ext cx="7208837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84288" y="980901"/>
            <a:ext cx="67532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sz="2400" b="1" dirty="0" err="1">
                <a:solidFill>
                  <a:srgbClr val="FF0000"/>
                </a:solidFill>
                <a:latin typeface="Times" charset="0"/>
                <a:ea typeface="ＭＳ Ｐゴシック" charset="0"/>
              </a:rPr>
              <a:t>Microscopic</a:t>
            </a:r>
            <a:r>
              <a:rPr lang="fr-FR" sz="2400" b="1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 NLD formula </a:t>
            </a:r>
            <a:r>
              <a:rPr lang="fr-FR" sz="2400" b="1" dirty="0" err="1">
                <a:solidFill>
                  <a:srgbClr val="FF0000"/>
                </a:solidFill>
                <a:latin typeface="Times" charset="0"/>
                <a:ea typeface="ＭＳ Ｐゴシック" charset="0"/>
              </a:rPr>
              <a:t>based</a:t>
            </a:r>
            <a:r>
              <a:rPr lang="fr-FR" sz="2400" b="1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 on HF-BCS </a:t>
            </a:r>
          </a:p>
          <a:p>
            <a:pPr algn="ctr" eaLnBrk="0" hangingPunct="0">
              <a:lnSpc>
                <a:spcPct val="60000"/>
              </a:lnSpc>
            </a:pPr>
            <a:r>
              <a:rPr lang="fr-FR" sz="2400" b="1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vs</a:t>
            </a:r>
          </a:p>
          <a:p>
            <a:pPr algn="ctr" eaLnBrk="0" hangingPunct="0"/>
            <a:r>
              <a:rPr lang="fr-FR" sz="2400" b="1" dirty="0" err="1">
                <a:solidFill>
                  <a:srgbClr val="FF0000"/>
                </a:solidFill>
                <a:latin typeface="Times" charset="0"/>
                <a:ea typeface="ＭＳ Ｐゴシック" charset="0"/>
              </a:rPr>
              <a:t>Analytical</a:t>
            </a:r>
            <a:r>
              <a:rPr lang="fr-FR" sz="2400" b="1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" charset="0"/>
                <a:ea typeface="ＭＳ Ｐゴシック" charset="0"/>
              </a:rPr>
              <a:t>shell-corrected</a:t>
            </a:r>
            <a:r>
              <a:rPr lang="fr-FR" sz="2400" b="1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 Back-</a:t>
            </a:r>
            <a:r>
              <a:rPr lang="fr-FR" sz="2400" b="1" dirty="0" err="1">
                <a:solidFill>
                  <a:srgbClr val="FF0000"/>
                </a:solidFill>
                <a:latin typeface="Times" charset="0"/>
                <a:ea typeface="ＭＳ Ｐゴシック" charset="0"/>
              </a:rPr>
              <a:t>Shifted</a:t>
            </a:r>
            <a:r>
              <a:rPr lang="fr-FR" sz="2400" b="1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 Fermi </a:t>
            </a:r>
            <a:r>
              <a:rPr lang="fr-FR" sz="2400" b="1" dirty="0" err="1">
                <a:solidFill>
                  <a:srgbClr val="FF0000"/>
                </a:solidFill>
                <a:latin typeface="Times" charset="0"/>
                <a:ea typeface="ＭＳ Ｐゴシック" charset="0"/>
              </a:rPr>
              <a:t>Gas</a:t>
            </a:r>
            <a:endParaRPr lang="fr-FR" sz="2400" b="1" dirty="0">
              <a:solidFill>
                <a:srgbClr val="FF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11413" y="2877964"/>
            <a:ext cx="1598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>
                <a:solidFill>
                  <a:srgbClr val="000000"/>
                </a:solidFill>
                <a:latin typeface="Times" charset="0"/>
                <a:ea typeface="ＭＳ Ｐゴシック" charset="0"/>
              </a:rPr>
              <a:t>U=50 MeV</a:t>
            </a:r>
          </a:p>
        </p:txBody>
      </p:sp>
    </p:spTree>
    <p:extLst>
      <p:ext uri="{BB962C8B-B14F-4D97-AF65-F5344CB8AC3E}">
        <p14:creationId xmlns:p14="http://schemas.microsoft.com/office/powerpoint/2010/main" val="2373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Astrophysical</a:t>
            </a:r>
            <a:r>
              <a:rPr lang="fr-FR" kern="0" dirty="0" smtClean="0">
                <a:solidFill>
                  <a:srgbClr val="FFFFFF"/>
                </a:solidFill>
              </a:rPr>
              <a:t> r-</a:t>
            </a:r>
            <a:r>
              <a:rPr lang="fr-FR" kern="0" dirty="0" err="1" smtClean="0">
                <a:solidFill>
                  <a:srgbClr val="FFFFFF"/>
                </a:solidFill>
              </a:rPr>
              <a:t>process</a:t>
            </a:r>
            <a:r>
              <a:rPr lang="fr-FR" kern="0" dirty="0" smtClean="0">
                <a:solidFill>
                  <a:srgbClr val="FFFFFF"/>
                </a:solidFill>
              </a:rPr>
              <a:t> (1/4)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7950" y="1168400"/>
            <a:ext cx="89281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Solar </a:t>
            </a:r>
            <a:r>
              <a:rPr lang="fr-FR" sz="2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abundancies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for </a:t>
            </a:r>
            <a:r>
              <a:rPr lang="fr-FR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140 &lt; A &lt; 200 : 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r-</a:t>
            </a:r>
            <a:r>
              <a:rPr lang="fr-FR" sz="2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nuclei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?</a:t>
            </a:r>
          </a:p>
          <a:p>
            <a:pPr marL="457200" indent="-457200" eaLnBrk="0" hangingPunct="0"/>
            <a:endParaRPr lang="fr-FR" sz="24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457200" indent="-457200" eaLnBrk="0" hangingPunct="0"/>
            <a:endParaRPr lang="fr-FR" sz="24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457200" indent="-457200" eaLnBrk="0" hangingPunct="0"/>
            <a:r>
              <a:rPr lang="fr-FR" sz="2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Two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options </a:t>
            </a:r>
            <a:r>
              <a:rPr lang="fr-FR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</a:p>
          <a:p>
            <a:pPr marL="457200" indent="-457200" eaLnBrk="0" hangingPunct="0"/>
            <a:r>
              <a:rPr lang="fr-FR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</a:t>
            </a:r>
            <a:r>
              <a:rPr lang="fr-FR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Supernovae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:</a:t>
            </a: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Matter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ejection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without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any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problem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		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+++</a:t>
            </a:r>
            <a:endParaRPr lang="fr-F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Great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sensitivity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to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thermodynamical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conditions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-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-</a:t>
            </a: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No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clearly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identified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astrophysical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site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	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-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-</a:t>
            </a: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Failure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of explosion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models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		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-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-</a:t>
            </a:r>
          </a:p>
          <a:p>
            <a:pPr marL="457200" indent="-457200" eaLnBrk="0" hangingPunct="0"/>
            <a:endParaRPr lang="fr-F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- 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Neutron stars collisions :</a:t>
            </a:r>
            <a:endParaRPr lang="fr-F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Enough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neutrons 		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		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+++</a:t>
            </a:r>
            <a:endParaRPr lang="fr-F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Binary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systems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abundancies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?				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-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-</a:t>
            </a: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Matter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ejection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?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				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- </a:t>
            </a:r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</a:t>
            </a:r>
            <a:r>
              <a:rPr lang="fr-F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endParaRPr lang="fr-F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Grosse sensibilité aux modèles de fission				- - -</a:t>
            </a: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</a:t>
            </a: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</a:t>
            </a:r>
          </a:p>
          <a:p>
            <a:pPr marL="457200" indent="-457200" eaLnBrk="0" hangingPunct="0"/>
            <a:r>
              <a:rPr lang="fr-FR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	</a:t>
            </a: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5508636" y="5075237"/>
            <a:ext cx="3419480" cy="369887"/>
            <a:chOff x="3470" y="3197"/>
            <a:chExt cx="2154" cy="233"/>
          </a:xfrm>
        </p:grpSpPr>
        <p:sp>
          <p:nvSpPr>
            <p:cNvPr id="16" name="AutoShape 7"/>
            <p:cNvSpPr>
              <a:spLocks/>
            </p:cNvSpPr>
            <p:nvPr/>
          </p:nvSpPr>
          <p:spPr bwMode="auto">
            <a:xfrm>
              <a:off x="3470" y="3203"/>
              <a:ext cx="226" cy="227"/>
            </a:xfrm>
            <a:prstGeom prst="rightBrace">
              <a:avLst>
                <a:gd name="adj1" fmla="val 837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676" y="3197"/>
              <a:ext cx="194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Recently</a:t>
              </a:r>
              <a:r>
                <a:rPr lang="fr-F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solved</a:t>
              </a:r>
              <a:r>
                <a:rPr lang="fr-F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+++</a:t>
              </a:r>
              <a:endParaRPr lang="fr-F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3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44624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Astrophysical</a:t>
            </a:r>
            <a:r>
              <a:rPr lang="fr-FR" kern="0" dirty="0" smtClean="0">
                <a:solidFill>
                  <a:srgbClr val="FFFFFF"/>
                </a:solidFill>
              </a:rPr>
              <a:t> r-</a:t>
            </a:r>
            <a:r>
              <a:rPr lang="fr-FR" kern="0" dirty="0" err="1" smtClean="0">
                <a:solidFill>
                  <a:srgbClr val="FFFFFF"/>
                </a:solidFill>
              </a:rPr>
              <a:t>process</a:t>
            </a:r>
            <a:r>
              <a:rPr lang="fr-FR" kern="0" dirty="0" smtClean="0">
                <a:solidFill>
                  <a:srgbClr val="FFFFFF"/>
                </a:solidFill>
              </a:rPr>
              <a:t> (2/4)</a:t>
            </a:r>
            <a:endParaRPr lang="fr-FR" kern="0" dirty="0">
              <a:solidFill>
                <a:srgbClr val="FFFFFF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906588"/>
            <a:ext cx="6732588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950" y="1168400"/>
            <a:ext cx="8928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Solar </a:t>
            </a:r>
            <a:r>
              <a:rPr lang="fr-FR" sz="2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abundancies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for 140 </a:t>
            </a:r>
            <a:r>
              <a:rPr lang="fr-FR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&lt; A &lt; 200 : 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situation </a:t>
            </a:r>
            <a:r>
              <a:rPr lang="fr-FR" sz="2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before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2013 </a:t>
            </a:r>
            <a:r>
              <a:rPr lang="fr-FR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?</a:t>
            </a:r>
          </a:p>
          <a:p>
            <a:pPr marL="457200" indent="-457200" eaLnBrk="0" hangingPunct="0"/>
            <a:endParaRPr lang="fr-F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572000" y="3778250"/>
            <a:ext cx="720725" cy="1152525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06588"/>
            <a:ext cx="683895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62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Astrophysical</a:t>
            </a:r>
            <a:r>
              <a:rPr lang="fr-FR" kern="0" dirty="0" smtClean="0">
                <a:solidFill>
                  <a:srgbClr val="FFFFFF"/>
                </a:solidFill>
              </a:rPr>
              <a:t> r-</a:t>
            </a:r>
            <a:r>
              <a:rPr lang="fr-FR" kern="0" dirty="0" err="1" smtClean="0">
                <a:solidFill>
                  <a:srgbClr val="FFFFFF"/>
                </a:solidFill>
              </a:rPr>
              <a:t>process</a:t>
            </a:r>
            <a:r>
              <a:rPr lang="fr-FR" kern="0" dirty="0" smtClean="0">
                <a:solidFill>
                  <a:srgbClr val="FFFFFF"/>
                </a:solidFill>
              </a:rPr>
              <a:t> (3/4)</a:t>
            </a:r>
            <a:endParaRPr lang="fr-FR" kern="0" dirty="0">
              <a:solidFill>
                <a:srgbClr val="FFFFFF"/>
              </a:solidFill>
            </a:endParaRPr>
          </a:p>
        </p:txBody>
      </p: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827088" y="1481138"/>
            <a:ext cx="2698750" cy="2165350"/>
            <a:chOff x="840" y="981"/>
            <a:chExt cx="1700" cy="1364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840" y="981"/>
              <a:ext cx="1700" cy="4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840" y="1434"/>
              <a:ext cx="1700" cy="45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840" y="1892"/>
              <a:ext cx="1700" cy="4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3486150" y="4186238"/>
            <a:ext cx="2706688" cy="2159000"/>
            <a:chOff x="2196" y="2637"/>
            <a:chExt cx="1705" cy="136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2766" y="2637"/>
              <a:ext cx="567" cy="1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196" y="2637"/>
              <a:ext cx="567" cy="13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334" y="2637"/>
              <a:ext cx="567" cy="136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" name="Group 20"/>
          <p:cNvGrpSpPr>
            <a:grpSpLocks/>
          </p:cNvGrpSpPr>
          <p:nvPr/>
        </p:nvGrpSpPr>
        <p:grpSpPr bwMode="auto">
          <a:xfrm>
            <a:off x="6007100" y="1481138"/>
            <a:ext cx="2705100" cy="2159000"/>
            <a:chOff x="3784" y="981"/>
            <a:chExt cx="1704" cy="1360"/>
          </a:xfrm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4354" y="981"/>
              <a:ext cx="567" cy="1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3784" y="981"/>
              <a:ext cx="567" cy="13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4921" y="981"/>
              <a:ext cx="567" cy="136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1388306" y="2206605"/>
            <a:ext cx="160172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hydrodynamic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904511" y="2014538"/>
            <a:ext cx="1018227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Fission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fragment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yields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016987" y="4948238"/>
            <a:ext cx="164660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5508625" y="1916113"/>
            <a:ext cx="1008063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4250171" y="1700213"/>
            <a:ext cx="1354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AMEDEE</a:t>
            </a: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(HFB+D1S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Line 29"/>
          <p:cNvSpPr>
            <a:spLocks noChangeShapeType="1"/>
          </p:cNvSpPr>
          <p:nvPr/>
        </p:nvSpPr>
        <p:spPr bwMode="auto">
          <a:xfrm flipH="1">
            <a:off x="5757863" y="4797425"/>
            <a:ext cx="151130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7324725" y="4603750"/>
            <a:ext cx="93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TALYS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(SKM)</a:t>
            </a:r>
          </a:p>
        </p:txBody>
      </p:sp>
    </p:spTree>
    <p:extLst>
      <p:ext uri="{BB962C8B-B14F-4D97-AF65-F5344CB8AC3E}">
        <p14:creationId xmlns:p14="http://schemas.microsoft.com/office/powerpoint/2010/main" val="17362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949318"/>
            <a:ext cx="6732588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906588"/>
            <a:ext cx="67722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Astrophysical</a:t>
            </a:r>
            <a:r>
              <a:rPr lang="fr-FR" kern="0" dirty="0" smtClean="0">
                <a:solidFill>
                  <a:srgbClr val="FFFFFF"/>
                </a:solidFill>
              </a:rPr>
              <a:t> r-</a:t>
            </a:r>
            <a:r>
              <a:rPr lang="fr-FR" kern="0" dirty="0" err="1" smtClean="0">
                <a:solidFill>
                  <a:srgbClr val="FFFFFF"/>
                </a:solidFill>
              </a:rPr>
              <a:t>process</a:t>
            </a:r>
            <a:r>
              <a:rPr lang="fr-FR" kern="0" dirty="0" smtClean="0">
                <a:solidFill>
                  <a:srgbClr val="FFFFFF"/>
                </a:solidFill>
              </a:rPr>
              <a:t> (4/4)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572000" y="3778250"/>
            <a:ext cx="720725" cy="1152525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7950" y="1168400"/>
            <a:ext cx="8928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Solar </a:t>
            </a:r>
            <a:r>
              <a:rPr lang="fr-FR" sz="2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abundancies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for 140 </a:t>
            </a:r>
            <a:r>
              <a:rPr lang="fr-FR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&lt; A &lt; 200 : 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situation </a:t>
            </a:r>
            <a:r>
              <a:rPr lang="fr-F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before</a:t>
            </a:r>
            <a:r>
              <a:rPr lang="fr-F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2013 </a:t>
            </a:r>
            <a:r>
              <a:rPr lang="fr-FR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?</a:t>
            </a:r>
          </a:p>
          <a:p>
            <a:pPr marL="457200" indent="-457200" eaLnBrk="0" hangingPunct="0"/>
            <a:endParaRPr lang="fr-F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7504" y="1171114"/>
            <a:ext cx="72728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Solar </a:t>
            </a:r>
            <a:r>
              <a:rPr lang="fr-FR" sz="2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abundancies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for 140 </a:t>
            </a:r>
            <a:r>
              <a:rPr lang="fr-FR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&lt; A &lt; 200 : </a:t>
            </a:r>
            <a:r>
              <a:rPr lang="fr-F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situation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in 2013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457200" indent="-457200" eaLnBrk="0" hangingPunct="0"/>
            <a:endParaRPr lang="fr-F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Astrophysical</a:t>
            </a:r>
            <a:r>
              <a:rPr lang="fr-FR" kern="0" dirty="0" smtClean="0">
                <a:solidFill>
                  <a:srgbClr val="FFFFFF"/>
                </a:solidFill>
              </a:rPr>
              <a:t> r-</a:t>
            </a:r>
            <a:r>
              <a:rPr lang="fr-FR" kern="0" dirty="0" err="1" smtClean="0">
                <a:solidFill>
                  <a:srgbClr val="FFFFFF"/>
                </a:solidFill>
              </a:rPr>
              <a:t>process</a:t>
            </a:r>
            <a:r>
              <a:rPr lang="fr-FR" kern="0" dirty="0" smtClean="0">
                <a:solidFill>
                  <a:srgbClr val="FFFFFF"/>
                </a:solidFill>
              </a:rPr>
              <a:t> (4/4)</a:t>
            </a:r>
            <a:endParaRPr lang="fr-FR" kern="0" dirty="0">
              <a:solidFill>
                <a:srgbClr val="FFFFFF"/>
              </a:solidFill>
            </a:endParaRPr>
          </a:p>
        </p:txBody>
      </p:sp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78" y="1124744"/>
            <a:ext cx="68199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32" y="1116654"/>
            <a:ext cx="683895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llipse 1"/>
          <p:cNvSpPr/>
          <p:nvPr/>
        </p:nvSpPr>
        <p:spPr>
          <a:xfrm>
            <a:off x="4211960" y="1412776"/>
            <a:ext cx="1656184" cy="2448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5536" y="6165304"/>
            <a:ext cx="659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discussions/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111, 242502 (2013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851522" y="36907"/>
            <a:ext cx="628595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MISCELLANEOUS : THE PHOTON EMISSION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strength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function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and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selection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rules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95536" y="1556792"/>
            <a:ext cx="1577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fr-FR" altLang="fr-FR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</a:rPr>
              <a:t>k</a:t>
            </a:r>
            <a:r>
              <a:rPr kumimoji="0" lang="fr-FR" altLang="fr-FR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l</a:t>
            </a:r>
            <a:r>
              <a:rPr kumimoji="0" lang="fr-FR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</a:t>
            </a:r>
            <a:r>
              <a:rPr kumimoji="0" lang="fr-FR" alt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E,</a:t>
            </a:r>
            <a:r>
              <a:rPr kumimoji="0" lang="fr-FR" alt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</a:t>
            </a:r>
            <a:r>
              <a:rPr kumimoji="0" lang="fr-FR" altLang="fr-FR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</a:t>
            </a:r>
            <a:r>
              <a:rPr kumimoji="0" lang="fr-FR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 =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1618928" y="2320702"/>
            <a:ext cx="2667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2</a:t>
            </a:r>
            <a:r>
              <a:rPr kumimoji="0" lang="fr-FR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r>
              <a:rPr kumimoji="0" lang="fr-FR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f(</a:t>
            </a:r>
            <a:r>
              <a:rPr kumimoji="0" lang="fr-FR" alt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</a:rPr>
              <a:t>k</a:t>
            </a:r>
            <a:r>
              <a:rPr kumimoji="0" lang="fr-FR" alt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</a:t>
            </a:r>
            <a:r>
              <a:rPr kumimoji="0" lang="fr-FR" alt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l</a:t>
            </a:r>
            <a:r>
              <a:rPr kumimoji="0" lang="fr-FR" alt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  <a:r>
              <a:rPr kumimoji="0" lang="fr-FR" alt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</a:t>
            </a:r>
            <a:r>
              <a:rPr kumimoji="0" lang="fr-FR" altLang="fr-FR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</a:t>
            </a:r>
            <a:r>
              <a:rPr kumimoji="0" lang="fr-FR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 </a:t>
            </a:r>
            <a:r>
              <a:rPr kumimoji="0" lang="fr-FR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</a:t>
            </a:r>
            <a:r>
              <a:rPr kumimoji="0" lang="fr-FR" altLang="fr-FR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</a:t>
            </a:r>
            <a:r>
              <a:rPr kumimoji="0" lang="fr-FR" altLang="fr-FR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fr-FR" altLang="fr-FR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l</a:t>
            </a:r>
            <a:r>
              <a:rPr kumimoji="0" lang="fr-FR" altLang="fr-FR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+1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5100315" y="1245965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mtClean="0">
                <a:solidFill>
                  <a:srgbClr val="0066FF"/>
                </a:solidFill>
                <a:latin typeface="Arial" charset="0"/>
              </a:rPr>
              <a:t>k</a:t>
            </a:r>
            <a:r>
              <a:rPr lang="fr-FR" altLang="fr-FR" smtClean="0">
                <a:solidFill>
                  <a:srgbClr val="000000"/>
                </a:solidFill>
                <a:latin typeface="Arial" charset="0"/>
              </a:rPr>
              <a:t> : transition type EM (E ou M)</a:t>
            </a: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5100315" y="1639665"/>
            <a:ext cx="270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l</a:t>
            </a: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: transition multipolarity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5100315" y="2034952"/>
            <a:ext cx="300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</a:t>
            </a:r>
            <a:r>
              <a:rPr kumimoji="0" lang="fr-FR" altLang="fr-FR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</a:t>
            </a: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: outgoing gamma energy</a:t>
            </a:r>
          </a:p>
        </p:txBody>
      </p:sp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5100315" y="1317402"/>
            <a:ext cx="0" cy="1008063"/>
          </a:xfrm>
          <a:prstGeom prst="line">
            <a:avLst/>
          </a:prstGeom>
          <a:noFill/>
          <a:ln w="476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1690365" y="283029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f(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</a:rPr>
              <a:t>k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l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 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) : </a:t>
            </a: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gamma strength function</a:t>
            </a: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814065" y="3693890"/>
            <a:ext cx="5299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Decay selection rules from a level </a:t>
            </a: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</a:rPr>
              <a:t>J</a:t>
            </a:r>
            <a:r>
              <a:rPr kumimoji="0" lang="fr-FR" altLang="fr-FR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fr-FR" altLang="fr-FR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</a:rPr>
              <a:t>p</a:t>
            </a:r>
            <a:r>
              <a:rPr kumimoji="0" lang="fr-FR" altLang="fr-FR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to a level </a:t>
            </a: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</a:rPr>
              <a:t>J</a:t>
            </a:r>
            <a:r>
              <a:rPr kumimoji="0" lang="fr-FR" altLang="fr-FR" sz="1800" b="0" i="0" u="none" strike="noStrike" kern="0" cap="none" spc="0" normalizeH="0" baseline="-2500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</a:rPr>
              <a:t>f</a:t>
            </a:r>
            <a:r>
              <a:rPr kumimoji="0" lang="fr-FR" altLang="fr-FR" sz="1800" b="0" i="0" u="none" strike="noStrike" kern="0" cap="none" spc="0" normalizeH="0" baseline="3000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</a:rPr>
              <a:t>p</a:t>
            </a:r>
            <a:r>
              <a:rPr kumimoji="0" lang="fr-FR" altLang="fr-FR" sz="1400" b="0" i="0" u="none" strike="noStrike" kern="0" cap="none" spc="0" normalizeH="0" baseline="3000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</a:rPr>
              <a:t>f</a:t>
            </a: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</a:t>
            </a:r>
          </a:p>
        </p:txBody>
      </p: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1298253" y="4054252"/>
            <a:ext cx="1084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Pour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l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1298253" y="4397152"/>
            <a:ext cx="1122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Pour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l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</a:t>
            </a: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4006528" y="4252690"/>
            <a:ext cx="1776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|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</a:rPr>
              <a:t>J</a:t>
            </a:r>
            <a:r>
              <a:rPr kumimoji="0" lang="fr-FR" alt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l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|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≤ 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cs typeface="Arial" charset="0"/>
              </a:rPr>
              <a:t>J</a:t>
            </a:r>
            <a:r>
              <a:rPr kumimoji="0" lang="fr-FR" alt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cs typeface="Arial" charset="0"/>
              </a:rPr>
              <a:t>f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≤ 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  <a:cs typeface="Arial" charset="0"/>
              </a:rPr>
              <a:t>J</a:t>
            </a:r>
            <a:r>
              <a:rPr kumimoji="0" lang="fr-FR" alt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  <a:cs typeface="Arial" charset="0"/>
              </a:rPr>
              <a:t>i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 charset="0"/>
              </a:rPr>
              <a:t>l</a:t>
            </a:r>
          </a:p>
        </p:txBody>
      </p: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2450778" y="4054252"/>
            <a:ext cx="1165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</a:rPr>
              <a:t>p</a:t>
            </a:r>
            <a:r>
              <a:rPr kumimoji="0" lang="fr-FR" alt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</a:rPr>
              <a:t>f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=(-1)</a:t>
            </a:r>
            <a:r>
              <a:rPr kumimoji="0" lang="fr-FR" altLang="fr-FR" sz="1800" b="1" i="0" u="none" strike="noStrike" kern="0" cap="none" spc="0" normalizeH="0" baseline="3000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l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</a:rPr>
              <a:t>p</a:t>
            </a:r>
            <a:r>
              <a:rPr kumimoji="0" lang="fr-FR" alt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</a:rPr>
              <a:t>i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2450778" y="4397152"/>
            <a:ext cx="1325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</a:rPr>
              <a:t>p</a:t>
            </a:r>
            <a:r>
              <a:rPr kumimoji="0" lang="fr-FR" alt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</a:rPr>
              <a:t>f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=(-1)</a:t>
            </a:r>
            <a:r>
              <a:rPr kumimoji="0" lang="fr-FR" altLang="fr-FR" sz="1800" b="1" i="0" u="none" strike="noStrike" kern="0" cap="none" spc="0" normalizeH="0" baseline="3000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l</a:t>
            </a:r>
            <a:r>
              <a:rPr kumimoji="0" lang="fr-FR" altLang="fr-FR" sz="1800" b="1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</a:rPr>
              <a:t>p</a:t>
            </a:r>
            <a:r>
              <a:rPr kumimoji="0" lang="fr-FR" alt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</a:rPr>
              <a:t>i</a:t>
            </a:r>
          </a:p>
        </p:txBody>
      </p: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5713090" y="2925540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mtClean="0">
                <a:solidFill>
                  <a:srgbClr val="000000"/>
                </a:solidFill>
                <a:latin typeface="Arial" charset="0"/>
              </a:rPr>
              <a:t>(several models)</a:t>
            </a:r>
          </a:p>
        </p:txBody>
      </p:sp>
      <p:grpSp>
        <p:nvGrpSpPr>
          <p:cNvPr id="78" name="Group 17"/>
          <p:cNvGrpSpPr>
            <a:grpSpLocks/>
          </p:cNvGrpSpPr>
          <p:nvPr/>
        </p:nvGrpSpPr>
        <p:grpSpPr bwMode="auto">
          <a:xfrm>
            <a:off x="1887215" y="1196752"/>
            <a:ext cx="2708275" cy="1273175"/>
            <a:chOff x="1416" y="950"/>
            <a:chExt cx="1706" cy="802"/>
          </a:xfrm>
        </p:grpSpPr>
        <p:sp>
          <p:nvSpPr>
            <p:cNvPr id="79" name="Text Box 18"/>
            <p:cNvSpPr txBox="1">
              <a:spLocks noChangeArrowheads="1"/>
            </p:cNvSpPr>
            <p:nvPr/>
          </p:nvSpPr>
          <p:spPr bwMode="auto">
            <a:xfrm>
              <a:off x="1416" y="1171"/>
              <a:ext cx="17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fr-FR" altLang="fr-F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  </a:t>
              </a:r>
              <a:r>
                <a:rPr kumimoji="0" lang="fr-FR" altLang="fr-FR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G</a:t>
              </a:r>
              <a:r>
                <a:rPr kumimoji="0" lang="fr-FR" altLang="fr-FR" sz="24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fr-FR" altLang="fr-FR" sz="24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l</a:t>
              </a:r>
              <a:r>
                <a:rPr kumimoji="0" lang="fr-FR" altLang="fr-F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fr-FR" altLang="fr-F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</a:t>
              </a:r>
              <a:r>
                <a:rPr kumimoji="0" lang="fr-FR" altLang="fr-FR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e</a:t>
              </a:r>
              <a:r>
                <a:rPr kumimoji="0" lang="fr-FR" altLang="fr-FR" sz="24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g</a:t>
              </a:r>
              <a:r>
                <a:rPr kumimoji="0" lang="fr-FR" altLang="fr-F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) </a:t>
              </a:r>
              <a:r>
                <a:rPr kumimoji="0" lang="fr-FR" altLang="fr-F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r</a:t>
              </a:r>
              <a:r>
                <a:rPr kumimoji="0" lang="fr-FR" altLang="fr-F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(E) </a:t>
              </a:r>
              <a:r>
                <a:rPr kumimoji="0" lang="fr-FR" altLang="fr-FR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dE</a:t>
              </a:r>
              <a:endParaRPr kumimoji="0" lang="fr-FR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0" name="Text Box 19"/>
            <p:cNvSpPr txBox="1">
              <a:spLocks noChangeArrowheads="1"/>
            </p:cNvSpPr>
            <p:nvPr/>
          </p:nvSpPr>
          <p:spPr bwMode="auto">
            <a:xfrm>
              <a:off x="1613" y="1071"/>
              <a:ext cx="22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4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</a:t>
              </a: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1535" y="1540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</a:t>
              </a:r>
            </a:p>
          </p:txBody>
        </p:sp>
        <p:sp>
          <p:nvSpPr>
            <p:cNvPr id="82" name="Text Box 21"/>
            <p:cNvSpPr txBox="1">
              <a:spLocks noChangeArrowheads="1"/>
            </p:cNvSpPr>
            <p:nvPr/>
          </p:nvSpPr>
          <p:spPr bwMode="auto">
            <a:xfrm>
              <a:off x="1716" y="950"/>
              <a:ext cx="4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E+</a:t>
              </a:r>
              <a:r>
                <a:rPr kumimoji="0" lang="fr-FR" alt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</a:t>
              </a:r>
              <a:r>
                <a:rPr kumimoji="0" lang="fr-FR" alt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</a:t>
              </a:r>
            </a:p>
          </p:txBody>
        </p:sp>
      </p:grp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872803" y="5081365"/>
            <a:ext cx="4814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Renormalisation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method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for thermal neutrons</a:t>
            </a:r>
          </a:p>
        </p:txBody>
      </p:sp>
      <p:sp>
        <p:nvSpPr>
          <p:cNvPr id="84" name="Text Box 23"/>
          <p:cNvSpPr txBox="1">
            <a:spLocks noChangeArrowheads="1"/>
          </p:cNvSpPr>
          <p:nvPr/>
        </p:nvSpPr>
        <p:spPr bwMode="auto">
          <a:xfrm>
            <a:off x="323528" y="5756052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&lt;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</a:t>
            </a:r>
            <a:r>
              <a: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&gt;=</a:t>
            </a:r>
          </a:p>
        </p:txBody>
      </p:sp>
      <p:sp>
        <p:nvSpPr>
          <p:cNvPr id="85" name="Text Box 24"/>
          <p:cNvSpPr txBox="1">
            <a:spLocks noChangeArrowheads="1"/>
          </p:cNvSpPr>
          <p:nvPr/>
        </p:nvSpPr>
        <p:spPr bwMode="auto">
          <a:xfrm>
            <a:off x="6732265" y="5684615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&lt;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&gt; 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(B</a:t>
            </a:r>
            <a:r>
              <a:rPr kumimoji="0" lang="fr-FR" altLang="fr-FR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</a:p>
        </p:txBody>
      </p:sp>
      <p:grpSp>
        <p:nvGrpSpPr>
          <p:cNvPr id="86" name="Group 25"/>
          <p:cNvGrpSpPr>
            <a:grpSpLocks/>
          </p:cNvGrpSpPr>
          <p:nvPr/>
        </p:nvGrpSpPr>
        <p:grpSpPr bwMode="auto">
          <a:xfrm>
            <a:off x="7978453" y="5494115"/>
            <a:ext cx="719137" cy="1008062"/>
            <a:chOff x="4468" y="3113"/>
            <a:chExt cx="453" cy="635"/>
          </a:xfrm>
        </p:grpSpPr>
        <p:sp>
          <p:nvSpPr>
            <p:cNvPr id="87" name="Rectangle 26"/>
            <p:cNvSpPr>
              <a:spLocks noChangeArrowheads="1"/>
            </p:cNvSpPr>
            <p:nvPr/>
          </p:nvSpPr>
          <p:spPr bwMode="auto">
            <a:xfrm>
              <a:off x="4468" y="3113"/>
              <a:ext cx="453" cy="6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8" name="Text Box 27"/>
            <p:cNvSpPr txBox="1">
              <a:spLocks noChangeArrowheads="1"/>
            </p:cNvSpPr>
            <p:nvPr/>
          </p:nvSpPr>
          <p:spPr bwMode="auto">
            <a:xfrm>
              <a:off x="4555" y="3385"/>
              <a:ext cx="2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</a:t>
              </a:r>
              <a:r>
                <a:rPr kumimoji="0" lang="fr-FR" altLang="fr-F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  <p:sp>
          <p:nvSpPr>
            <p:cNvPr id="89" name="Text Box 28"/>
            <p:cNvSpPr txBox="1">
              <a:spLocks noChangeArrowheads="1"/>
            </p:cNvSpPr>
            <p:nvPr/>
          </p:nvSpPr>
          <p:spPr bwMode="auto">
            <a:xfrm>
              <a:off x="4589" y="315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90" name="Line 29"/>
            <p:cNvSpPr>
              <a:spLocks noChangeShapeType="1"/>
            </p:cNvSpPr>
            <p:nvPr/>
          </p:nvSpPr>
          <p:spPr bwMode="auto">
            <a:xfrm>
              <a:off x="4513" y="3385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91" name="Group 30"/>
          <p:cNvGrpSpPr>
            <a:grpSpLocks/>
          </p:cNvGrpSpPr>
          <p:nvPr/>
        </p:nvGrpSpPr>
        <p:grpSpPr bwMode="auto">
          <a:xfrm>
            <a:off x="7379965" y="4917852"/>
            <a:ext cx="1189038" cy="1079500"/>
            <a:chOff x="4876" y="3294"/>
            <a:chExt cx="749" cy="680"/>
          </a:xfrm>
        </p:grpSpPr>
        <p:sp>
          <p:nvSpPr>
            <p:cNvPr id="92" name="Text Box 31"/>
            <p:cNvSpPr txBox="1">
              <a:spLocks noChangeArrowheads="1"/>
            </p:cNvSpPr>
            <p:nvPr/>
          </p:nvSpPr>
          <p:spPr bwMode="auto">
            <a:xfrm>
              <a:off x="4876" y="3294"/>
              <a:ext cx="7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smtClean="0">
                  <a:solidFill>
                    <a:srgbClr val="FF0000"/>
                  </a:solidFill>
                  <a:latin typeface="Arial" charset="0"/>
                </a:rPr>
                <a:t>experiment</a:t>
              </a:r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 flipH="1">
              <a:off x="5012" y="3475"/>
              <a:ext cx="226" cy="31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>
              <a:off x="5239" y="3475"/>
              <a:ext cx="136" cy="4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5" name="Group 34"/>
          <p:cNvGrpSpPr>
            <a:grpSpLocks/>
          </p:cNvGrpSpPr>
          <p:nvPr/>
        </p:nvGrpSpPr>
        <p:grpSpPr bwMode="auto">
          <a:xfrm>
            <a:off x="1201415" y="5478240"/>
            <a:ext cx="5519738" cy="952500"/>
            <a:chOff x="984" y="3647"/>
            <a:chExt cx="3477" cy="600"/>
          </a:xfrm>
        </p:grpSpPr>
        <p:sp>
          <p:nvSpPr>
            <p:cNvPr id="96" name="Text Box 35"/>
            <p:cNvSpPr txBox="1">
              <a:spLocks noChangeArrowheads="1"/>
            </p:cNvSpPr>
            <p:nvPr/>
          </p:nvSpPr>
          <p:spPr bwMode="auto">
            <a:xfrm>
              <a:off x="984" y="3696"/>
              <a:ext cx="347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 </a:t>
              </a:r>
              <a:r>
                <a:rPr kumimoji="0" lang="fr-FR" altLang="fr-FR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 </a:t>
              </a:r>
              <a:r>
                <a:rPr kumimoji="0" lang="fr-FR" altLang="fr-FR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r>
                <a:rPr kumimoji="0" lang="fr-FR" altLang="fr-FR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fr-FR" altLang="fr-FR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r>
                <a:rPr kumimoji="0" lang="fr-FR" alt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</a:t>
              </a:r>
              <a:r>
                <a:rPr kumimoji="0" lang="fr-FR" alt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fr-FR" altLang="fr-FR" sz="1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fr-FR" altLang="fr-FR" sz="1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l</a:t>
              </a: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 </a:t>
              </a: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</a:t>
              </a: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fr-FR" alt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fr-FR" altLang="fr-FR" sz="18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fr-FR" alt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r>
                <a:rPr kumimoji="0" lang="fr-FR" alt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fr-FR" alt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,J</a:t>
              </a:r>
              <a:r>
                <a:rPr kumimoji="0" lang="fr-FR" altLang="fr-FR" sz="18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fr-FR" alt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</a:t>
              </a:r>
              <a:r>
                <a:rPr kumimoji="0" lang="fr-FR" alt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</a:t>
              </a:r>
              <a:r>
                <a:rPr kumimoji="0" lang="fr-FR" altLang="fr-FR" sz="18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 S(</a:t>
              </a:r>
              <a:r>
                <a:rPr kumimoji="0" lang="fr-FR" alt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l</a:t>
              </a:r>
              <a:r>
                <a:rPr kumimoji="0" lang="fr-FR" alt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</a:t>
              </a:r>
              <a:r>
                <a:rPr kumimoji="0" lang="fr-FR" alt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J</a:t>
              </a:r>
              <a:r>
                <a:rPr kumimoji="0" lang="fr-FR" altLang="fr-FR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</a:t>
              </a:r>
              <a:r>
                <a:rPr kumimoji="0" lang="fr-FR" alt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</a:t>
              </a:r>
              <a:r>
                <a:rPr kumimoji="0" lang="fr-FR" alt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</a:t>
              </a:r>
              <a:r>
                <a:rPr kumimoji="0" lang="fr-FR" altLang="fr-FR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i</a:t>
              </a:r>
              <a:r>
                <a:rPr kumimoji="0" lang="fr-FR" alt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, </a:t>
              </a:r>
              <a:r>
                <a:rPr kumimoji="0" lang="fr-FR" alt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J</a:t>
              </a:r>
              <a:r>
                <a:rPr kumimoji="0" lang="fr-FR" altLang="fr-FR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</a:t>
              </a:r>
              <a:r>
                <a:rPr kumimoji="0" lang="fr-FR" alt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</a:t>
              </a:r>
              <a:r>
                <a:rPr kumimoji="0" lang="fr-FR" alt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</a:t>
              </a:r>
              <a:r>
                <a:rPr kumimoji="0" lang="fr-FR" altLang="fr-FR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f</a:t>
              </a: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 d</a:t>
              </a: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</a:p>
          </p:txBody>
        </p:sp>
        <p:sp>
          <p:nvSpPr>
            <p:cNvPr id="97" name="Text Box 36"/>
            <p:cNvSpPr txBox="1">
              <a:spLocks noChangeArrowheads="1"/>
            </p:cNvSpPr>
            <p:nvPr/>
          </p:nvSpPr>
          <p:spPr bwMode="auto">
            <a:xfrm>
              <a:off x="1790" y="3692"/>
              <a:ext cx="31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4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fr-FR" altLang="fr-FR" sz="4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</a:t>
              </a:r>
            </a:p>
          </p:txBody>
        </p:sp>
        <p:sp>
          <p:nvSpPr>
            <p:cNvPr id="98" name="Text Box 37"/>
            <p:cNvSpPr txBox="1">
              <a:spLocks noChangeArrowheads="1"/>
            </p:cNvSpPr>
            <p:nvPr/>
          </p:nvSpPr>
          <p:spPr bwMode="auto">
            <a:xfrm>
              <a:off x="1967" y="405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  <p:sp>
          <p:nvSpPr>
            <p:cNvPr id="99" name="Text Box 38"/>
            <p:cNvSpPr txBox="1">
              <a:spLocks noChangeArrowheads="1"/>
            </p:cNvSpPr>
            <p:nvPr/>
          </p:nvSpPr>
          <p:spPr bwMode="auto">
            <a:xfrm>
              <a:off x="2016" y="3647"/>
              <a:ext cx="2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fr-FR" altLang="fr-F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</a:p>
          </p:txBody>
        </p:sp>
        <p:sp>
          <p:nvSpPr>
            <p:cNvPr id="100" name="Text Box 39"/>
            <p:cNvSpPr txBox="1">
              <a:spLocks noChangeArrowheads="1"/>
            </p:cNvSpPr>
            <p:nvPr/>
          </p:nvSpPr>
          <p:spPr bwMode="auto">
            <a:xfrm>
              <a:off x="1160" y="3964"/>
              <a:ext cx="3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J</a:t>
              </a:r>
              <a:r>
                <a:rPr kumimoji="0" lang="fr-FR" altLang="fr-FR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</a:t>
              </a:r>
              <a:r>
                <a:rPr kumimoji="0" lang="fr-FR" altLang="fr-FR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</a:t>
              </a:r>
            </a:p>
          </p:txBody>
        </p:sp>
        <p:sp>
          <p:nvSpPr>
            <p:cNvPr id="101" name="Text Box 40"/>
            <p:cNvSpPr txBox="1">
              <a:spLocks noChangeArrowheads="1"/>
            </p:cNvSpPr>
            <p:nvPr/>
          </p:nvSpPr>
          <p:spPr bwMode="auto">
            <a:xfrm>
              <a:off x="1432" y="3964"/>
              <a:ext cx="2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l</a:t>
              </a:r>
            </a:p>
          </p:txBody>
        </p:sp>
        <p:sp>
          <p:nvSpPr>
            <p:cNvPr id="102" name="Text Box 41"/>
            <p:cNvSpPr txBox="1">
              <a:spLocks noChangeArrowheads="1"/>
            </p:cNvSpPr>
            <p:nvPr/>
          </p:nvSpPr>
          <p:spPr bwMode="auto">
            <a:xfrm>
              <a:off x="1608" y="3964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J</a:t>
              </a:r>
              <a:r>
                <a:rPr kumimoji="0" lang="fr-FR" altLang="fr-FR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,</a:t>
              </a: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</a:t>
              </a:r>
              <a:r>
                <a:rPr kumimoji="0" lang="fr-FR" altLang="fr-FR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</a:p>
          </p:txBody>
        </p:sp>
        <p:sp>
          <p:nvSpPr>
            <p:cNvPr id="103" name="Rectangle 42"/>
            <p:cNvSpPr>
              <a:spLocks noChangeArrowheads="1"/>
            </p:cNvSpPr>
            <p:nvPr/>
          </p:nvSpPr>
          <p:spPr bwMode="auto">
            <a:xfrm>
              <a:off x="1020" y="3793"/>
              <a:ext cx="226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04" name="Text Box 43"/>
          <p:cNvSpPr txBox="1">
            <a:spLocks noChangeArrowheads="1"/>
          </p:cNvSpPr>
          <p:nvPr/>
        </p:nvSpPr>
        <p:spPr bwMode="auto">
          <a:xfrm>
            <a:off x="1199828" y="5710015"/>
            <a:ext cx="2889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C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721234" y="400506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(E1 </a:t>
            </a:r>
            <a:r>
              <a:rPr lang="fr-FR" dirty="0">
                <a:sym typeface="Symbol"/>
              </a:rPr>
              <a:t> 10</a:t>
            </a:r>
            <a:r>
              <a:rPr lang="fr-FR" baseline="40000" dirty="0">
                <a:sym typeface="Symbol"/>
              </a:rPr>
              <a:t>2</a:t>
            </a: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M1)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6715148" y="4293096"/>
            <a:ext cx="17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(XL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fr-FR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-3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XL-1)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5148" y="4005064"/>
            <a:ext cx="1911004" cy="758801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3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3" grpId="0"/>
      <p:bldP spid="84" grpId="0"/>
      <p:bldP spid="85" grpId="0"/>
      <p:bldP spid="104" grpId="0" animBg="1"/>
      <p:bldP spid="104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trends  in cross sections (1/2)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611560" y="824755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Testing TALYS trends: (n,p) (J. Kopecky)</a:t>
            </a:r>
            <a:endParaRPr kumimoji="0" lang="en-US" altLang="fr-FR" sz="2400" b="1" i="0" u="none" strike="noStrike" kern="0" cap="none" spc="0" normalizeH="0" baseline="0" noProof="0" smtClean="0">
              <a:ln>
                <a:noFill/>
              </a:ln>
              <a:solidFill>
                <a:srgbClr val="00993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7828" r="15715" b="12231"/>
          <a:stretch>
            <a:fillRect/>
          </a:stretch>
        </p:blipFill>
        <p:spPr bwMode="auto">
          <a:xfrm>
            <a:off x="684585" y="1481980"/>
            <a:ext cx="7685088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5199435" y="1481980"/>
            <a:ext cx="1362075" cy="4349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25000"/>
              </a:spcAft>
            </a:pPr>
            <a:r>
              <a:rPr lang="en-GB" altLang="fr-FR" sz="2000" smtClean="0">
                <a:solidFill>
                  <a:srgbClr val="0000FF"/>
                </a:solidFill>
                <a:latin typeface="Arial" charset="0"/>
              </a:rPr>
              <a:t>Trend line</a:t>
            </a:r>
            <a:endParaRPr lang="en-GB" altLang="fr-FR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235573" y="1677243"/>
            <a:ext cx="2936875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895723" y="6306393"/>
            <a:ext cx="2649537" cy="4349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25000"/>
              </a:spcAft>
            </a:pPr>
            <a:r>
              <a:rPr lang="en-GB" altLang="fr-FR" sz="2000" smtClean="0">
                <a:solidFill>
                  <a:srgbClr val="0000FF"/>
                </a:solidFill>
                <a:latin typeface="Arial" charset="0"/>
              </a:rPr>
              <a:t>Discrepant reactions</a:t>
            </a:r>
            <a:endParaRPr lang="en-GB" altLang="fr-FR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 flipV="1">
            <a:off x="2308598" y="4953843"/>
            <a:ext cx="1704975" cy="1335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Line 8"/>
          <p:cNvSpPr>
            <a:spLocks noChangeShapeType="1"/>
          </p:cNvSpPr>
          <p:nvPr/>
        </p:nvSpPr>
        <p:spPr bwMode="auto">
          <a:xfrm flipV="1">
            <a:off x="2307010" y="5682505"/>
            <a:ext cx="2220913" cy="614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" name="Line 9"/>
          <p:cNvSpPr>
            <a:spLocks noChangeShapeType="1"/>
          </p:cNvSpPr>
          <p:nvPr/>
        </p:nvSpPr>
        <p:spPr bwMode="auto">
          <a:xfrm flipV="1">
            <a:off x="2307010" y="5282455"/>
            <a:ext cx="3030538" cy="995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 animBg="1" autoUpdateAnimBg="0"/>
      <p:bldP spid="64" grpId="0" animBg="1"/>
      <p:bldP spid="79" grpId="0" animBg="1" autoUpdateAnimBg="0"/>
      <p:bldP spid="80" grpId="0" animBg="1"/>
      <p:bldP spid="110" grpId="0" animBg="1"/>
      <p:bldP spid="1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trends  in cross sections (2/2)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5360" y="980728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Global </a:t>
            </a:r>
            <a:r>
              <a:rPr kumimoji="0" lang="nl-NL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comparison</a:t>
            </a: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nl-NL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with</a:t>
            </a: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experiment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993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396" y="1916832"/>
            <a:ext cx="8785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 </a:t>
            </a: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existing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experimental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 </a:t>
            </a: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nuclear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models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Nuclear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model codes are ready: TALYS + smart script: 1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MeV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– 1 week (200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MeV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calculation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time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…but the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experimental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(EXFOR) is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 NEA has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helped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Turn EXFOR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into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database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help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nuclear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parameters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help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clean up (bugs) in EXFOR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situation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16000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data sets (400</a:t>
            </a:r>
            <a:r>
              <a:rPr kumimoji="0" lang="nl-NL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nl-NL" b="1" kern="0" dirty="0" smtClean="0">
                <a:solidFill>
                  <a:srgbClr val="000000"/>
                </a:solidFill>
                <a:latin typeface="Arial"/>
              </a:rPr>
              <a:t>000 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points)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automatically</a:t>
            </a:r>
            <a:endParaRPr kumimoji="0" lang="nl-NL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compared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nl-N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TALYS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83877"/>
            <a:ext cx="8810625" cy="62134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056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Covariances (1/2)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65" name="AutoShape 2"/>
          <p:cNvSpPr>
            <a:spLocks noChangeArrowheads="1"/>
          </p:cNvSpPr>
          <p:nvPr/>
        </p:nvSpPr>
        <p:spPr bwMode="auto">
          <a:xfrm>
            <a:off x="250950" y="1307926"/>
            <a:ext cx="1296987" cy="609600"/>
          </a:xfrm>
          <a:prstGeom prst="flowChartInputOutpu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Resonance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Parameters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.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1690812" y="1307926"/>
            <a:ext cx="1008063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TARES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7" name="AutoShape 4"/>
          <p:cNvSpPr>
            <a:spLocks noChangeArrowheads="1"/>
          </p:cNvSpPr>
          <p:nvPr/>
        </p:nvSpPr>
        <p:spPr bwMode="auto">
          <a:xfrm>
            <a:off x="179512" y="3035126"/>
            <a:ext cx="1295400" cy="647700"/>
          </a:xfrm>
          <a:prstGeom prst="flowChartInputOutpu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Experimental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(EXFOR)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8" name="AutoShape 5"/>
          <p:cNvSpPr>
            <a:spLocks noChangeArrowheads="1"/>
          </p:cNvSpPr>
          <p:nvPr/>
        </p:nvSpPr>
        <p:spPr bwMode="auto">
          <a:xfrm>
            <a:off x="250950" y="4619451"/>
            <a:ext cx="1296987" cy="609600"/>
          </a:xfrm>
          <a:prstGeom prst="flowChartInputOutpu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Nucl. model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parameters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AutoShape 6"/>
          <p:cNvSpPr>
            <a:spLocks noChangeArrowheads="1"/>
          </p:cNvSpPr>
          <p:nvPr/>
        </p:nvSpPr>
        <p:spPr bwMode="auto">
          <a:xfrm>
            <a:off x="1763837" y="4619451"/>
            <a:ext cx="935038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TALYS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0" name="AutoShape 7"/>
          <p:cNvSpPr>
            <a:spLocks noChangeArrowheads="1"/>
          </p:cNvSpPr>
          <p:nvPr/>
        </p:nvSpPr>
        <p:spPr bwMode="auto">
          <a:xfrm>
            <a:off x="3059237" y="2963689"/>
            <a:ext cx="865188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TEFAL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>
            <a:off x="2771900" y="2027064"/>
            <a:ext cx="914400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Output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AutoShape 9"/>
          <p:cNvSpPr>
            <a:spLocks noChangeArrowheads="1"/>
          </p:cNvSpPr>
          <p:nvPr/>
        </p:nvSpPr>
        <p:spPr bwMode="auto">
          <a:xfrm>
            <a:off x="2556000" y="3827289"/>
            <a:ext cx="914400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Output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4211762" y="2027064"/>
            <a:ext cx="1152525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ENDF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Gen. purpose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file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4" name="AutoShape 11"/>
          <p:cNvSpPr>
            <a:spLocks noChangeArrowheads="1"/>
          </p:cNvSpPr>
          <p:nvPr/>
        </p:nvSpPr>
        <p:spPr bwMode="auto">
          <a:xfrm>
            <a:off x="4211762" y="3827289"/>
            <a:ext cx="1152525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ENDF/EAF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Activ. file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5" name="AutoShape 12"/>
          <p:cNvSpPr>
            <a:spLocks noChangeArrowheads="1"/>
          </p:cNvSpPr>
          <p:nvPr/>
        </p:nvSpPr>
        <p:spPr bwMode="auto">
          <a:xfrm>
            <a:off x="5580187" y="2027064"/>
            <a:ext cx="865188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NJOY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6" name="AutoShape 13"/>
          <p:cNvSpPr>
            <a:spLocks noChangeArrowheads="1"/>
          </p:cNvSpPr>
          <p:nvPr/>
        </p:nvSpPr>
        <p:spPr bwMode="auto">
          <a:xfrm>
            <a:off x="5651625" y="3827289"/>
            <a:ext cx="865187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PROC.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CODE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AutoShape 14"/>
          <p:cNvSpPr>
            <a:spLocks noChangeArrowheads="1"/>
          </p:cNvSpPr>
          <p:nvPr/>
        </p:nvSpPr>
        <p:spPr bwMode="auto">
          <a:xfrm>
            <a:off x="6804150" y="2027064"/>
            <a:ext cx="865187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MCNP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AutoShape 15"/>
          <p:cNvSpPr>
            <a:spLocks noChangeArrowheads="1"/>
          </p:cNvSpPr>
          <p:nvPr/>
        </p:nvSpPr>
        <p:spPr bwMode="auto">
          <a:xfrm>
            <a:off x="6875587" y="3827289"/>
            <a:ext cx="865188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FIS-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PACT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81" name="AutoShape 18"/>
          <p:cNvCxnSpPr>
            <a:cxnSpLocks noChangeShapeType="1"/>
            <a:stCxn id="65" idx="5"/>
            <a:endCxn id="66" idx="1"/>
          </p:cNvCxnSpPr>
          <p:nvPr/>
        </p:nvCxnSpPr>
        <p:spPr bwMode="auto">
          <a:xfrm>
            <a:off x="1416175" y="1612726"/>
            <a:ext cx="2746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19"/>
          <p:cNvCxnSpPr>
            <a:cxnSpLocks noChangeShapeType="1"/>
            <a:endCxn id="71" idx="2"/>
          </p:cNvCxnSpPr>
          <p:nvPr/>
        </p:nvCxnSpPr>
        <p:spPr bwMode="auto">
          <a:xfrm>
            <a:off x="2195637" y="1955626"/>
            <a:ext cx="668338" cy="3762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20"/>
          <p:cNvCxnSpPr>
            <a:cxnSpLocks noChangeShapeType="1"/>
            <a:stCxn id="68" idx="5"/>
            <a:endCxn id="69" idx="1"/>
          </p:cNvCxnSpPr>
          <p:nvPr/>
        </p:nvCxnSpPr>
        <p:spPr bwMode="auto">
          <a:xfrm>
            <a:off x="1416175" y="4924251"/>
            <a:ext cx="3476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21"/>
          <p:cNvCxnSpPr>
            <a:cxnSpLocks noChangeShapeType="1"/>
            <a:stCxn id="69" idx="0"/>
            <a:endCxn id="72" idx="3"/>
          </p:cNvCxnSpPr>
          <p:nvPr/>
        </p:nvCxnSpPr>
        <p:spPr bwMode="auto">
          <a:xfrm flipV="1">
            <a:off x="2232150" y="4436889"/>
            <a:ext cx="687387" cy="1825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22"/>
          <p:cNvCxnSpPr>
            <a:cxnSpLocks noChangeShapeType="1"/>
            <a:stCxn id="72" idx="0"/>
            <a:endCxn id="70" idx="2"/>
          </p:cNvCxnSpPr>
          <p:nvPr/>
        </p:nvCxnSpPr>
        <p:spPr bwMode="auto">
          <a:xfrm flipV="1">
            <a:off x="3105275" y="3573289"/>
            <a:ext cx="38735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23"/>
          <p:cNvCxnSpPr>
            <a:cxnSpLocks noChangeShapeType="1"/>
            <a:stCxn id="71" idx="4"/>
            <a:endCxn id="70" idx="0"/>
          </p:cNvCxnSpPr>
          <p:nvPr/>
        </p:nvCxnSpPr>
        <p:spPr bwMode="auto">
          <a:xfrm>
            <a:off x="3229100" y="2636664"/>
            <a:ext cx="263525" cy="327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24"/>
          <p:cNvCxnSpPr>
            <a:cxnSpLocks noChangeShapeType="1"/>
            <a:stCxn id="65" idx="3"/>
          </p:cNvCxnSpPr>
          <p:nvPr/>
        </p:nvCxnSpPr>
        <p:spPr bwMode="auto">
          <a:xfrm flipH="1">
            <a:off x="755775" y="1917526"/>
            <a:ext cx="11112" cy="1046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25"/>
          <p:cNvCxnSpPr>
            <a:cxnSpLocks noChangeShapeType="1"/>
            <a:stCxn id="67" idx="4"/>
            <a:endCxn id="68" idx="1"/>
          </p:cNvCxnSpPr>
          <p:nvPr/>
        </p:nvCxnSpPr>
        <p:spPr bwMode="auto">
          <a:xfrm>
            <a:off x="827212" y="3682826"/>
            <a:ext cx="73025" cy="936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AutoShape 26"/>
          <p:cNvCxnSpPr>
            <a:cxnSpLocks noChangeShapeType="1"/>
            <a:stCxn id="70" idx="3"/>
            <a:endCxn id="73" idx="3"/>
          </p:cNvCxnSpPr>
          <p:nvPr/>
        </p:nvCxnSpPr>
        <p:spPr bwMode="auto">
          <a:xfrm flipV="1">
            <a:off x="3924425" y="2636664"/>
            <a:ext cx="746125" cy="631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AutoShape 27"/>
          <p:cNvCxnSpPr>
            <a:cxnSpLocks noChangeShapeType="1"/>
            <a:stCxn id="70" idx="3"/>
            <a:endCxn id="74" idx="0"/>
          </p:cNvCxnSpPr>
          <p:nvPr/>
        </p:nvCxnSpPr>
        <p:spPr bwMode="auto">
          <a:xfrm>
            <a:off x="3924425" y="3268489"/>
            <a:ext cx="979487" cy="558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AutoShape 28"/>
          <p:cNvCxnSpPr>
            <a:cxnSpLocks noChangeShapeType="1"/>
            <a:stCxn id="73" idx="5"/>
            <a:endCxn id="75" idx="1"/>
          </p:cNvCxnSpPr>
          <p:nvPr/>
        </p:nvCxnSpPr>
        <p:spPr bwMode="auto">
          <a:xfrm>
            <a:off x="5246812" y="2331864"/>
            <a:ext cx="333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AutoShape 29"/>
          <p:cNvCxnSpPr>
            <a:cxnSpLocks noChangeShapeType="1"/>
            <a:stCxn id="74" idx="5"/>
            <a:endCxn id="76" idx="1"/>
          </p:cNvCxnSpPr>
          <p:nvPr/>
        </p:nvCxnSpPr>
        <p:spPr bwMode="auto">
          <a:xfrm>
            <a:off x="5246812" y="4132089"/>
            <a:ext cx="4048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0"/>
          <p:cNvCxnSpPr>
            <a:cxnSpLocks noChangeShapeType="1"/>
            <a:stCxn id="75" idx="3"/>
            <a:endCxn id="77" idx="1"/>
          </p:cNvCxnSpPr>
          <p:nvPr/>
        </p:nvCxnSpPr>
        <p:spPr bwMode="auto">
          <a:xfrm>
            <a:off x="6445375" y="2331864"/>
            <a:ext cx="358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31"/>
          <p:cNvCxnSpPr>
            <a:cxnSpLocks noChangeShapeType="1"/>
            <a:stCxn id="76" idx="3"/>
            <a:endCxn id="78" idx="1"/>
          </p:cNvCxnSpPr>
          <p:nvPr/>
        </p:nvCxnSpPr>
        <p:spPr bwMode="auto">
          <a:xfrm>
            <a:off x="6516812" y="4132089"/>
            <a:ext cx="358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7883650" y="2100089"/>
            <a:ext cx="11160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K-eff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Neutron flux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Etc.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Text Box 33"/>
          <p:cNvSpPr txBox="1">
            <a:spLocks noChangeArrowheads="1"/>
          </p:cNvSpPr>
          <p:nvPr/>
        </p:nvSpPr>
        <p:spPr bwMode="auto">
          <a:xfrm>
            <a:off x="7864600" y="3703464"/>
            <a:ext cx="113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7812212" y="3971751"/>
            <a:ext cx="1368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 </a:t>
            </a:r>
            <a:r>
              <a:rPr kumimoji="0" lang="nl-N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activation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 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transmutation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AutoShape 35"/>
          <p:cNvSpPr>
            <a:spLocks noChangeArrowheads="1"/>
          </p:cNvSpPr>
          <p:nvPr/>
        </p:nvSpPr>
        <p:spPr bwMode="auto">
          <a:xfrm>
            <a:off x="6804150" y="1092026"/>
            <a:ext cx="865187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Determ.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code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9" name="AutoShape 36"/>
          <p:cNvSpPr>
            <a:spLocks noChangeArrowheads="1"/>
          </p:cNvSpPr>
          <p:nvPr/>
        </p:nvSpPr>
        <p:spPr bwMode="auto">
          <a:xfrm>
            <a:off x="6875587" y="4692476"/>
            <a:ext cx="865188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Other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codes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00" name="AutoShape 37"/>
          <p:cNvCxnSpPr>
            <a:cxnSpLocks noChangeShapeType="1"/>
            <a:stCxn id="75" idx="3"/>
            <a:endCxn id="98" idx="1"/>
          </p:cNvCxnSpPr>
          <p:nvPr/>
        </p:nvCxnSpPr>
        <p:spPr bwMode="auto">
          <a:xfrm flipV="1">
            <a:off x="6445375" y="1396826"/>
            <a:ext cx="358775" cy="9350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AutoShape 38"/>
          <p:cNvCxnSpPr>
            <a:cxnSpLocks noChangeShapeType="1"/>
            <a:stCxn id="76" idx="3"/>
            <a:endCxn id="99" idx="1"/>
          </p:cNvCxnSpPr>
          <p:nvPr/>
        </p:nvCxnSpPr>
        <p:spPr bwMode="auto">
          <a:xfrm>
            <a:off x="6516812" y="4132089"/>
            <a:ext cx="358775" cy="8651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39"/>
          <p:cNvCxnSpPr>
            <a:cxnSpLocks noChangeShapeType="1"/>
            <a:stCxn id="77" idx="2"/>
            <a:endCxn id="78" idx="0"/>
          </p:cNvCxnSpPr>
          <p:nvPr/>
        </p:nvCxnSpPr>
        <p:spPr bwMode="auto">
          <a:xfrm>
            <a:off x="7237537" y="2636664"/>
            <a:ext cx="71438" cy="1190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466850" y="1019001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250950" y="5249932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Uncertainties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250950" y="1006366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Uncertainties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2771900" y="4548014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+Covariances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2843337" y="1668289"/>
            <a:ext cx="151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+Covariances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4788025" y="1668289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+Covariances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4643562" y="4476576"/>
            <a:ext cx="151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+(Co)variances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2" name="AutoShape 49"/>
          <p:cNvSpPr>
            <a:spLocks noChangeArrowheads="1"/>
          </p:cNvSpPr>
          <p:nvPr/>
        </p:nvSpPr>
        <p:spPr bwMode="auto">
          <a:xfrm>
            <a:off x="1763837" y="6203776"/>
            <a:ext cx="935038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TASMAN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3" name="Rectangle 50"/>
          <p:cNvSpPr>
            <a:spLocks noChangeArrowheads="1"/>
          </p:cNvSpPr>
          <p:nvPr/>
        </p:nvSpPr>
        <p:spPr bwMode="auto">
          <a:xfrm>
            <a:off x="179512" y="3755851"/>
            <a:ext cx="3887788" cy="21605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14" name="AutoShape 51"/>
          <p:cNvCxnSpPr>
            <a:cxnSpLocks noChangeShapeType="1"/>
            <a:stCxn id="112" idx="0"/>
          </p:cNvCxnSpPr>
          <p:nvPr/>
        </p:nvCxnSpPr>
        <p:spPr bwMode="auto">
          <a:xfrm flipV="1">
            <a:off x="2232150" y="5987876"/>
            <a:ext cx="466725" cy="215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Text Box 43"/>
          <p:cNvSpPr txBox="1">
            <a:spLocks noChangeArrowheads="1"/>
          </p:cNvSpPr>
          <p:nvPr/>
        </p:nvSpPr>
        <p:spPr bwMode="auto">
          <a:xfrm>
            <a:off x="7741221" y="2997300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Covariances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7" name="Text Box 44"/>
          <p:cNvSpPr txBox="1">
            <a:spLocks noChangeArrowheads="1"/>
          </p:cNvSpPr>
          <p:nvPr/>
        </p:nvSpPr>
        <p:spPr bwMode="auto">
          <a:xfrm>
            <a:off x="7741221" y="4510187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+Covariances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8" name="Text Box 52"/>
          <p:cNvSpPr txBox="1">
            <a:spLocks noChangeArrowheads="1"/>
          </p:cNvSpPr>
          <p:nvPr/>
        </p:nvSpPr>
        <p:spPr bwMode="auto">
          <a:xfrm>
            <a:off x="4140325" y="6000880"/>
            <a:ext cx="2879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Monte Carlo: </a:t>
            </a:r>
            <a:r>
              <a: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1000 runs of </a:t>
            </a:r>
            <a:r>
              <a:rPr kumimoji="0" lang="nl-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TALYS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Covariances (2/2)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762000" y="1104726"/>
            <a:ext cx="748240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000" dirty="0" smtClean="0">
                <a:solidFill>
                  <a:srgbClr val="FF0000"/>
                </a:solidFill>
              </a:rPr>
              <a:t>Uncertainties from random TALYS parameters</a:t>
            </a: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8"/>
          <a:stretch/>
        </p:blipFill>
        <p:spPr>
          <a:xfrm>
            <a:off x="2528888" y="1289298"/>
            <a:ext cx="3698875" cy="5164038"/>
          </a:xfrm>
          <a:prstGeom prst="rect">
            <a:avLst/>
          </a:prstGeom>
          <a:noFill/>
        </p:spPr>
      </p:pic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755576" y="6415608"/>
            <a:ext cx="748240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000" dirty="0" smtClean="0">
                <a:solidFill>
                  <a:srgbClr val="FF0000"/>
                </a:solidFill>
              </a:rPr>
              <a:t>+ </a:t>
            </a:r>
            <a:r>
              <a:rPr lang="en-US" altLang="fr-FR" sz="2000" dirty="0" err="1" smtClean="0">
                <a:solidFill>
                  <a:srgbClr val="FF0000"/>
                </a:solidFill>
              </a:rPr>
              <a:t>covariances</a:t>
            </a:r>
            <a:r>
              <a:rPr lang="en-US" altLang="fr-FR" sz="2000" dirty="0" smtClean="0">
                <a:solidFill>
                  <a:srgbClr val="FF0000"/>
                </a:solidFill>
              </a:rPr>
              <a:t> for the same price</a:t>
            </a:r>
          </a:p>
        </p:txBody>
      </p:sp>
    </p:spTree>
    <p:extLst>
      <p:ext uri="{BB962C8B-B14F-4D97-AF65-F5344CB8AC3E}">
        <p14:creationId xmlns:p14="http://schemas.microsoft.com/office/powerpoint/2010/main" val="31973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Covariances (1/2) : </a:t>
            </a:r>
            <a:r>
              <a:rPr lang="fr-FR" kern="0" dirty="0" err="1" smtClean="0">
                <a:solidFill>
                  <a:srgbClr val="FFFFFF"/>
                </a:solidFill>
              </a:rPr>
              <a:t>reminder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65" name="AutoShape 2"/>
          <p:cNvSpPr>
            <a:spLocks noChangeArrowheads="1"/>
          </p:cNvSpPr>
          <p:nvPr/>
        </p:nvSpPr>
        <p:spPr bwMode="auto">
          <a:xfrm>
            <a:off x="250950" y="1307926"/>
            <a:ext cx="1296987" cy="609600"/>
          </a:xfrm>
          <a:prstGeom prst="flowChartInputOutpu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Resonance</a:t>
            </a:r>
            <a:endParaRPr kumimoji="0" lang="nl-NL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Parameters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1690812" y="1307926"/>
            <a:ext cx="1008063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TARES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7" name="AutoShape 4"/>
          <p:cNvSpPr>
            <a:spLocks noChangeArrowheads="1"/>
          </p:cNvSpPr>
          <p:nvPr/>
        </p:nvSpPr>
        <p:spPr bwMode="auto">
          <a:xfrm>
            <a:off x="179512" y="3035126"/>
            <a:ext cx="1295400" cy="647700"/>
          </a:xfrm>
          <a:prstGeom prst="flowChartInputOutpu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Experimental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(EXFOR)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8" name="AutoShape 5"/>
          <p:cNvSpPr>
            <a:spLocks noChangeArrowheads="1"/>
          </p:cNvSpPr>
          <p:nvPr/>
        </p:nvSpPr>
        <p:spPr bwMode="auto">
          <a:xfrm>
            <a:off x="250950" y="4619451"/>
            <a:ext cx="1296987" cy="609600"/>
          </a:xfrm>
          <a:prstGeom prst="flowChartInputOutpu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Nucl. model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parameters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AutoShape 6"/>
          <p:cNvSpPr>
            <a:spLocks noChangeArrowheads="1"/>
          </p:cNvSpPr>
          <p:nvPr/>
        </p:nvSpPr>
        <p:spPr bwMode="auto">
          <a:xfrm>
            <a:off x="1763837" y="4619451"/>
            <a:ext cx="935038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TALYS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0" name="AutoShape 7"/>
          <p:cNvSpPr>
            <a:spLocks noChangeArrowheads="1"/>
          </p:cNvSpPr>
          <p:nvPr/>
        </p:nvSpPr>
        <p:spPr bwMode="auto">
          <a:xfrm>
            <a:off x="3059237" y="2963689"/>
            <a:ext cx="865188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TEFAL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>
            <a:off x="2771900" y="2027064"/>
            <a:ext cx="914400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Output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AutoShape 9"/>
          <p:cNvSpPr>
            <a:spLocks noChangeArrowheads="1"/>
          </p:cNvSpPr>
          <p:nvPr/>
        </p:nvSpPr>
        <p:spPr bwMode="auto">
          <a:xfrm>
            <a:off x="2556000" y="3827289"/>
            <a:ext cx="914400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Output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4211762" y="2027064"/>
            <a:ext cx="1152525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ENDF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Gen. purpose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file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4" name="AutoShape 11"/>
          <p:cNvSpPr>
            <a:spLocks noChangeArrowheads="1"/>
          </p:cNvSpPr>
          <p:nvPr/>
        </p:nvSpPr>
        <p:spPr bwMode="auto">
          <a:xfrm>
            <a:off x="4211762" y="3827289"/>
            <a:ext cx="1152525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ENDF/EAF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Activ. file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5" name="AutoShape 12"/>
          <p:cNvSpPr>
            <a:spLocks noChangeArrowheads="1"/>
          </p:cNvSpPr>
          <p:nvPr/>
        </p:nvSpPr>
        <p:spPr bwMode="auto">
          <a:xfrm>
            <a:off x="5580187" y="2027064"/>
            <a:ext cx="865188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NJOY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6" name="AutoShape 13"/>
          <p:cNvSpPr>
            <a:spLocks noChangeArrowheads="1"/>
          </p:cNvSpPr>
          <p:nvPr/>
        </p:nvSpPr>
        <p:spPr bwMode="auto">
          <a:xfrm>
            <a:off x="5651625" y="3827289"/>
            <a:ext cx="865187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PROC.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CODE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AutoShape 14"/>
          <p:cNvSpPr>
            <a:spLocks noChangeArrowheads="1"/>
          </p:cNvSpPr>
          <p:nvPr/>
        </p:nvSpPr>
        <p:spPr bwMode="auto">
          <a:xfrm>
            <a:off x="6804150" y="2027064"/>
            <a:ext cx="865187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MCNP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AutoShape 15"/>
          <p:cNvSpPr>
            <a:spLocks noChangeArrowheads="1"/>
          </p:cNvSpPr>
          <p:nvPr/>
        </p:nvSpPr>
        <p:spPr bwMode="auto">
          <a:xfrm>
            <a:off x="6875587" y="3827289"/>
            <a:ext cx="865188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FIS-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PACT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81" name="AutoShape 18"/>
          <p:cNvCxnSpPr>
            <a:cxnSpLocks noChangeShapeType="1"/>
            <a:stCxn id="65" idx="5"/>
            <a:endCxn id="66" idx="1"/>
          </p:cNvCxnSpPr>
          <p:nvPr/>
        </p:nvCxnSpPr>
        <p:spPr bwMode="auto">
          <a:xfrm>
            <a:off x="1416175" y="1612726"/>
            <a:ext cx="2746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19"/>
          <p:cNvCxnSpPr>
            <a:cxnSpLocks noChangeShapeType="1"/>
            <a:endCxn id="71" idx="2"/>
          </p:cNvCxnSpPr>
          <p:nvPr/>
        </p:nvCxnSpPr>
        <p:spPr bwMode="auto">
          <a:xfrm>
            <a:off x="2195637" y="1955626"/>
            <a:ext cx="668338" cy="3762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20"/>
          <p:cNvCxnSpPr>
            <a:cxnSpLocks noChangeShapeType="1"/>
            <a:stCxn id="68" idx="5"/>
            <a:endCxn id="69" idx="1"/>
          </p:cNvCxnSpPr>
          <p:nvPr/>
        </p:nvCxnSpPr>
        <p:spPr bwMode="auto">
          <a:xfrm>
            <a:off x="1416175" y="4924251"/>
            <a:ext cx="3476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21"/>
          <p:cNvCxnSpPr>
            <a:cxnSpLocks noChangeShapeType="1"/>
            <a:stCxn id="69" idx="0"/>
            <a:endCxn id="72" idx="3"/>
          </p:cNvCxnSpPr>
          <p:nvPr/>
        </p:nvCxnSpPr>
        <p:spPr bwMode="auto">
          <a:xfrm flipV="1">
            <a:off x="2232150" y="4436889"/>
            <a:ext cx="687387" cy="1825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22"/>
          <p:cNvCxnSpPr>
            <a:cxnSpLocks noChangeShapeType="1"/>
            <a:stCxn id="72" idx="0"/>
            <a:endCxn id="70" idx="2"/>
          </p:cNvCxnSpPr>
          <p:nvPr/>
        </p:nvCxnSpPr>
        <p:spPr bwMode="auto">
          <a:xfrm flipV="1">
            <a:off x="3105275" y="3573289"/>
            <a:ext cx="38735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23"/>
          <p:cNvCxnSpPr>
            <a:cxnSpLocks noChangeShapeType="1"/>
            <a:stCxn id="71" idx="4"/>
            <a:endCxn id="70" idx="0"/>
          </p:cNvCxnSpPr>
          <p:nvPr/>
        </p:nvCxnSpPr>
        <p:spPr bwMode="auto">
          <a:xfrm>
            <a:off x="3229100" y="2636664"/>
            <a:ext cx="263525" cy="327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24"/>
          <p:cNvCxnSpPr>
            <a:cxnSpLocks noChangeShapeType="1"/>
            <a:stCxn id="65" idx="3"/>
          </p:cNvCxnSpPr>
          <p:nvPr/>
        </p:nvCxnSpPr>
        <p:spPr bwMode="auto">
          <a:xfrm flipH="1">
            <a:off x="755775" y="1917526"/>
            <a:ext cx="11112" cy="1046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25"/>
          <p:cNvCxnSpPr>
            <a:cxnSpLocks noChangeShapeType="1"/>
            <a:stCxn id="67" idx="4"/>
            <a:endCxn id="68" idx="1"/>
          </p:cNvCxnSpPr>
          <p:nvPr/>
        </p:nvCxnSpPr>
        <p:spPr bwMode="auto">
          <a:xfrm>
            <a:off x="827212" y="3682826"/>
            <a:ext cx="73025" cy="936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AutoShape 26"/>
          <p:cNvCxnSpPr>
            <a:cxnSpLocks noChangeShapeType="1"/>
            <a:stCxn id="70" idx="3"/>
            <a:endCxn id="73" idx="3"/>
          </p:cNvCxnSpPr>
          <p:nvPr/>
        </p:nvCxnSpPr>
        <p:spPr bwMode="auto">
          <a:xfrm flipV="1">
            <a:off x="3924425" y="2636664"/>
            <a:ext cx="746125" cy="631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AutoShape 27"/>
          <p:cNvCxnSpPr>
            <a:cxnSpLocks noChangeShapeType="1"/>
            <a:stCxn id="70" idx="3"/>
            <a:endCxn id="74" idx="0"/>
          </p:cNvCxnSpPr>
          <p:nvPr/>
        </p:nvCxnSpPr>
        <p:spPr bwMode="auto">
          <a:xfrm>
            <a:off x="3924425" y="3268489"/>
            <a:ext cx="979487" cy="558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AutoShape 28"/>
          <p:cNvCxnSpPr>
            <a:cxnSpLocks noChangeShapeType="1"/>
            <a:stCxn id="73" idx="5"/>
            <a:endCxn id="75" idx="1"/>
          </p:cNvCxnSpPr>
          <p:nvPr/>
        </p:nvCxnSpPr>
        <p:spPr bwMode="auto">
          <a:xfrm>
            <a:off x="5246812" y="2331864"/>
            <a:ext cx="333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AutoShape 29"/>
          <p:cNvCxnSpPr>
            <a:cxnSpLocks noChangeShapeType="1"/>
            <a:stCxn id="74" idx="5"/>
            <a:endCxn id="76" idx="1"/>
          </p:cNvCxnSpPr>
          <p:nvPr/>
        </p:nvCxnSpPr>
        <p:spPr bwMode="auto">
          <a:xfrm>
            <a:off x="5246812" y="4132089"/>
            <a:ext cx="4048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0"/>
          <p:cNvCxnSpPr>
            <a:cxnSpLocks noChangeShapeType="1"/>
            <a:stCxn id="75" idx="3"/>
            <a:endCxn id="77" idx="1"/>
          </p:cNvCxnSpPr>
          <p:nvPr/>
        </p:nvCxnSpPr>
        <p:spPr bwMode="auto">
          <a:xfrm>
            <a:off x="6445375" y="2331864"/>
            <a:ext cx="358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31"/>
          <p:cNvCxnSpPr>
            <a:cxnSpLocks noChangeShapeType="1"/>
            <a:stCxn id="76" idx="3"/>
            <a:endCxn id="78" idx="1"/>
          </p:cNvCxnSpPr>
          <p:nvPr/>
        </p:nvCxnSpPr>
        <p:spPr bwMode="auto">
          <a:xfrm>
            <a:off x="6516812" y="4132089"/>
            <a:ext cx="358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7883650" y="2100089"/>
            <a:ext cx="11160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K-eff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Neutron flux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Etc.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Text Box 33"/>
          <p:cNvSpPr txBox="1">
            <a:spLocks noChangeArrowheads="1"/>
          </p:cNvSpPr>
          <p:nvPr/>
        </p:nvSpPr>
        <p:spPr bwMode="auto">
          <a:xfrm>
            <a:off x="7864600" y="3703464"/>
            <a:ext cx="113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7812212" y="3971751"/>
            <a:ext cx="1368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 </a:t>
            </a:r>
            <a:r>
              <a:rPr kumimoji="0" lang="nl-N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activation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 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transmutation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AutoShape 35"/>
          <p:cNvSpPr>
            <a:spLocks noChangeArrowheads="1"/>
          </p:cNvSpPr>
          <p:nvPr/>
        </p:nvSpPr>
        <p:spPr bwMode="auto">
          <a:xfrm>
            <a:off x="6804150" y="1092026"/>
            <a:ext cx="865187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Determ.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code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9" name="AutoShape 36"/>
          <p:cNvSpPr>
            <a:spLocks noChangeArrowheads="1"/>
          </p:cNvSpPr>
          <p:nvPr/>
        </p:nvSpPr>
        <p:spPr bwMode="auto">
          <a:xfrm>
            <a:off x="6875587" y="4692476"/>
            <a:ext cx="865188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Other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codes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00" name="AutoShape 37"/>
          <p:cNvCxnSpPr>
            <a:cxnSpLocks noChangeShapeType="1"/>
            <a:stCxn id="75" idx="3"/>
            <a:endCxn id="98" idx="1"/>
          </p:cNvCxnSpPr>
          <p:nvPr/>
        </p:nvCxnSpPr>
        <p:spPr bwMode="auto">
          <a:xfrm flipV="1">
            <a:off x="6445375" y="1396826"/>
            <a:ext cx="358775" cy="9350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AutoShape 38"/>
          <p:cNvCxnSpPr>
            <a:cxnSpLocks noChangeShapeType="1"/>
            <a:stCxn id="76" idx="3"/>
            <a:endCxn id="99" idx="1"/>
          </p:cNvCxnSpPr>
          <p:nvPr/>
        </p:nvCxnSpPr>
        <p:spPr bwMode="auto">
          <a:xfrm>
            <a:off x="6516812" y="4132089"/>
            <a:ext cx="358775" cy="8651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39"/>
          <p:cNvCxnSpPr>
            <a:cxnSpLocks noChangeShapeType="1"/>
            <a:stCxn id="77" idx="2"/>
            <a:endCxn id="78" idx="0"/>
          </p:cNvCxnSpPr>
          <p:nvPr/>
        </p:nvCxnSpPr>
        <p:spPr bwMode="auto">
          <a:xfrm>
            <a:off x="7237537" y="2636664"/>
            <a:ext cx="71438" cy="1190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466850" y="1019001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250950" y="5249932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Uncertainties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250950" y="1006366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Uncertainties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2771900" y="4548014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+Covariances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2843337" y="1668289"/>
            <a:ext cx="151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+Covariances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4788025" y="1668289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+Covariances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4643562" y="4476576"/>
            <a:ext cx="151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+(Co)variances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2" name="AutoShape 49"/>
          <p:cNvSpPr>
            <a:spLocks noChangeArrowheads="1"/>
          </p:cNvSpPr>
          <p:nvPr/>
        </p:nvSpPr>
        <p:spPr bwMode="auto">
          <a:xfrm>
            <a:off x="1763837" y="6203776"/>
            <a:ext cx="935038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TASMAN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3" name="Rectangle 50"/>
          <p:cNvSpPr>
            <a:spLocks noChangeArrowheads="1"/>
          </p:cNvSpPr>
          <p:nvPr/>
        </p:nvSpPr>
        <p:spPr bwMode="auto">
          <a:xfrm>
            <a:off x="179512" y="3755851"/>
            <a:ext cx="3887788" cy="21605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14" name="AutoShape 51"/>
          <p:cNvCxnSpPr>
            <a:cxnSpLocks noChangeShapeType="1"/>
            <a:stCxn id="112" idx="0"/>
          </p:cNvCxnSpPr>
          <p:nvPr/>
        </p:nvCxnSpPr>
        <p:spPr bwMode="auto">
          <a:xfrm flipV="1">
            <a:off x="2232150" y="5987876"/>
            <a:ext cx="466725" cy="215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7741221" y="2971662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Covariances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7741221" y="4484549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Covariances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4140325" y="6000880"/>
            <a:ext cx="2879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Monte Carlo: 1000 </a:t>
            </a:r>
            <a:r>
              <a: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runs of </a:t>
            </a:r>
            <a:r>
              <a:rPr kumimoji="0" lang="nl-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TALYS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Total Monte Carlo (1/2)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251396" y="1315899"/>
            <a:ext cx="1296987" cy="609600"/>
          </a:xfrm>
          <a:prstGeom prst="flowChartInputOutpu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Resonance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Parameters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.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1691258" y="1315899"/>
            <a:ext cx="1008063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TARES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179958" y="3043099"/>
            <a:ext cx="1295400" cy="647700"/>
          </a:xfrm>
          <a:prstGeom prst="flowChartInputOutpu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Experimental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(EXFOR)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AutoShape 5"/>
          <p:cNvSpPr>
            <a:spLocks noChangeArrowheads="1"/>
          </p:cNvSpPr>
          <p:nvPr/>
        </p:nvSpPr>
        <p:spPr bwMode="auto">
          <a:xfrm>
            <a:off x="251396" y="4627424"/>
            <a:ext cx="1296987" cy="609600"/>
          </a:xfrm>
          <a:prstGeom prst="flowChartInputOutpu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Nucl. model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parameters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0" name="AutoShape 6"/>
          <p:cNvSpPr>
            <a:spLocks noChangeArrowheads="1"/>
          </p:cNvSpPr>
          <p:nvPr/>
        </p:nvSpPr>
        <p:spPr bwMode="auto">
          <a:xfrm>
            <a:off x="1764283" y="4627424"/>
            <a:ext cx="935038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TALYS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>
            <a:off x="3059683" y="2971662"/>
            <a:ext cx="865188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TEFAL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>
            <a:off x="2772346" y="2035037"/>
            <a:ext cx="914400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Output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3" name="AutoShape 9"/>
          <p:cNvSpPr>
            <a:spLocks noChangeArrowheads="1"/>
          </p:cNvSpPr>
          <p:nvPr/>
        </p:nvSpPr>
        <p:spPr bwMode="auto">
          <a:xfrm>
            <a:off x="2556446" y="3835262"/>
            <a:ext cx="914400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Output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4" name="AutoShape 10"/>
          <p:cNvSpPr>
            <a:spLocks noChangeArrowheads="1"/>
          </p:cNvSpPr>
          <p:nvPr/>
        </p:nvSpPr>
        <p:spPr bwMode="auto">
          <a:xfrm>
            <a:off x="4212208" y="2035037"/>
            <a:ext cx="1152525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ENDF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Gen. purpose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file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5" name="AutoShape 11"/>
          <p:cNvSpPr>
            <a:spLocks noChangeArrowheads="1"/>
          </p:cNvSpPr>
          <p:nvPr/>
        </p:nvSpPr>
        <p:spPr bwMode="auto">
          <a:xfrm>
            <a:off x="4212208" y="3835262"/>
            <a:ext cx="1152525" cy="609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ENDF/EAF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Activ. file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5580633" y="2035037"/>
            <a:ext cx="865188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NJOY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AutoShape 13"/>
          <p:cNvSpPr>
            <a:spLocks noChangeArrowheads="1"/>
          </p:cNvSpPr>
          <p:nvPr/>
        </p:nvSpPr>
        <p:spPr bwMode="auto">
          <a:xfrm>
            <a:off x="5652071" y="3835262"/>
            <a:ext cx="865187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PROC.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CODE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AutoShape 14"/>
          <p:cNvSpPr>
            <a:spLocks noChangeArrowheads="1"/>
          </p:cNvSpPr>
          <p:nvPr/>
        </p:nvSpPr>
        <p:spPr bwMode="auto">
          <a:xfrm>
            <a:off x="6804596" y="2035037"/>
            <a:ext cx="865187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MCNP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9" name="AutoShape 15"/>
          <p:cNvSpPr>
            <a:spLocks noChangeArrowheads="1"/>
          </p:cNvSpPr>
          <p:nvPr/>
        </p:nvSpPr>
        <p:spPr bwMode="auto">
          <a:xfrm>
            <a:off x="6876033" y="3835262"/>
            <a:ext cx="865188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FIS-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PACT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2411413" y="660350"/>
            <a:ext cx="561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82" name="AutoShape 18"/>
          <p:cNvCxnSpPr>
            <a:cxnSpLocks noChangeShapeType="1"/>
            <a:stCxn id="66" idx="5"/>
            <a:endCxn id="67" idx="1"/>
          </p:cNvCxnSpPr>
          <p:nvPr/>
        </p:nvCxnSpPr>
        <p:spPr bwMode="auto">
          <a:xfrm>
            <a:off x="1416621" y="1620699"/>
            <a:ext cx="2746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19"/>
          <p:cNvCxnSpPr>
            <a:cxnSpLocks noChangeShapeType="1"/>
            <a:endCxn id="72" idx="2"/>
          </p:cNvCxnSpPr>
          <p:nvPr/>
        </p:nvCxnSpPr>
        <p:spPr bwMode="auto">
          <a:xfrm>
            <a:off x="2196083" y="1963599"/>
            <a:ext cx="668338" cy="3762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20"/>
          <p:cNvCxnSpPr>
            <a:cxnSpLocks noChangeShapeType="1"/>
            <a:stCxn id="69" idx="5"/>
            <a:endCxn id="70" idx="1"/>
          </p:cNvCxnSpPr>
          <p:nvPr/>
        </p:nvCxnSpPr>
        <p:spPr bwMode="auto">
          <a:xfrm>
            <a:off x="1416621" y="4932224"/>
            <a:ext cx="3476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21"/>
          <p:cNvCxnSpPr>
            <a:cxnSpLocks noChangeShapeType="1"/>
            <a:stCxn id="70" idx="0"/>
            <a:endCxn id="73" idx="3"/>
          </p:cNvCxnSpPr>
          <p:nvPr/>
        </p:nvCxnSpPr>
        <p:spPr bwMode="auto">
          <a:xfrm flipV="1">
            <a:off x="2232596" y="4444862"/>
            <a:ext cx="687387" cy="1825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22"/>
          <p:cNvCxnSpPr>
            <a:cxnSpLocks noChangeShapeType="1"/>
            <a:stCxn id="73" idx="0"/>
            <a:endCxn id="71" idx="2"/>
          </p:cNvCxnSpPr>
          <p:nvPr/>
        </p:nvCxnSpPr>
        <p:spPr bwMode="auto">
          <a:xfrm flipV="1">
            <a:off x="3105721" y="3581262"/>
            <a:ext cx="38735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23"/>
          <p:cNvCxnSpPr>
            <a:cxnSpLocks noChangeShapeType="1"/>
            <a:stCxn id="72" idx="4"/>
            <a:endCxn id="71" idx="0"/>
          </p:cNvCxnSpPr>
          <p:nvPr/>
        </p:nvCxnSpPr>
        <p:spPr bwMode="auto">
          <a:xfrm>
            <a:off x="3229546" y="2644637"/>
            <a:ext cx="263525" cy="327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24"/>
          <p:cNvCxnSpPr>
            <a:cxnSpLocks noChangeShapeType="1"/>
            <a:stCxn id="66" idx="3"/>
          </p:cNvCxnSpPr>
          <p:nvPr/>
        </p:nvCxnSpPr>
        <p:spPr bwMode="auto">
          <a:xfrm flipH="1">
            <a:off x="756221" y="1925499"/>
            <a:ext cx="11112" cy="1046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AutoShape 25"/>
          <p:cNvCxnSpPr>
            <a:cxnSpLocks noChangeShapeType="1"/>
            <a:stCxn id="68" idx="4"/>
            <a:endCxn id="69" idx="1"/>
          </p:cNvCxnSpPr>
          <p:nvPr/>
        </p:nvCxnSpPr>
        <p:spPr bwMode="auto">
          <a:xfrm>
            <a:off x="827658" y="3690799"/>
            <a:ext cx="73025" cy="936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AutoShape 26"/>
          <p:cNvCxnSpPr>
            <a:cxnSpLocks noChangeShapeType="1"/>
            <a:stCxn id="71" idx="3"/>
            <a:endCxn id="74" idx="3"/>
          </p:cNvCxnSpPr>
          <p:nvPr/>
        </p:nvCxnSpPr>
        <p:spPr bwMode="auto">
          <a:xfrm flipV="1">
            <a:off x="3924871" y="2644637"/>
            <a:ext cx="746125" cy="631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AutoShape 27"/>
          <p:cNvCxnSpPr>
            <a:cxnSpLocks noChangeShapeType="1"/>
            <a:stCxn id="71" idx="3"/>
            <a:endCxn id="75" idx="0"/>
          </p:cNvCxnSpPr>
          <p:nvPr/>
        </p:nvCxnSpPr>
        <p:spPr bwMode="auto">
          <a:xfrm>
            <a:off x="3924871" y="3276462"/>
            <a:ext cx="979487" cy="558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AutoShape 28"/>
          <p:cNvCxnSpPr>
            <a:cxnSpLocks noChangeShapeType="1"/>
            <a:stCxn id="74" idx="5"/>
            <a:endCxn id="76" idx="1"/>
          </p:cNvCxnSpPr>
          <p:nvPr/>
        </p:nvCxnSpPr>
        <p:spPr bwMode="auto">
          <a:xfrm>
            <a:off x="5247258" y="2339837"/>
            <a:ext cx="333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29"/>
          <p:cNvCxnSpPr>
            <a:cxnSpLocks noChangeShapeType="1"/>
            <a:stCxn id="75" idx="5"/>
            <a:endCxn id="77" idx="1"/>
          </p:cNvCxnSpPr>
          <p:nvPr/>
        </p:nvCxnSpPr>
        <p:spPr bwMode="auto">
          <a:xfrm>
            <a:off x="5247258" y="4140062"/>
            <a:ext cx="4048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30"/>
          <p:cNvCxnSpPr>
            <a:cxnSpLocks noChangeShapeType="1"/>
            <a:stCxn id="76" idx="3"/>
            <a:endCxn id="78" idx="1"/>
          </p:cNvCxnSpPr>
          <p:nvPr/>
        </p:nvCxnSpPr>
        <p:spPr bwMode="auto">
          <a:xfrm>
            <a:off x="6445821" y="2339837"/>
            <a:ext cx="358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AutoShape 31"/>
          <p:cNvCxnSpPr>
            <a:cxnSpLocks noChangeShapeType="1"/>
            <a:stCxn id="77" idx="3"/>
            <a:endCxn id="79" idx="1"/>
          </p:cNvCxnSpPr>
          <p:nvPr/>
        </p:nvCxnSpPr>
        <p:spPr bwMode="auto">
          <a:xfrm>
            <a:off x="6517258" y="4140062"/>
            <a:ext cx="358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7884096" y="2108062"/>
            <a:ext cx="11160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K-eff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Neutron flux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Etc.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Text Box 33"/>
          <p:cNvSpPr txBox="1">
            <a:spLocks noChangeArrowheads="1"/>
          </p:cNvSpPr>
          <p:nvPr/>
        </p:nvSpPr>
        <p:spPr bwMode="auto">
          <a:xfrm>
            <a:off x="7865046" y="3711437"/>
            <a:ext cx="113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Text Box 34"/>
          <p:cNvSpPr txBox="1">
            <a:spLocks noChangeArrowheads="1"/>
          </p:cNvSpPr>
          <p:nvPr/>
        </p:nvSpPr>
        <p:spPr bwMode="auto">
          <a:xfrm>
            <a:off x="7812658" y="3979724"/>
            <a:ext cx="1368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 activation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 transmutation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9" name="AutoShape 35"/>
          <p:cNvSpPr>
            <a:spLocks noChangeArrowheads="1"/>
          </p:cNvSpPr>
          <p:nvPr/>
        </p:nvSpPr>
        <p:spPr bwMode="auto">
          <a:xfrm>
            <a:off x="6804596" y="1099999"/>
            <a:ext cx="865187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Determ.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code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0" name="AutoShape 36"/>
          <p:cNvSpPr>
            <a:spLocks noChangeArrowheads="1"/>
          </p:cNvSpPr>
          <p:nvPr/>
        </p:nvSpPr>
        <p:spPr bwMode="auto">
          <a:xfrm>
            <a:off x="6876033" y="4700449"/>
            <a:ext cx="865188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Other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codes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01" name="AutoShape 37"/>
          <p:cNvCxnSpPr>
            <a:cxnSpLocks noChangeShapeType="1"/>
            <a:stCxn id="76" idx="3"/>
            <a:endCxn id="99" idx="1"/>
          </p:cNvCxnSpPr>
          <p:nvPr/>
        </p:nvCxnSpPr>
        <p:spPr bwMode="auto">
          <a:xfrm flipV="1">
            <a:off x="6445821" y="1404799"/>
            <a:ext cx="358775" cy="9350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38"/>
          <p:cNvCxnSpPr>
            <a:cxnSpLocks noChangeShapeType="1"/>
            <a:stCxn id="77" idx="3"/>
            <a:endCxn id="100" idx="1"/>
          </p:cNvCxnSpPr>
          <p:nvPr/>
        </p:nvCxnSpPr>
        <p:spPr bwMode="auto">
          <a:xfrm>
            <a:off x="6517258" y="4140062"/>
            <a:ext cx="358775" cy="8651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39"/>
          <p:cNvCxnSpPr>
            <a:cxnSpLocks noChangeShapeType="1"/>
            <a:stCxn id="78" idx="2"/>
            <a:endCxn id="79" idx="0"/>
          </p:cNvCxnSpPr>
          <p:nvPr/>
        </p:nvCxnSpPr>
        <p:spPr bwMode="auto">
          <a:xfrm>
            <a:off x="7237983" y="2644637"/>
            <a:ext cx="71438" cy="1190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467296" y="1026974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5" name="Text Box 41"/>
          <p:cNvSpPr txBox="1">
            <a:spLocks noChangeArrowheads="1"/>
          </p:cNvSpPr>
          <p:nvPr/>
        </p:nvSpPr>
        <p:spPr bwMode="auto">
          <a:xfrm>
            <a:off x="251396" y="5262811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Uncertainties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6" name="Text Box 42"/>
          <p:cNvSpPr txBox="1">
            <a:spLocks noChangeArrowheads="1"/>
          </p:cNvSpPr>
          <p:nvPr/>
        </p:nvSpPr>
        <p:spPr bwMode="auto">
          <a:xfrm>
            <a:off x="251396" y="1014339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Uncertainties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7" name="Text Box 43"/>
          <p:cNvSpPr txBox="1">
            <a:spLocks noChangeArrowheads="1"/>
          </p:cNvSpPr>
          <p:nvPr/>
        </p:nvSpPr>
        <p:spPr bwMode="auto">
          <a:xfrm>
            <a:off x="7741221" y="2971662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Covariances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8" name="Text Box 44"/>
          <p:cNvSpPr txBox="1">
            <a:spLocks noChangeArrowheads="1"/>
          </p:cNvSpPr>
          <p:nvPr/>
        </p:nvSpPr>
        <p:spPr bwMode="auto">
          <a:xfrm>
            <a:off x="7741221" y="4484549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+Covariances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0" name="Text Box 46"/>
          <p:cNvSpPr txBox="1">
            <a:spLocks noChangeArrowheads="1"/>
          </p:cNvSpPr>
          <p:nvPr/>
        </p:nvSpPr>
        <p:spPr bwMode="auto">
          <a:xfrm>
            <a:off x="4141908" y="6004520"/>
            <a:ext cx="392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Monte Carlo: 1000 runs of </a:t>
            </a:r>
            <a:r>
              <a:rPr kumimoji="0" lang="nl-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all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codes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1" name="Rectangle 47"/>
          <p:cNvSpPr>
            <a:spLocks noChangeArrowheads="1"/>
          </p:cNvSpPr>
          <p:nvPr/>
        </p:nvSpPr>
        <p:spPr bwMode="auto">
          <a:xfrm>
            <a:off x="35496" y="988700"/>
            <a:ext cx="7777162" cy="499917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" name="AutoShape 49"/>
          <p:cNvSpPr>
            <a:spLocks noChangeArrowheads="1"/>
          </p:cNvSpPr>
          <p:nvPr/>
        </p:nvSpPr>
        <p:spPr bwMode="auto">
          <a:xfrm>
            <a:off x="1763837" y="6203776"/>
            <a:ext cx="935038" cy="609600"/>
          </a:xfrm>
          <a:prstGeom prst="flowChartProcess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TASMAN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15" name="AutoShape 51"/>
          <p:cNvCxnSpPr>
            <a:cxnSpLocks noChangeShapeType="1"/>
            <a:stCxn id="114" idx="0"/>
          </p:cNvCxnSpPr>
          <p:nvPr/>
        </p:nvCxnSpPr>
        <p:spPr bwMode="auto">
          <a:xfrm flipV="1">
            <a:off x="2232150" y="5987876"/>
            <a:ext cx="466725" cy="215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25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GLOBAL SYSTEMATIC APPROACHES</a:t>
            </a:r>
          </a:p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Total Monte Carlo(2/2)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5536" y="1088280"/>
            <a:ext cx="727280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rgbClr val="FF0000"/>
                </a:solidFill>
              </a:rPr>
              <a:t>TMC Application: </a:t>
            </a:r>
            <a:r>
              <a:rPr lang="nl-NL" dirty="0" err="1" smtClean="0">
                <a:solidFill>
                  <a:srgbClr val="FF0000"/>
                </a:solidFill>
              </a:rPr>
              <a:t>criticality</a:t>
            </a:r>
            <a:r>
              <a:rPr lang="nl-NL" dirty="0" smtClean="0">
                <a:solidFill>
                  <a:srgbClr val="FF0000"/>
                </a:solidFill>
              </a:rPr>
              <a:t> benchmarks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002680"/>
            <a:ext cx="287813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942605"/>
            <a:ext cx="2655888" cy="1779588"/>
          </a:xfrm>
          <a:prstGeom prst="rect">
            <a:avLst/>
          </a:prstGeom>
          <a:noFill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50913" y="2278905"/>
            <a:ext cx="46910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dirty="0"/>
              <a:t>Total of 60000 random ENDF-6 files</a:t>
            </a:r>
          </a:p>
          <a:p>
            <a:endParaRPr lang="nl-NL" dirty="0"/>
          </a:p>
          <a:p>
            <a:r>
              <a:rPr lang="nl-NL" dirty="0" err="1"/>
              <a:t>Sometimes</a:t>
            </a:r>
            <a:r>
              <a:rPr lang="nl-NL" dirty="0"/>
              <a:t> </a:t>
            </a:r>
            <a:r>
              <a:rPr lang="nl-NL" dirty="0" err="1"/>
              <a:t>deviation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Gaussian</a:t>
            </a:r>
            <a:r>
              <a:rPr lang="nl-NL" dirty="0"/>
              <a:t> </a:t>
            </a:r>
            <a:r>
              <a:rPr lang="nl-NL" dirty="0" err="1"/>
              <a:t>shape</a:t>
            </a:r>
            <a:endParaRPr lang="nl-NL" dirty="0"/>
          </a:p>
          <a:p>
            <a:endParaRPr lang="nl-NL" dirty="0"/>
          </a:p>
          <a:p>
            <a:r>
              <a:rPr lang="nl-NL" sz="1400" i="1" dirty="0"/>
              <a:t>D. </a:t>
            </a:r>
            <a:r>
              <a:rPr lang="nl-NL" sz="1400" i="1" dirty="0" err="1"/>
              <a:t>Rochman</a:t>
            </a:r>
            <a:r>
              <a:rPr lang="nl-NL" sz="1400" i="1" dirty="0"/>
              <a:t>, A.J. Koning </a:t>
            </a:r>
            <a:r>
              <a:rPr lang="nl-NL" sz="1400" i="1" dirty="0" err="1"/>
              <a:t>and</a:t>
            </a:r>
            <a:r>
              <a:rPr lang="nl-NL" sz="1400" i="1" dirty="0"/>
              <a:t> S.C. van der Marck,</a:t>
            </a:r>
          </a:p>
          <a:p>
            <a:r>
              <a:rPr lang="nl-NL" sz="1400" i="1" dirty="0"/>
              <a:t> </a:t>
            </a:r>
            <a:r>
              <a:rPr lang="nl-NL" sz="1400" i="1" dirty="0">
                <a:hlinkClick r:id="" action="ppaction://hlinkfile"/>
              </a:rPr>
              <a:t>``</a:t>
            </a:r>
            <a:r>
              <a:rPr lang="nl-NL" sz="1400" i="1" dirty="0" err="1">
                <a:hlinkClick r:id="" action="ppaction://hlinkfile"/>
              </a:rPr>
              <a:t>Uncertainties</a:t>
            </a:r>
            <a:r>
              <a:rPr lang="nl-NL" sz="1400" i="1" dirty="0">
                <a:hlinkClick r:id="" action="ppaction://hlinkfile"/>
              </a:rPr>
              <a:t> </a:t>
            </a:r>
            <a:r>
              <a:rPr lang="nl-NL" sz="1400" i="1" dirty="0" err="1">
                <a:hlinkClick r:id="" action="ppaction://hlinkfile"/>
              </a:rPr>
              <a:t>for</a:t>
            </a:r>
            <a:r>
              <a:rPr lang="nl-NL" sz="1400" i="1" dirty="0">
                <a:hlinkClick r:id="" action="ppaction://hlinkfile"/>
              </a:rPr>
              <a:t> </a:t>
            </a:r>
            <a:r>
              <a:rPr lang="nl-NL" sz="1400" i="1" dirty="0" err="1">
                <a:hlinkClick r:id="" action="ppaction://hlinkfile"/>
              </a:rPr>
              <a:t>criticality-safety</a:t>
            </a:r>
            <a:r>
              <a:rPr lang="nl-NL" sz="1400" i="1" dirty="0">
                <a:hlinkClick r:id="" action="ppaction://hlinkfile"/>
              </a:rPr>
              <a:t> benchmarks </a:t>
            </a:r>
            <a:r>
              <a:rPr lang="nl-NL" sz="1400" i="1" dirty="0" err="1">
                <a:hlinkClick r:id="" action="ppaction://hlinkfile"/>
              </a:rPr>
              <a:t>and</a:t>
            </a:r>
            <a:r>
              <a:rPr lang="nl-NL" sz="1400" i="1" dirty="0">
                <a:hlinkClick r:id="" action="ppaction://hlinkfile"/>
              </a:rPr>
              <a:t> </a:t>
            </a:r>
            <a:r>
              <a:rPr lang="nl-NL" sz="1400" i="1" dirty="0" err="1">
                <a:hlinkClick r:id="" action="ppaction://hlinkfile"/>
              </a:rPr>
              <a:t>keff</a:t>
            </a:r>
            <a:r>
              <a:rPr lang="nl-NL" sz="1400" i="1" dirty="0">
                <a:hlinkClick r:id="" action="ppaction://hlinkfile"/>
              </a:rPr>
              <a:t> </a:t>
            </a:r>
          </a:p>
          <a:p>
            <a:r>
              <a:rPr lang="nl-NL" sz="1400" i="1" dirty="0" err="1">
                <a:hlinkClick r:id="" action="ppaction://hlinkfile"/>
              </a:rPr>
              <a:t>distributions</a:t>
            </a:r>
            <a:r>
              <a:rPr lang="nl-NL" sz="1400" i="1" dirty="0">
                <a:hlinkClick r:id="" action="ppaction://hlinkfile"/>
              </a:rPr>
              <a:t>''</a:t>
            </a:r>
            <a:r>
              <a:rPr lang="nl-NL" sz="1400" i="1" dirty="0"/>
              <a:t>, Ann. </a:t>
            </a:r>
            <a:r>
              <a:rPr lang="nl-NL" sz="1400" i="1" dirty="0" err="1"/>
              <a:t>Nuc</a:t>
            </a:r>
            <a:r>
              <a:rPr lang="nl-NL" sz="1400" i="1" dirty="0"/>
              <a:t>. En. 36 810-831 (2009). </a:t>
            </a:r>
          </a:p>
          <a:p>
            <a:endParaRPr lang="nl-NL" dirty="0"/>
          </a:p>
          <a:p>
            <a:r>
              <a:rPr lang="nl-NL" b="1" dirty="0" err="1">
                <a:solidFill>
                  <a:srgbClr val="FF0000"/>
                </a:solidFill>
              </a:rPr>
              <a:t>Yields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uncertainties</a:t>
            </a:r>
            <a:r>
              <a:rPr lang="nl-NL" b="1" dirty="0">
                <a:solidFill>
                  <a:srgbClr val="FF0000"/>
                </a:solidFill>
              </a:rPr>
              <a:t> on benchmarks 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07780"/>
            <a:ext cx="601345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TENDL 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Talys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Evaluated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Nuclear</a:t>
            </a:r>
            <a:r>
              <a:rPr lang="fr-FR" kern="0" dirty="0" smtClean="0">
                <a:solidFill>
                  <a:srgbClr val="FFFFFF"/>
                </a:solidFill>
              </a:rPr>
              <a:t> Data Library (1/2)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467543" y="908720"/>
            <a:ext cx="849706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TALYS </a:t>
            </a:r>
            <a:r>
              <a:rPr kumimoji="0" 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Evaluated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Nuclear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Data Library: TENDL-2008,</a:t>
            </a:r>
            <a:r>
              <a:rPr kumimoji="0" lang="nl-NL" sz="1800" b="1" i="0" u="none" strike="noStrike" kern="0" cap="none" spc="0" normalizeH="0" noProof="0" dirty="0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…,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TENDL-2014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993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67544" y="1772816"/>
            <a:ext cx="835292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Neutron, proton, deuteron, triton, Helium-3,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alpha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gamma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libraries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ENDF-6 format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x-y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tables</a:t>
            </a: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2430 targets (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lifetime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 1 sec.)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Neutron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library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complete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covariance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nuclides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processed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MCNP-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libraries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(“ACE-files”) (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n,p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d), PENDF files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processed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multi-group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covariances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(neutrons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Always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ensure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completeness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improvement</a:t>
            </a:r>
            <a:r>
              <a:rPr lang="nl-NL" sz="1600" kern="0" dirty="0" smtClean="0">
                <a:solidFill>
                  <a:srgbClr val="000000"/>
                </a:solidFill>
                <a:latin typeface="Arial"/>
              </a:rPr>
              <a:t>, p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roduction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time: 2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150 processors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Extra effort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important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nuclides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especially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high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precision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(e.g.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actinides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Fitted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model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calculations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direct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inclusion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experimental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data. 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Keep the input files.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libraries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</a:t>
            </a:r>
            <a:r>
              <a:rPr kumimoji="0" lang="nl-N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always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reproducible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scratch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libraries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compact </a:t>
            </a:r>
            <a:r>
              <a:rPr kumimoji="0" lang="nl-N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reaction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info: 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default TALYS input file or input file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adjusted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parameters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parameter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uncertainties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resonance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parameters +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uncertainties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“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rescue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file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adoption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libraries</a:t>
            </a: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1600" kern="0" dirty="0" err="1" smtClean="0">
                <a:solidFill>
                  <a:srgbClr val="000000"/>
                </a:solidFill>
                <a:latin typeface="Arial"/>
              </a:rPr>
              <a:t>Started</a:t>
            </a:r>
            <a:r>
              <a:rPr lang="nl-NL" sz="16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nl-NL" sz="1600" kern="0" dirty="0" err="1" smtClean="0">
                <a:solidFill>
                  <a:srgbClr val="000000"/>
                </a:solidFill>
                <a:latin typeface="Arial"/>
              </a:rPr>
              <a:t>with</a:t>
            </a:r>
            <a:r>
              <a:rPr lang="nl-NL" sz="1600" kern="0" dirty="0" smtClean="0">
                <a:solidFill>
                  <a:srgbClr val="000000"/>
                </a:solidFill>
                <a:latin typeface="Arial"/>
              </a:rPr>
              <a:t> 350 nuclei (2008), </a:t>
            </a:r>
            <a:r>
              <a:rPr lang="nl-NL" sz="1600" kern="0" dirty="0" err="1" smtClean="0">
                <a:solidFill>
                  <a:srgbClr val="000000"/>
                </a:solidFill>
                <a:latin typeface="Arial"/>
              </a:rPr>
              <a:t>now</a:t>
            </a:r>
            <a:r>
              <a:rPr lang="nl-NL" sz="1600" kern="0" dirty="0" smtClean="0">
                <a:solidFill>
                  <a:srgbClr val="000000"/>
                </a:solidFill>
                <a:latin typeface="Arial"/>
              </a:rPr>
              <a:t> 2600 (2014)</a:t>
            </a: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6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2"/>
          <p:cNvSpPr txBox="1">
            <a:spLocks/>
          </p:cNvSpPr>
          <p:nvPr/>
        </p:nvSpPr>
        <p:spPr bwMode="auto">
          <a:xfrm>
            <a:off x="942322" y="-917"/>
            <a:ext cx="7237413" cy="909637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TENDL </a:t>
            </a:r>
          </a:p>
          <a:p>
            <a:pPr algn="ctr">
              <a:defRPr/>
            </a:pPr>
            <a:r>
              <a:rPr lang="fr-FR" kern="0" dirty="0" err="1" smtClean="0">
                <a:solidFill>
                  <a:srgbClr val="FFFFFF"/>
                </a:solidFill>
              </a:rPr>
              <a:t>Talys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Evaluated</a:t>
            </a:r>
            <a:r>
              <a:rPr lang="fr-FR" kern="0" dirty="0" smtClean="0">
                <a:solidFill>
                  <a:srgbClr val="FFFFFF"/>
                </a:solidFill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</a:rPr>
              <a:t>Nuclear</a:t>
            </a:r>
            <a:r>
              <a:rPr lang="fr-FR" kern="0" dirty="0" smtClean="0">
                <a:solidFill>
                  <a:srgbClr val="FFFFFF"/>
                </a:solidFill>
              </a:rPr>
              <a:t> Data Library (2/2)</a:t>
            </a:r>
            <a:endParaRPr lang="fr-FR" kern="0" dirty="0">
              <a:solidFill>
                <a:srgbClr val="FFFFFF"/>
              </a:solidFill>
            </a:endParaRPr>
          </a:p>
        </p:txBody>
      </p:sp>
      <p:pic>
        <p:nvPicPr>
          <p:cNvPr id="6" name="Picture 15" descr="talys-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98625"/>
            <a:ext cx="8964612" cy="5043488"/>
          </a:xfrm>
          <a:prstGeom prst="rect">
            <a:avLst/>
          </a:prstGeom>
          <a:noFill/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843213" y="1049338"/>
            <a:ext cx="3568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Times New Roman" pitchFamily="18" charset="0"/>
              </a:rPr>
              <a:t>http://www.talys.eu</a:t>
            </a:r>
          </a:p>
        </p:txBody>
      </p:sp>
      <p:sp>
        <p:nvSpPr>
          <p:cNvPr id="8" name="Ellipse 7"/>
          <p:cNvSpPr/>
          <p:nvPr/>
        </p:nvSpPr>
        <p:spPr>
          <a:xfrm>
            <a:off x="-108520" y="3717032"/>
            <a:ext cx="936104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1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CONCLUSIONS &amp; PROPECTS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762000" y="1275928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/>
              </a:rPr>
              <a:t>Conclusions</a:t>
            </a: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rgbClr val="00993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62000" y="2190328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TALYS Fortran-95/2003 upgrade in two phases: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2013: standard issues (arrays, output, etc.)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2014: advanced issues (derived data types, OOP, etc.)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Huge computation time decrease targeted for multiple Hauser-Feshbach decay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Catch up on the TENDL delay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Couple TALYS with GEF (Schmidt, Jurado) for fission yields, nubar, fission neutron spectrum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Further develop Total Unified Monte Carlo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Apply automatic optimization to integral benchmarks for all nuclides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Extend Total Monte Carlo uncertainty propagation to full core reactor calculations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3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851522" y="36907"/>
            <a:ext cx="628595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MISCELLANEOUS : THE PHOTON EMISSION</a:t>
            </a: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strength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function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and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selection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prstClr val="white"/>
                </a:solidFill>
                <a:latin typeface="Arial" charset="0"/>
              </a:rPr>
              <a:t>rules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179512" y="1052736"/>
            <a:ext cx="886332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Improved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analytical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expressions :</a:t>
            </a:r>
          </a:p>
          <a:p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     - 2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Lorentzians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deformed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nuclei</a:t>
            </a:r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     -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Account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low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energy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deviations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from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standard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Lorentzians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for E1</a:t>
            </a: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	.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</a:rPr>
              <a:t>Kadmenskij-Markushef-Furman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 model (1983)</a:t>
            </a: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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Enhanced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Generalized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Lorentzian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model of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Kopecky-Uhl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(1990)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	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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Hybrid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model of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Goriely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(1998)</a:t>
            </a:r>
            <a:endParaRPr lang="fr-FR" altLang="fr-FR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		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Generalized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Fermi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liquid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model of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Plujko-Kavatsyuk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(2003)</a:t>
            </a:r>
          </a:p>
          <a:p>
            <a:endParaRPr lang="fr-FR" altLang="fr-FR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    -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Reconciliation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with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electromagnetic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nuclear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response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theory</a:t>
            </a:r>
            <a:endParaRPr lang="fr-FR" altLang="fr-FR" dirty="0" smtClean="0">
              <a:solidFill>
                <a:srgbClr val="000000"/>
              </a:solidFill>
              <a:latin typeface="Arial" charset="0"/>
              <a:sym typeface="Symbol"/>
            </a:endParaRP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		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Modified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Lorentzian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model of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Plujko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et al. (2002)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		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Simplified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Modified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Lorentzian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model of </a:t>
            </a:r>
            <a:r>
              <a:rPr lang="fr-FR" altLang="fr-FR" dirty="0" err="1">
                <a:solidFill>
                  <a:srgbClr val="000000"/>
                </a:solidFill>
                <a:latin typeface="Arial" charset="0"/>
                <a:sym typeface="Symbol"/>
              </a:rPr>
              <a:t>Plujko</a:t>
            </a:r>
            <a:r>
              <a:rPr lang="fr-FR" altLang="fr-FR" dirty="0">
                <a:solidFill>
                  <a:srgbClr val="000000"/>
                </a:solidFill>
                <a:latin typeface="Arial" charset="0"/>
                <a:sym typeface="Symbol"/>
              </a:rPr>
              <a:t> et al. (</a:t>
            </a:r>
            <a:r>
              <a:rPr lang="fr-FR" altLang="fr-FR" dirty="0" smtClean="0">
                <a:solidFill>
                  <a:srgbClr val="000000"/>
                </a:solidFill>
                <a:latin typeface="Arial" charset="0"/>
                <a:sym typeface="Symbol"/>
              </a:rPr>
              <a:t>2008)</a:t>
            </a:r>
            <a:endParaRPr lang="fr-FR" altLang="fr-FR" dirty="0">
              <a:solidFill>
                <a:srgbClr val="000000"/>
              </a:solidFill>
              <a:latin typeface="Arial" charset="0"/>
              <a:sym typeface="Symbol"/>
            </a:endParaRPr>
          </a:p>
          <a:p>
            <a:endParaRPr lang="fr-FR" altLang="fr-FR" dirty="0" smtClean="0">
              <a:solidFill>
                <a:srgbClr val="000000"/>
              </a:solidFill>
              <a:latin typeface="Arial" charset="0"/>
            </a:endParaRPr>
          </a:p>
          <a:p>
            <a:endParaRPr lang="fr-FR" altLang="fr-FR" dirty="0">
              <a:solidFill>
                <a:srgbClr val="000000"/>
              </a:solidFill>
              <a:latin typeface="Arial" charset="0"/>
            </a:endParaRPr>
          </a:p>
          <a:p>
            <a:r>
              <a:rPr lang="fr-FR" altLang="fr-FR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726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CONCLUSIONS &amp; PROPECTS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407368" y="1052736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/>
              </a:rPr>
              <a:t>Generally  speaking prospects</a:t>
            </a: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rgbClr val="00993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1520" y="1916832"/>
            <a:ext cx="889248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Nuclear reaction modeling complex and no yet fully satisfactory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" kern="0" dirty="0" smtClean="0">
              <a:solidFill>
                <a:srgbClr val="000000"/>
              </a:solidFill>
              <a:latin typeface="Arial"/>
            </a:endParaRPr>
          </a:p>
          <a:p>
            <a:pPr marL="1085850" lvl="2" indent="-285750">
              <a:buFont typeface="Symbol"/>
              <a:buChar char="Þ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pre-equilibrium phenomenon must be improved</a:t>
            </a:r>
          </a:p>
          <a:p>
            <a:pPr marL="1085850" lvl="2" indent="-285750">
              <a:buFont typeface="Symbol"/>
              <a:buChar char="Þ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f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ission related phenomena (fission, FF yields &amp; decay) must be improved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Formal and technical link between structure and reactions has to be pushed further</a:t>
            </a:r>
            <a:endParaRPr lang="en-US" kern="0" dirty="0">
              <a:solidFill>
                <a:srgbClr val="000000"/>
              </a:solidFill>
            </a:endParaRPr>
          </a:p>
          <a:p>
            <a:pPr marL="0" lvl="0" indent="0">
              <a:defRPr/>
            </a:pPr>
            <a:endParaRPr lang="en-US" sz="400" kern="0" dirty="0">
              <a:solidFill>
                <a:srgbClr val="000000"/>
              </a:solidFill>
            </a:endParaRPr>
          </a:p>
          <a:p>
            <a:pPr marL="1085850" lvl="2" indent="-285750">
              <a:buFont typeface="Symbol"/>
              <a:buChar char="Þ"/>
            </a:pPr>
            <a:r>
              <a:rPr lang="en-US" kern="0" dirty="0" smtClean="0">
                <a:solidFill>
                  <a:srgbClr val="000000"/>
                </a:solidFill>
              </a:rPr>
              <a:t>pre-equilibrium and OMP efforts already engaged</a:t>
            </a:r>
            <a:endParaRPr lang="en-US" kern="0" dirty="0">
              <a:solidFill>
                <a:srgbClr val="000000"/>
              </a:solidFill>
            </a:endParaRPr>
          </a:p>
          <a:p>
            <a:pPr marL="1085850" lvl="2" indent="-285750">
              <a:buFont typeface="Symbol"/>
              <a:buChar char="Þ"/>
            </a:pPr>
            <a:r>
              <a:rPr lang="en-US" kern="0" dirty="0">
                <a:solidFill>
                  <a:srgbClr val="000000"/>
                </a:solidFill>
              </a:rPr>
              <a:t>c</a:t>
            </a:r>
            <a:r>
              <a:rPr lang="en-US" kern="0" dirty="0" smtClean="0">
                <a:solidFill>
                  <a:srgbClr val="000000"/>
                </a:solidFill>
              </a:rPr>
              <a:t>omputing time is still an issue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Fundamental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- interaction knowledge (and treatment)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has to be improved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85850" lvl="2" indent="-285750">
              <a:buFont typeface="Symbol"/>
              <a:buChar char="Þ"/>
            </a:pPr>
            <a:r>
              <a:rPr lang="en-US" kern="0" dirty="0" smtClean="0">
                <a:solidFill>
                  <a:srgbClr val="000000"/>
                </a:solidFill>
              </a:rPr>
              <a:t>Ab-initio not universal (low mass or restricted mass regions)</a:t>
            </a:r>
            <a:endParaRPr lang="en-US" kern="0" dirty="0">
              <a:solidFill>
                <a:srgbClr val="000000"/>
              </a:solidFill>
            </a:endParaRPr>
          </a:p>
          <a:p>
            <a:pPr marL="1085850" lvl="2" indent="-285750">
              <a:buFont typeface="Symbol"/>
              <a:buChar char="Þ"/>
            </a:pPr>
            <a:r>
              <a:rPr lang="en-US" kern="0" dirty="0" smtClean="0">
                <a:solidFill>
                  <a:srgbClr val="000000"/>
                </a:solidFill>
              </a:rPr>
              <a:t>Relativistic aspects not included systematically</a:t>
            </a:r>
          </a:p>
          <a:p>
            <a:pPr marL="1085850" lvl="2" indent="-285750">
              <a:buFont typeface="Symbol"/>
              <a:buChar char="Þ"/>
            </a:pPr>
            <a:r>
              <a:rPr lang="en-US" kern="0" dirty="0" smtClean="0">
                <a:solidFill>
                  <a:srgbClr val="000000"/>
                </a:solidFill>
              </a:rPr>
              <a:t>Human &amp; computing </a:t>
            </a:r>
            <a:r>
              <a:rPr lang="en-US" kern="0" dirty="0">
                <a:solidFill>
                  <a:srgbClr val="000000"/>
                </a:solidFill>
              </a:rPr>
              <a:t>time is still an issue</a:t>
            </a:r>
          </a:p>
          <a:p>
            <a:pPr marL="800100" lvl="2" indent="0">
              <a:buNone/>
            </a:pPr>
            <a:endParaRPr lang="en-US" kern="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1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cap="none" dirty="0" smtClean="0"/>
              <a:t>CONCLUSIONS &amp; PROPECTS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407368" y="1052736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3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latin typeface="Arial"/>
              </a:rPr>
              <a:t>TALYSly</a:t>
            </a:r>
            <a:r>
              <a:rPr lang="en-US" kern="0" dirty="0" smtClean="0">
                <a:latin typeface="Arial"/>
              </a:rPr>
              <a:t> speaking prospects</a:t>
            </a: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rgbClr val="00993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1520" y="1916832"/>
            <a:ext cx="889248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TALYS Fortran-95/2003 upgrade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Couple TALYS with GEF (Schmidt,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Jurado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for fission yields,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nubar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fission neutron spectrum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Further develop Total Unified Monte Carlo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Apply automatic optimization to integral benchmarks for all nuclides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Extend Total Monte Carlo uncertainty propagation to full core reactor calculations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 or (couple to) new models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Masque principal">
  <a:themeElements>
    <a:clrScheme name="2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2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7_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9_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0_Masque principal">
  <a:themeElements>
    <a:clrScheme name="5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5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RGnieuweHuisstij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NRGnieuweHuisstij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27234</TotalTime>
  <Words>4552</Words>
  <Application>Microsoft Office PowerPoint</Application>
  <PresentationFormat>Affichage à l'écran (4:3)</PresentationFormat>
  <Paragraphs>1161</Paragraphs>
  <Slides>91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7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91</vt:i4>
      </vt:variant>
    </vt:vector>
  </HeadingPairs>
  <TitlesOfParts>
    <vt:vector size="100" baseType="lpstr">
      <vt:lpstr>Masque principal</vt:lpstr>
      <vt:lpstr>2_Masque principal</vt:lpstr>
      <vt:lpstr>4_Masque principal</vt:lpstr>
      <vt:lpstr>7_Masque principal</vt:lpstr>
      <vt:lpstr>9_Masque principal</vt:lpstr>
      <vt:lpstr>10_Masque principal</vt:lpstr>
      <vt:lpstr>3_Masque principal</vt:lpstr>
      <vt:lpstr>Werkblad</vt:lpstr>
      <vt:lpstr>Формула</vt:lpstr>
      <vt:lpstr>TALYS: a tool to go from theoretical modeling of nuclear reactions to evaluations  Part II</vt:lpstr>
      <vt:lpstr>Content</vt:lpstr>
      <vt:lpstr>Content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FROM IN DEPTH ANALYSIS TO LARGE SCALE PRODUCTION WITH TALYS </vt:lpstr>
      <vt:lpstr>Content</vt:lpstr>
      <vt:lpstr>GENERAL FEATURES Situation in 1998 !</vt:lpstr>
      <vt:lpstr>GENERAL FEATURES  GNASH Input file before 1998</vt:lpstr>
      <vt:lpstr>GENERAL FEATURES Ideas behind TALYS conception</vt:lpstr>
      <vt:lpstr>GENERAL FEATURES What TALYS does !</vt:lpstr>
      <vt:lpstr>GENERAL FEATURES Technical details</vt:lpstr>
      <vt:lpstr>GENERAL FEATURES Typical calculation times</vt:lpstr>
      <vt:lpstr>GENERAL FEATURES TALYS versions online</vt:lpstr>
      <vt:lpstr>GENERAL FEATURES TALYS versions online</vt:lpstr>
      <vt:lpstr>GENERAL FEATURES TALYS statistics (1/2)</vt:lpstr>
      <vt:lpstr>Présentation PowerPoint</vt:lpstr>
      <vt:lpstr>GENERAL FEATURES TALYS users and publications</vt:lpstr>
      <vt:lpstr>GENERAL FEATURES TALYS Scheme</vt:lpstr>
      <vt:lpstr>GENERAL FEATURES What TALYS yields</vt:lpstr>
      <vt:lpstr>GENERAL FEATURES TALYS validation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 &amp; PROPECTS</vt:lpstr>
      <vt:lpstr>CONCLUSIONS &amp; PROPECTS</vt:lpstr>
      <vt:lpstr>CONCLUSIONS &amp; PROPECTS</vt:lpstr>
    </vt:vector>
  </TitlesOfParts>
  <Company>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</dc:creator>
  <cp:lastModifiedBy>ADM_HILAIRES</cp:lastModifiedBy>
  <cp:revision>211</cp:revision>
  <dcterms:created xsi:type="dcterms:W3CDTF">2012-05-16T13:45:41Z</dcterms:created>
  <dcterms:modified xsi:type="dcterms:W3CDTF">2014-09-04T17:17:43Z</dcterms:modified>
</cp:coreProperties>
</file>