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3" r:id="rId2"/>
    <p:sldMasterId id="2147483747" r:id="rId3"/>
    <p:sldMasterId id="2147483759" r:id="rId4"/>
    <p:sldMasterId id="2147483776" r:id="rId5"/>
  </p:sldMasterIdLst>
  <p:notesMasterIdLst>
    <p:notesMasterId r:id="rId68"/>
  </p:notesMasterIdLst>
  <p:sldIdLst>
    <p:sldId id="261" r:id="rId6"/>
    <p:sldId id="529" r:id="rId7"/>
    <p:sldId id="270" r:id="rId8"/>
    <p:sldId id="547" r:id="rId9"/>
    <p:sldId id="548" r:id="rId10"/>
    <p:sldId id="549" r:id="rId11"/>
    <p:sldId id="550" r:id="rId12"/>
    <p:sldId id="551" r:id="rId13"/>
    <p:sldId id="522" r:id="rId14"/>
    <p:sldId id="592" r:id="rId15"/>
    <p:sldId id="360" r:id="rId16"/>
    <p:sldId id="678" r:id="rId17"/>
    <p:sldId id="556" r:id="rId18"/>
    <p:sldId id="557" r:id="rId19"/>
    <p:sldId id="565" r:id="rId20"/>
    <p:sldId id="564" r:id="rId21"/>
    <p:sldId id="566" r:id="rId22"/>
    <p:sldId id="567" r:id="rId23"/>
    <p:sldId id="593" r:id="rId24"/>
    <p:sldId id="569" r:id="rId25"/>
    <p:sldId id="685" r:id="rId26"/>
    <p:sldId id="684" r:id="rId27"/>
    <p:sldId id="590" r:id="rId28"/>
    <p:sldId id="591" r:id="rId29"/>
    <p:sldId id="618" r:id="rId30"/>
    <p:sldId id="619" r:id="rId31"/>
    <p:sldId id="568" r:id="rId32"/>
    <p:sldId id="572" r:id="rId33"/>
    <p:sldId id="571" r:id="rId34"/>
    <p:sldId id="573" r:id="rId35"/>
    <p:sldId id="578" r:id="rId36"/>
    <p:sldId id="579" r:id="rId37"/>
    <p:sldId id="580" r:id="rId38"/>
    <p:sldId id="581" r:id="rId39"/>
    <p:sldId id="587" r:id="rId40"/>
    <p:sldId id="588" r:id="rId41"/>
    <p:sldId id="589" r:id="rId42"/>
    <p:sldId id="620" r:id="rId43"/>
    <p:sldId id="608" r:id="rId44"/>
    <p:sldId id="677" r:id="rId45"/>
    <p:sldId id="676" r:id="rId46"/>
    <p:sldId id="613" r:id="rId47"/>
    <p:sldId id="614" r:id="rId48"/>
    <p:sldId id="680" r:id="rId49"/>
    <p:sldId id="681" r:id="rId50"/>
    <p:sldId id="615" r:id="rId51"/>
    <p:sldId id="616" r:id="rId52"/>
    <p:sldId id="617" r:id="rId53"/>
    <p:sldId id="664" r:id="rId54"/>
    <p:sldId id="665" r:id="rId55"/>
    <p:sldId id="666" r:id="rId56"/>
    <p:sldId id="667" r:id="rId57"/>
    <p:sldId id="668" r:id="rId58"/>
    <p:sldId id="669" r:id="rId59"/>
    <p:sldId id="670" r:id="rId60"/>
    <p:sldId id="671" r:id="rId61"/>
    <p:sldId id="672" r:id="rId62"/>
    <p:sldId id="673" r:id="rId63"/>
    <p:sldId id="674" r:id="rId64"/>
    <p:sldId id="682" r:id="rId65"/>
    <p:sldId id="683" r:id="rId66"/>
    <p:sldId id="679" r:id="rId67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mbol" pitchFamily="18" charset="2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mbol" pitchFamily="18" charset="2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mbol" pitchFamily="18" charset="2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mbol" pitchFamily="18" charset="2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mbol" pitchFamily="18" charset="2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ymbol" pitchFamily="18" charset="2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ymbol" pitchFamily="18" charset="2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ymbol" pitchFamily="18" charset="2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ymbol" pitchFamily="18" charset="2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00"/>
    <a:srgbClr val="B2B2B2"/>
    <a:srgbClr val="FFFF00"/>
    <a:srgbClr val="FF9F11"/>
    <a:srgbClr val="FF9900"/>
    <a:srgbClr val="808080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580" autoAdjust="0"/>
    <p:restoredTop sz="86431" autoAdjust="0"/>
  </p:normalViewPr>
  <p:slideViewPr>
    <p:cSldViewPr>
      <p:cViewPr varScale="1">
        <p:scale>
          <a:sx n="89" d="100"/>
          <a:sy n="89" d="100"/>
        </p:scale>
        <p:origin x="-1709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slide" Target="slides/slide58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71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slide" Target="slides/slide56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image" Target="../media/image5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9BC3965-C06F-46D7-A791-C7565C60A1D6}" type="datetimeFigureOut">
              <a:rPr lang="fr-FR"/>
              <a:pPr>
                <a:defRPr/>
              </a:pPr>
              <a:t>02/09/2014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A6F5062-2AD2-4798-876E-F92AF848A97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10562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9" descr="bandeau_titre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3099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60000" y="1855288"/>
            <a:ext cx="4788464" cy="2653832"/>
          </a:xfrm>
        </p:spPr>
        <p:txBody>
          <a:bodyPr anchor="t"/>
          <a:lstStyle>
            <a:lvl1pPr>
              <a:lnSpc>
                <a:spcPts val="3800"/>
              </a:lnSpc>
              <a:defRPr sz="2800" b="0" cap="all" baseline="0">
                <a:solidFill>
                  <a:srgbClr val="666666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960000" y="5805264"/>
            <a:ext cx="4788464" cy="504056"/>
          </a:xfrm>
        </p:spPr>
        <p:txBody>
          <a:bodyPr anchor="b"/>
          <a:lstStyle>
            <a:lvl1pPr marL="0" indent="0" algn="l">
              <a:buNone/>
              <a:defRPr sz="1550" cap="all" baseline="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3960000" y="4509120"/>
            <a:ext cx="4788464" cy="1224136"/>
          </a:xfrm>
        </p:spPr>
        <p:txBody>
          <a:bodyPr anchor="b"/>
          <a:lstStyle>
            <a:lvl1pPr marL="0" indent="0">
              <a:buFont typeface="Arial" pitchFamily="34" charset="0"/>
              <a:buNone/>
              <a:defRPr sz="850" b="0">
                <a:solidFill>
                  <a:srgbClr val="666666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6" name="Espace réservé de la date 10"/>
          <p:cNvSpPr>
            <a:spLocks noGrp="1"/>
          </p:cNvSpPr>
          <p:nvPr>
            <p:ph type="dt" sz="half" idx="14"/>
          </p:nvPr>
        </p:nvSpPr>
        <p:spPr>
          <a:xfrm>
            <a:off x="3959225" y="6305550"/>
            <a:ext cx="14509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17B9B8-0E51-4636-9170-4A07F90FD7A5}" type="datetime4">
              <a:rPr lang="fr-FR"/>
              <a:pPr>
                <a:defRPr/>
              </a:pPr>
              <a:t>2 septembre 2014</a:t>
            </a:fld>
            <a:endParaRPr lang="fr-FR" dirty="0"/>
          </a:p>
        </p:txBody>
      </p:sp>
      <p:sp>
        <p:nvSpPr>
          <p:cNvPr id="7" name="Espace réservé du numéro de diapositive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|  PAGE </a:t>
            </a:r>
            <a:fld id="{4581C374-0422-4F40-A04C-BD8F22C6179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8" name="Espace réservé du pied de page 12"/>
          <p:cNvSpPr>
            <a:spLocks noGrp="1"/>
          </p:cNvSpPr>
          <p:nvPr>
            <p:ph type="ftr" sz="quarter" idx="16"/>
          </p:nvPr>
        </p:nvSpPr>
        <p:spPr>
          <a:xfrm>
            <a:off x="5435600" y="6305550"/>
            <a:ext cx="255587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CEA | 10 AVRIL 2012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60A03-0241-439A-97D7-BC12B76E69DC}" type="datetime4">
              <a:rPr lang="fr-FR"/>
              <a:pPr>
                <a:defRPr/>
              </a:pPr>
              <a:t>2 septembre 2014</a:t>
            </a:fld>
            <a:endParaRPr lang="fr-FR" dirty="0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CEA | 10 AVRIL 2012</a:t>
            </a: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|  PAGE </a:t>
            </a:r>
            <a:fld id="{F9D550C4-7363-4D1E-B7B4-59297112650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re. Contenu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11300" y="52388"/>
            <a:ext cx="7237413" cy="909637"/>
          </a:xfrm>
        </p:spPr>
        <p:txBody>
          <a:bodyPr/>
          <a:lstStyle/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76263" y="1268413"/>
            <a:ext cx="4010025" cy="4968875"/>
          </a:xfrm>
        </p:spPr>
        <p:txBody>
          <a:bodyPr/>
          <a:lstStyle/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738688" y="1268413"/>
            <a:ext cx="4010025" cy="2408237"/>
          </a:xfrm>
        </p:spPr>
        <p:txBody>
          <a:bodyPr/>
          <a:lstStyle/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738688" y="3829050"/>
            <a:ext cx="4010025" cy="2408238"/>
          </a:xfrm>
        </p:spPr>
        <p:txBody>
          <a:bodyPr/>
          <a:lstStyle/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CA400-E988-48E2-B16A-EBBDA5CA6F71}" type="datetime4">
              <a:rPr lang="fr-FR"/>
              <a:pPr>
                <a:defRPr/>
              </a:pPr>
              <a:t>2 septembre 2014</a:t>
            </a:fld>
            <a:endParaRPr lang="fr-FR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CEA | 10 AVRIL 2012</a:t>
            </a:r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|  PAGE </a:t>
            </a:r>
            <a:fld id="{7FE64F97-50FE-42DB-AE05-3460468393D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11300" y="52388"/>
            <a:ext cx="7237413" cy="909637"/>
          </a:xfrm>
        </p:spPr>
        <p:txBody>
          <a:bodyPr/>
          <a:lstStyle/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76263" y="1268413"/>
            <a:ext cx="4010025" cy="4968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38688" y="1268413"/>
            <a:ext cx="4010025" cy="4968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F323A-038C-4588-87CE-87206B10A9AC}" type="datetime4">
              <a:rPr lang="fr-FR"/>
              <a:pPr>
                <a:defRPr/>
              </a:pPr>
              <a:t>2 septembre 2014</a:t>
            </a:fld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CEA | 10 AVRIL 2012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|  PAGE </a:t>
            </a:r>
            <a:fld id="{CADF0711-7E5D-4FDB-BB90-60EC76037FB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576263" y="52388"/>
            <a:ext cx="8172450" cy="6184900"/>
          </a:xfrm>
        </p:spPr>
        <p:txBody>
          <a:bodyPr/>
          <a:lstStyle/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71881-17EE-45D9-877A-6515AA8CA989}" type="datetime4">
              <a:rPr lang="fr-FR"/>
              <a:pPr>
                <a:defRPr/>
              </a:pPr>
              <a:t>2 septembre 2014</a:t>
            </a:fld>
            <a:endParaRPr lang="fr-FR" dirty="0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CEA | 10 AVRIL 2012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|  PAGE </a:t>
            </a:r>
            <a:fld id="{D45484AB-787C-4DE4-A806-6D9C47AFF1B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11300" y="52388"/>
            <a:ext cx="7237413" cy="909637"/>
          </a:xfrm>
        </p:spPr>
        <p:txBody>
          <a:bodyPr/>
          <a:lstStyle/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4976FF-D7D6-44CE-AE7F-5C5012D46BB7}" type="datetime4">
              <a:rPr lang="fr-FR"/>
              <a:pPr>
                <a:defRPr/>
              </a:pPr>
              <a:t>2 septembre 2014</a:t>
            </a:fld>
            <a:endParaRPr lang="fr-FR" dirty="0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CEA | 10 AVRIL 2012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|  PAGE </a:t>
            </a:r>
            <a:fld id="{60671F73-9B66-4A69-9656-A6ADC4B48C2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re et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11300" y="52388"/>
            <a:ext cx="7237413" cy="909637"/>
          </a:xfrm>
        </p:spPr>
        <p:txBody>
          <a:bodyPr/>
          <a:lstStyle/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idx="1"/>
          </p:nvPr>
        </p:nvSpPr>
        <p:spPr>
          <a:xfrm>
            <a:off x="576263" y="1268413"/>
            <a:ext cx="8172450" cy="4968875"/>
          </a:xfrm>
        </p:spPr>
        <p:txBody>
          <a:bodyPr/>
          <a:lstStyle/>
          <a:p>
            <a:pPr lvl="0"/>
            <a:endParaRPr lang="fr-FR" noProof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D9B76-E47D-429D-AF08-4E78C963AB51}" type="datetime4">
              <a:rPr lang="fr-FR"/>
              <a:pPr>
                <a:defRPr/>
              </a:pPr>
              <a:t>2 septembre 2014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CEA | 10 AVRIL 2012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|  PAGE </a:t>
            </a:r>
            <a:fld id="{396D7F4E-7693-47F4-9A26-76A2E8421E7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00F52-5BCE-4A52-8DEF-5A6AA339A491}" type="datetime4">
              <a:rPr lang="fr-FR"/>
              <a:pPr>
                <a:defRPr/>
              </a:pPr>
              <a:t>2 septembre 2014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CEA | 10 AVRIL 2012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|  PAGE </a:t>
            </a:r>
            <a:fld id="{8B576F1F-8AF9-4EEF-8867-C848B9096B0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C7B55-34D4-44E8-9EE7-E779524FFFA0}" type="datetime4">
              <a:rPr lang="fr-FR"/>
              <a:pPr>
                <a:defRPr/>
              </a:pPr>
              <a:t>2 septembre 2014</a:t>
            </a:fld>
            <a:endParaRPr lang="fr-FR" dirty="0"/>
          </a:p>
        </p:txBody>
      </p:sp>
      <p:sp>
        <p:nvSpPr>
          <p:cNvPr id="5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|  PAGE </a:t>
            </a:r>
            <a:fld id="{285030EC-A057-4771-A65A-D78E6A77B9D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6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CEA | 10 AVRIL 2012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  <p:sp>
        <p:nvSpPr>
          <p:cNvPr id="4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14140-49E4-421D-9988-9D376C073577}" type="datetime4">
              <a:rPr lang="fr-FR"/>
              <a:pPr>
                <a:defRPr/>
              </a:pPr>
              <a:t>2 septembre 2014</a:t>
            </a:fld>
            <a:endParaRPr lang="fr-FR" dirty="0"/>
          </a:p>
        </p:txBody>
      </p:sp>
      <p:sp>
        <p:nvSpPr>
          <p:cNvPr id="5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|  PAGE </a:t>
            </a:r>
            <a:fld id="{B768DC5B-52D5-4FAD-B40D-7B6F069CD47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6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CEA | 10 AVRIL 2012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Cliquez pour modifier les styles du texte du masque</a:t>
            </a:r>
          </a:p>
        </p:txBody>
      </p:sp>
      <p:sp>
        <p:nvSpPr>
          <p:cNvPr id="4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9B75F-49DF-4F6A-B052-DE223FC0AEE0}" type="datetime4">
              <a:rPr lang="fr-FR"/>
              <a:pPr>
                <a:defRPr/>
              </a:pPr>
              <a:t>2 septembre 2014</a:t>
            </a:fld>
            <a:endParaRPr lang="fr-FR" dirty="0"/>
          </a:p>
        </p:txBody>
      </p:sp>
      <p:sp>
        <p:nvSpPr>
          <p:cNvPr id="5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|  PAGE </a:t>
            </a:r>
            <a:fld id="{31D1F4F1-DA57-4FBF-BE20-19B6A87531E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6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CEA | 10 AVRIL 2012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rcalai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1" descr="bandeau_intercalaire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309938" y="0"/>
            <a:ext cx="58340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72000" y="1949598"/>
            <a:ext cx="5364496" cy="4719761"/>
          </a:xfrm>
        </p:spPr>
        <p:txBody>
          <a:bodyPr anchor="t"/>
          <a:lstStyle>
            <a:lvl1pPr algn="l">
              <a:lnSpc>
                <a:spcPts val="2800"/>
              </a:lnSpc>
              <a:defRPr sz="2200" b="1" cap="all"/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672000" y="260649"/>
            <a:ext cx="5292488" cy="1584176"/>
          </a:xfrm>
        </p:spPr>
        <p:txBody>
          <a:bodyPr/>
          <a:lstStyle>
            <a:lvl1pPr marL="0" indent="0">
              <a:lnSpc>
                <a:spcPts val="1200"/>
              </a:lnSpc>
              <a:spcAft>
                <a:spcPts val="0"/>
              </a:spcAft>
              <a:buNone/>
              <a:defRPr sz="85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5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58E7D-BFDC-48B7-9553-A2EF3FE7EEDC}" type="datetime4">
              <a:rPr lang="fr-FR"/>
              <a:pPr>
                <a:defRPr/>
              </a:pPr>
              <a:t>2 septembre 2014</a:t>
            </a:fld>
            <a:endParaRPr lang="fr-FR" dirty="0"/>
          </a:p>
        </p:txBody>
      </p:sp>
      <p:sp>
        <p:nvSpPr>
          <p:cNvPr id="6" name="Espace réservé du numéro de diapositive 7"/>
          <p:cNvSpPr>
            <a:spLocks noGrp="1"/>
          </p:cNvSpPr>
          <p:nvPr>
            <p:ph type="sldNum" sz="quarter" idx="11"/>
          </p:nvPr>
        </p:nvSpPr>
        <p:spPr>
          <a:xfrm>
            <a:off x="576263" y="5876925"/>
            <a:ext cx="27003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|  PAGE </a:t>
            </a:r>
            <a:fld id="{AC1CF1F9-5E6C-4275-8CE8-03B9032E1B8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7" name="Espace réservé du pied de page 8"/>
          <p:cNvSpPr>
            <a:spLocks noGrp="1"/>
          </p:cNvSpPr>
          <p:nvPr>
            <p:ph type="ftr" sz="quarter" idx="12"/>
          </p:nvPr>
        </p:nvSpPr>
        <p:spPr>
          <a:xfrm>
            <a:off x="576263" y="5445125"/>
            <a:ext cx="2700337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CEA | 10 AVRIL 2012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76263" y="1268413"/>
            <a:ext cx="4010025" cy="4968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38688" y="1268413"/>
            <a:ext cx="4010025" cy="4968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  <p:sp>
        <p:nvSpPr>
          <p:cNvPr id="5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79081-8E0C-421C-85BE-A943CD12172E}" type="datetime4">
              <a:rPr lang="fr-FR"/>
              <a:pPr>
                <a:defRPr/>
              </a:pPr>
              <a:t>2 septembre 2014</a:t>
            </a:fld>
            <a:endParaRPr lang="fr-FR" dirty="0"/>
          </a:p>
        </p:txBody>
      </p:sp>
      <p:sp>
        <p:nvSpPr>
          <p:cNvPr id="6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|  PAGE </a:t>
            </a:r>
            <a:fld id="{3DE5B4EC-E1CC-4FA7-B183-4AEB3A50D23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7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CEA | 10 AVRIL 2012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06295-FD20-4085-AF76-FB2E0911141E}" type="datetime4">
              <a:rPr lang="fr-FR"/>
              <a:pPr>
                <a:defRPr/>
              </a:pPr>
              <a:t>2 septembre 2014</a:t>
            </a:fld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|  PAGE </a:t>
            </a:r>
            <a:fld id="{DA43E553-F340-4854-B085-CD8FFEABD9F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CEA | 10 AVRIL 2012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E549F-813F-4A9F-91BB-4B21802D4973}" type="datetime4">
              <a:rPr lang="fr-FR"/>
              <a:pPr>
                <a:defRPr/>
              </a:pPr>
              <a:t>2 septembre 2014</a:t>
            </a:fld>
            <a:endParaRPr lang="fr-FR" dirty="0"/>
          </a:p>
        </p:txBody>
      </p:sp>
      <p:sp>
        <p:nvSpPr>
          <p:cNvPr id="4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|  PAGE </a:t>
            </a:r>
            <a:fld id="{C9A8B2D8-1422-457D-B29B-6A70A77179F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5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CEA | 10 AVRIL 2012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B141A-ACC2-44CD-B82D-BE0896402297}" type="datetime4">
              <a:rPr lang="fr-FR"/>
              <a:pPr>
                <a:defRPr/>
              </a:pPr>
              <a:t>2 septembre 2014</a:t>
            </a:fld>
            <a:endParaRPr lang="fr-FR" dirty="0"/>
          </a:p>
        </p:txBody>
      </p:sp>
      <p:sp>
        <p:nvSpPr>
          <p:cNvPr id="3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|  PAGE </a:t>
            </a:r>
            <a:fld id="{06EBDA8D-61FF-4A35-A92F-CB0FD42B410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4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CEA | 10 AVRIL 2012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Cliquez pour modifier les styles du texte du masque</a:t>
            </a:r>
          </a:p>
        </p:txBody>
      </p:sp>
      <p:sp>
        <p:nvSpPr>
          <p:cNvPr id="5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CB925-CDA4-40E6-8381-4BB5059ACFB5}" type="datetime4">
              <a:rPr lang="fr-FR"/>
              <a:pPr>
                <a:defRPr/>
              </a:pPr>
              <a:t>2 septembre 2014</a:t>
            </a:fld>
            <a:endParaRPr lang="fr-FR" dirty="0"/>
          </a:p>
        </p:txBody>
      </p:sp>
      <p:sp>
        <p:nvSpPr>
          <p:cNvPr id="6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|  PAGE </a:t>
            </a:r>
            <a:fld id="{B5B722CA-EF48-447F-8729-58BE944023D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7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CEA | 10 AVRIL 2012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Cliquez pour modifier les styles du texte du masque</a:t>
            </a:r>
          </a:p>
        </p:txBody>
      </p:sp>
      <p:sp>
        <p:nvSpPr>
          <p:cNvPr id="5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9DA4B-83AC-4D7C-8AEB-8A41C9A7F134}" type="datetime4">
              <a:rPr lang="fr-FR"/>
              <a:pPr>
                <a:defRPr/>
              </a:pPr>
              <a:t>2 septembre 2014</a:t>
            </a:fld>
            <a:endParaRPr lang="fr-FR" dirty="0"/>
          </a:p>
        </p:txBody>
      </p:sp>
      <p:sp>
        <p:nvSpPr>
          <p:cNvPr id="6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|  PAGE </a:t>
            </a:r>
            <a:fld id="{194943F9-0062-4583-947E-5920EFD2A8E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7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CEA | 10 AVRIL 2012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  <p:sp>
        <p:nvSpPr>
          <p:cNvPr id="4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58680-6452-4294-B970-5462C5A760F2}" type="datetime4">
              <a:rPr lang="fr-FR"/>
              <a:pPr>
                <a:defRPr/>
              </a:pPr>
              <a:t>2 septembre 2014</a:t>
            </a:fld>
            <a:endParaRPr lang="fr-FR" dirty="0"/>
          </a:p>
        </p:txBody>
      </p:sp>
      <p:sp>
        <p:nvSpPr>
          <p:cNvPr id="5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|  PAGE </a:t>
            </a:r>
            <a:fld id="{7A682B15-5260-468F-8783-943A8407C76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6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CEA | 10 AVRIL 2012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05600" y="52388"/>
            <a:ext cx="2043113" cy="6184900"/>
          </a:xfrm>
        </p:spPr>
        <p:txBody>
          <a:bodyPr vert="eaVert"/>
          <a:lstStyle/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76263" y="52388"/>
            <a:ext cx="5976937" cy="6184900"/>
          </a:xfrm>
        </p:spPr>
        <p:txBody>
          <a:bodyPr vert="eaVert"/>
          <a:lstStyle/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  <p:sp>
        <p:nvSpPr>
          <p:cNvPr id="4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500DD-F35F-4F7A-8FB3-87ED1E6FF1E5}" type="datetime4">
              <a:rPr lang="fr-FR"/>
              <a:pPr>
                <a:defRPr/>
              </a:pPr>
              <a:t>2 septembre 2014</a:t>
            </a:fld>
            <a:endParaRPr lang="fr-FR" dirty="0"/>
          </a:p>
        </p:txBody>
      </p:sp>
      <p:sp>
        <p:nvSpPr>
          <p:cNvPr id="5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|  PAGE </a:t>
            </a:r>
            <a:fld id="{BA443CB3-402C-498F-99F4-3D6013B6462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6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CEA | 10 AVRIL 2012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C7B55-34D4-44E8-9EE7-E779524FFFA0}" type="datetime4">
              <a:rPr lang="fr-FR">
                <a:solidFill>
                  <a:srgbClr val="FFFFFF"/>
                </a:solidFill>
              </a:rPr>
              <a:pPr>
                <a:defRPr/>
              </a:pPr>
              <a:t>2 septembre 2014</a:t>
            </a:fld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5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FFFFFF"/>
                </a:solidFill>
              </a:rPr>
              <a:t>|  PAGE </a:t>
            </a:r>
            <a:fld id="{285030EC-A057-4771-A65A-D78E6A77B9D8}" type="slidenum">
              <a:rPr lang="fr-FR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FFFFFF"/>
                </a:solidFill>
              </a:rPr>
              <a:t>CEA | 10 AVRIL 2012</a:t>
            </a:r>
          </a:p>
        </p:txBody>
      </p:sp>
    </p:spTree>
    <p:extLst>
      <p:ext uri="{BB962C8B-B14F-4D97-AF65-F5344CB8AC3E}">
        <p14:creationId xmlns:p14="http://schemas.microsoft.com/office/powerpoint/2010/main" val="4660555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  <p:sp>
        <p:nvSpPr>
          <p:cNvPr id="4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14140-49E4-421D-9988-9D376C073577}" type="datetime4">
              <a:rPr lang="fr-FR">
                <a:solidFill>
                  <a:srgbClr val="FFFFFF"/>
                </a:solidFill>
              </a:rPr>
              <a:pPr>
                <a:defRPr/>
              </a:pPr>
              <a:t>2 septembre 2014</a:t>
            </a:fld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5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FFFFFF"/>
                </a:solidFill>
              </a:rPr>
              <a:t>|  PAGE </a:t>
            </a:r>
            <a:fld id="{B768DC5B-52D5-4FAD-B40D-7B6F069CD475}" type="slidenum">
              <a:rPr lang="fr-FR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FFFFFF"/>
                </a:solidFill>
              </a:rPr>
              <a:t>CEA | 10 AVRIL 2012</a:t>
            </a:r>
          </a:p>
        </p:txBody>
      </p:sp>
    </p:spTree>
    <p:extLst>
      <p:ext uri="{BB962C8B-B14F-4D97-AF65-F5344CB8AC3E}">
        <p14:creationId xmlns:p14="http://schemas.microsoft.com/office/powerpoint/2010/main" val="3251004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000"/>
              </a:spcBef>
              <a:spcAft>
                <a:spcPts val="1500"/>
              </a:spcAft>
              <a:defRPr/>
            </a:lvl1pPr>
            <a:lvl2pPr marL="361950" indent="0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2pPr>
            <a:lvl3pPr marL="361950" indent="0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3pPr>
            <a:lvl4pPr marL="361950" indent="0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4pPr>
            <a:lvl5pPr marL="361950" indent="0">
              <a:lnSpc>
                <a:spcPts val="2800"/>
              </a:lnSpc>
              <a:buNone/>
              <a:tabLst>
                <a:tab pos="8077200" algn="r"/>
              </a:tabLst>
              <a:defRPr sz="22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ED236-0183-4A90-8B38-664E21C9D20F}" type="datetime4">
              <a:rPr lang="fr-FR"/>
              <a:pPr>
                <a:defRPr/>
              </a:pPr>
              <a:t>2 septembre 2014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CEA | 10 AVRIL 2012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|  PAGE </a:t>
            </a:r>
            <a:fld id="{A11095C3-86F8-437E-9AD8-CA08FC8F8CC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Cliquez pour modifier les styles du texte du masque</a:t>
            </a:r>
          </a:p>
        </p:txBody>
      </p:sp>
      <p:sp>
        <p:nvSpPr>
          <p:cNvPr id="4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9B75F-49DF-4F6A-B052-DE223FC0AEE0}" type="datetime4">
              <a:rPr lang="fr-FR">
                <a:solidFill>
                  <a:srgbClr val="FFFFFF"/>
                </a:solidFill>
              </a:rPr>
              <a:pPr>
                <a:defRPr/>
              </a:pPr>
              <a:t>2 septembre 2014</a:t>
            </a:fld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5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FFFFFF"/>
                </a:solidFill>
              </a:rPr>
              <a:t>|  PAGE </a:t>
            </a:r>
            <a:fld id="{31D1F4F1-DA57-4FBF-BE20-19B6A87531E2}" type="slidenum">
              <a:rPr lang="fr-FR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FFFFFF"/>
                </a:solidFill>
              </a:rPr>
              <a:t>CEA | 10 AVRIL 2012</a:t>
            </a:r>
          </a:p>
        </p:txBody>
      </p:sp>
    </p:spTree>
    <p:extLst>
      <p:ext uri="{BB962C8B-B14F-4D97-AF65-F5344CB8AC3E}">
        <p14:creationId xmlns:p14="http://schemas.microsoft.com/office/powerpoint/2010/main" val="10093671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76263" y="1268413"/>
            <a:ext cx="4010025" cy="4968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38688" y="1268413"/>
            <a:ext cx="4010025" cy="4968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  <p:sp>
        <p:nvSpPr>
          <p:cNvPr id="5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79081-8E0C-421C-85BE-A943CD12172E}" type="datetime4">
              <a:rPr lang="fr-FR">
                <a:solidFill>
                  <a:srgbClr val="FFFFFF"/>
                </a:solidFill>
              </a:rPr>
              <a:pPr>
                <a:defRPr/>
              </a:pPr>
              <a:t>2 septembre 2014</a:t>
            </a:fld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6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FFFFFF"/>
                </a:solidFill>
              </a:rPr>
              <a:t>|  PAGE </a:t>
            </a:r>
            <a:fld id="{3DE5B4EC-E1CC-4FA7-B183-4AEB3A50D23A}" type="slidenum">
              <a:rPr lang="fr-FR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  <p:sp>
        <p:nvSpPr>
          <p:cNvPr id="7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FFFFFF"/>
                </a:solidFill>
              </a:rPr>
              <a:t>CEA | 10 AVRIL 2012</a:t>
            </a:r>
          </a:p>
        </p:txBody>
      </p:sp>
    </p:spTree>
    <p:extLst>
      <p:ext uri="{BB962C8B-B14F-4D97-AF65-F5344CB8AC3E}">
        <p14:creationId xmlns:p14="http://schemas.microsoft.com/office/powerpoint/2010/main" val="14253174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06295-FD20-4085-AF76-FB2E0911141E}" type="datetime4">
              <a:rPr lang="fr-FR">
                <a:solidFill>
                  <a:srgbClr val="FFFFFF"/>
                </a:solidFill>
              </a:rPr>
              <a:pPr>
                <a:defRPr/>
              </a:pPr>
              <a:t>2 septembre 2014</a:t>
            </a:fld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FFFFFF"/>
                </a:solidFill>
              </a:rPr>
              <a:t>|  PAGE </a:t>
            </a:r>
            <a:fld id="{DA43E553-F340-4854-B085-CD8FFEABD9F1}" type="slidenum">
              <a:rPr lang="fr-FR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FFFFFF"/>
                </a:solidFill>
              </a:rPr>
              <a:t>CEA | 10 AVRIL 2012</a:t>
            </a:r>
          </a:p>
        </p:txBody>
      </p:sp>
    </p:spTree>
    <p:extLst>
      <p:ext uri="{BB962C8B-B14F-4D97-AF65-F5344CB8AC3E}">
        <p14:creationId xmlns:p14="http://schemas.microsoft.com/office/powerpoint/2010/main" val="9126976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E549F-813F-4A9F-91BB-4B21802D4973}" type="datetime4">
              <a:rPr lang="fr-FR">
                <a:solidFill>
                  <a:srgbClr val="FFFFFF"/>
                </a:solidFill>
              </a:rPr>
              <a:pPr>
                <a:defRPr/>
              </a:pPr>
              <a:t>2 septembre 2014</a:t>
            </a:fld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4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FFFFFF"/>
                </a:solidFill>
              </a:rPr>
              <a:t>|  PAGE </a:t>
            </a:r>
            <a:fld id="{C9A8B2D8-1422-457D-B29B-6A70A77179F9}" type="slidenum">
              <a:rPr lang="fr-FR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FFFFFF"/>
                </a:solidFill>
              </a:rPr>
              <a:t>CEA | 10 AVRIL 2012</a:t>
            </a:r>
          </a:p>
        </p:txBody>
      </p:sp>
    </p:spTree>
    <p:extLst>
      <p:ext uri="{BB962C8B-B14F-4D97-AF65-F5344CB8AC3E}">
        <p14:creationId xmlns:p14="http://schemas.microsoft.com/office/powerpoint/2010/main" val="4100722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B141A-ACC2-44CD-B82D-BE0896402297}" type="datetime4">
              <a:rPr lang="fr-FR">
                <a:solidFill>
                  <a:srgbClr val="FFFFFF"/>
                </a:solidFill>
              </a:rPr>
              <a:pPr>
                <a:defRPr/>
              </a:pPr>
              <a:t>2 septembre 2014</a:t>
            </a:fld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3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FFFFFF"/>
                </a:solidFill>
              </a:rPr>
              <a:t>|  PAGE </a:t>
            </a:r>
            <a:fld id="{06EBDA8D-61FF-4A35-A92F-CB0FD42B4109}" type="slidenum">
              <a:rPr lang="fr-FR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  <p:sp>
        <p:nvSpPr>
          <p:cNvPr id="4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FFFFFF"/>
                </a:solidFill>
              </a:rPr>
              <a:t>CEA | 10 AVRIL 2012</a:t>
            </a:r>
          </a:p>
        </p:txBody>
      </p:sp>
    </p:spTree>
    <p:extLst>
      <p:ext uri="{BB962C8B-B14F-4D97-AF65-F5344CB8AC3E}">
        <p14:creationId xmlns:p14="http://schemas.microsoft.com/office/powerpoint/2010/main" val="35100286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Cliquez pour modifier les styles du texte du masque</a:t>
            </a:r>
          </a:p>
        </p:txBody>
      </p:sp>
      <p:sp>
        <p:nvSpPr>
          <p:cNvPr id="5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CB925-CDA4-40E6-8381-4BB5059ACFB5}" type="datetime4">
              <a:rPr lang="fr-FR">
                <a:solidFill>
                  <a:srgbClr val="FFFFFF"/>
                </a:solidFill>
              </a:rPr>
              <a:pPr>
                <a:defRPr/>
              </a:pPr>
              <a:t>2 septembre 2014</a:t>
            </a:fld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6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FFFFFF"/>
                </a:solidFill>
              </a:rPr>
              <a:t>|  PAGE </a:t>
            </a:r>
            <a:fld id="{B5B722CA-EF48-447F-8729-58BE944023D2}" type="slidenum">
              <a:rPr lang="fr-FR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  <p:sp>
        <p:nvSpPr>
          <p:cNvPr id="7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FFFFFF"/>
                </a:solidFill>
              </a:rPr>
              <a:t>CEA | 10 AVRIL 2012</a:t>
            </a:r>
          </a:p>
        </p:txBody>
      </p:sp>
    </p:spTree>
    <p:extLst>
      <p:ext uri="{BB962C8B-B14F-4D97-AF65-F5344CB8AC3E}">
        <p14:creationId xmlns:p14="http://schemas.microsoft.com/office/powerpoint/2010/main" val="5278989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Cliquez pour modifier les styles du texte du masque</a:t>
            </a:r>
          </a:p>
        </p:txBody>
      </p:sp>
      <p:sp>
        <p:nvSpPr>
          <p:cNvPr id="5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9DA4B-83AC-4D7C-8AEB-8A41C9A7F134}" type="datetime4">
              <a:rPr lang="fr-FR">
                <a:solidFill>
                  <a:srgbClr val="FFFFFF"/>
                </a:solidFill>
              </a:rPr>
              <a:pPr>
                <a:defRPr/>
              </a:pPr>
              <a:t>2 septembre 2014</a:t>
            </a:fld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6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FFFFFF"/>
                </a:solidFill>
              </a:rPr>
              <a:t>|  PAGE </a:t>
            </a:r>
            <a:fld id="{194943F9-0062-4583-947E-5920EFD2A8EF}" type="slidenum">
              <a:rPr lang="fr-FR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  <p:sp>
        <p:nvSpPr>
          <p:cNvPr id="7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FFFFFF"/>
                </a:solidFill>
              </a:rPr>
              <a:t>CEA | 10 AVRIL 2012</a:t>
            </a:r>
          </a:p>
        </p:txBody>
      </p:sp>
    </p:spTree>
    <p:extLst>
      <p:ext uri="{BB962C8B-B14F-4D97-AF65-F5344CB8AC3E}">
        <p14:creationId xmlns:p14="http://schemas.microsoft.com/office/powerpoint/2010/main" val="18129124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  <p:sp>
        <p:nvSpPr>
          <p:cNvPr id="4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58680-6452-4294-B970-5462C5A760F2}" type="datetime4">
              <a:rPr lang="fr-FR">
                <a:solidFill>
                  <a:srgbClr val="FFFFFF"/>
                </a:solidFill>
              </a:rPr>
              <a:pPr>
                <a:defRPr/>
              </a:pPr>
              <a:t>2 septembre 2014</a:t>
            </a:fld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5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FFFFFF"/>
                </a:solidFill>
              </a:rPr>
              <a:t>|  PAGE </a:t>
            </a:r>
            <a:fld id="{7A682B15-5260-468F-8783-943A8407C767}" type="slidenum">
              <a:rPr lang="fr-FR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FFFFFF"/>
                </a:solidFill>
              </a:rPr>
              <a:t>CEA | 10 AVRIL 2012</a:t>
            </a:r>
          </a:p>
        </p:txBody>
      </p:sp>
    </p:spTree>
    <p:extLst>
      <p:ext uri="{BB962C8B-B14F-4D97-AF65-F5344CB8AC3E}">
        <p14:creationId xmlns:p14="http://schemas.microsoft.com/office/powerpoint/2010/main" val="2653625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05600" y="52388"/>
            <a:ext cx="2043113" cy="6184900"/>
          </a:xfrm>
        </p:spPr>
        <p:txBody>
          <a:bodyPr vert="eaVert"/>
          <a:lstStyle/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76263" y="52388"/>
            <a:ext cx="5976937" cy="6184900"/>
          </a:xfrm>
        </p:spPr>
        <p:txBody>
          <a:bodyPr vert="eaVert"/>
          <a:lstStyle/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  <p:sp>
        <p:nvSpPr>
          <p:cNvPr id="4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500DD-F35F-4F7A-8FB3-87ED1E6FF1E5}" type="datetime4">
              <a:rPr lang="fr-FR">
                <a:solidFill>
                  <a:srgbClr val="FFFFFF"/>
                </a:solidFill>
              </a:rPr>
              <a:pPr>
                <a:defRPr/>
              </a:pPr>
              <a:t>2 septembre 2014</a:t>
            </a:fld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5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FFFFFF"/>
                </a:solidFill>
              </a:rPr>
              <a:t>|  PAGE </a:t>
            </a:r>
            <a:fld id="{BA443CB3-402C-498F-99F4-3D6013B64623}" type="slidenum">
              <a:rPr lang="fr-FR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FFFFFF"/>
                </a:solidFill>
              </a:rPr>
              <a:t>CEA | 10 AVRIL 2012</a:t>
            </a:r>
          </a:p>
        </p:txBody>
      </p:sp>
    </p:spTree>
    <p:extLst>
      <p:ext uri="{BB962C8B-B14F-4D97-AF65-F5344CB8AC3E}">
        <p14:creationId xmlns:p14="http://schemas.microsoft.com/office/powerpoint/2010/main" val="826149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9" descr="bandeau_titre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3099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60000" y="1855288"/>
            <a:ext cx="4788464" cy="2653832"/>
          </a:xfrm>
        </p:spPr>
        <p:txBody>
          <a:bodyPr anchor="t"/>
          <a:lstStyle>
            <a:lvl1pPr>
              <a:lnSpc>
                <a:spcPts val="3800"/>
              </a:lnSpc>
              <a:defRPr sz="2800" b="0" cap="all" baseline="0">
                <a:solidFill>
                  <a:srgbClr val="666666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960000" y="5805264"/>
            <a:ext cx="4788464" cy="504056"/>
          </a:xfrm>
        </p:spPr>
        <p:txBody>
          <a:bodyPr anchor="b"/>
          <a:lstStyle>
            <a:lvl1pPr marL="0" indent="0" algn="l">
              <a:buNone/>
              <a:defRPr sz="1550" cap="all" baseline="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3960000" y="4509120"/>
            <a:ext cx="4788464" cy="1224136"/>
          </a:xfrm>
        </p:spPr>
        <p:txBody>
          <a:bodyPr anchor="b"/>
          <a:lstStyle>
            <a:lvl1pPr marL="0" indent="0">
              <a:buFont typeface="Arial" pitchFamily="34" charset="0"/>
              <a:buNone/>
              <a:defRPr sz="850" b="0">
                <a:solidFill>
                  <a:srgbClr val="666666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6" name="Espace réservé de la date 10"/>
          <p:cNvSpPr>
            <a:spLocks noGrp="1"/>
          </p:cNvSpPr>
          <p:nvPr>
            <p:ph type="dt" sz="half" idx="14"/>
          </p:nvPr>
        </p:nvSpPr>
        <p:spPr>
          <a:xfrm>
            <a:off x="3959225" y="6305550"/>
            <a:ext cx="14509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17B9B8-0E51-4636-9170-4A07F90FD7A5}" type="datetime4">
              <a:rPr lang="fr-FR">
                <a:solidFill>
                  <a:prstClr val="white"/>
                </a:solidFill>
              </a:rPr>
              <a:pPr>
                <a:defRPr/>
              </a:pPr>
              <a:t>2 septembre 2014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7" name="Espace réservé du numéro de diapositive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>
                <a:solidFill>
                  <a:prstClr val="white"/>
                </a:solidFill>
              </a:rPr>
              <a:t>|  PAGE </a:t>
            </a:r>
            <a:fld id="{4581C374-0422-4F40-A04C-BD8F22C6179B}" type="slidenum">
              <a:rPr lang="fr-FR">
                <a:solidFill>
                  <a:prstClr val="white"/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white"/>
              </a:solidFill>
            </a:endParaRPr>
          </a:p>
        </p:txBody>
      </p:sp>
      <p:sp>
        <p:nvSpPr>
          <p:cNvPr id="8" name="Espace réservé du pied de page 12"/>
          <p:cNvSpPr>
            <a:spLocks noGrp="1"/>
          </p:cNvSpPr>
          <p:nvPr>
            <p:ph type="ftr" sz="quarter" idx="16"/>
          </p:nvPr>
        </p:nvSpPr>
        <p:spPr>
          <a:xfrm>
            <a:off x="5435600" y="6305550"/>
            <a:ext cx="255587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>
                <a:solidFill>
                  <a:prstClr val="white"/>
                </a:solidFill>
              </a:rPr>
              <a:t>CEA | 10 AVRIL 2012</a:t>
            </a:r>
          </a:p>
        </p:txBody>
      </p:sp>
    </p:spTree>
    <p:extLst>
      <p:ext uri="{BB962C8B-B14F-4D97-AF65-F5344CB8AC3E}">
        <p14:creationId xmlns:p14="http://schemas.microsoft.com/office/powerpoint/2010/main" val="3121576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8CD7B-34CC-4AC7-BAEA-588BBA596287}" type="datetime4">
              <a:rPr lang="fr-FR"/>
              <a:pPr>
                <a:defRPr/>
              </a:pPr>
              <a:t>2 septembre 2014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CEA | 10 AVRIL 2012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|  PAGE </a:t>
            </a:r>
            <a:fld id="{870A592D-7BD5-49D3-98D8-77970552453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rcalai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1" descr="bandeau_intercalaire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309938" y="0"/>
            <a:ext cx="58340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72000" y="1949598"/>
            <a:ext cx="5364496" cy="4719761"/>
          </a:xfrm>
        </p:spPr>
        <p:txBody>
          <a:bodyPr anchor="t"/>
          <a:lstStyle>
            <a:lvl1pPr algn="l">
              <a:lnSpc>
                <a:spcPts val="2800"/>
              </a:lnSpc>
              <a:defRPr sz="2200" b="1" cap="all"/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672000" y="260649"/>
            <a:ext cx="5292488" cy="1584176"/>
          </a:xfrm>
        </p:spPr>
        <p:txBody>
          <a:bodyPr/>
          <a:lstStyle>
            <a:lvl1pPr marL="0" indent="0">
              <a:lnSpc>
                <a:spcPts val="1200"/>
              </a:lnSpc>
              <a:spcAft>
                <a:spcPts val="0"/>
              </a:spcAft>
              <a:buNone/>
              <a:defRPr sz="85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5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58E7D-BFDC-48B7-9553-A2EF3FE7EEDC}" type="datetime4">
              <a:rPr lang="fr-FR">
                <a:solidFill>
                  <a:prstClr val="white"/>
                </a:solidFill>
              </a:rPr>
              <a:pPr>
                <a:defRPr/>
              </a:pPr>
              <a:t>2 septembre 2014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6" name="Espace réservé du numéro de diapositive 7"/>
          <p:cNvSpPr>
            <a:spLocks noGrp="1"/>
          </p:cNvSpPr>
          <p:nvPr>
            <p:ph type="sldNum" sz="quarter" idx="11"/>
          </p:nvPr>
        </p:nvSpPr>
        <p:spPr>
          <a:xfrm>
            <a:off x="576263" y="5876925"/>
            <a:ext cx="27003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>
                <a:solidFill>
                  <a:prstClr val="white"/>
                </a:solidFill>
              </a:rPr>
              <a:t>|  PAGE </a:t>
            </a:r>
            <a:fld id="{AC1CF1F9-5E6C-4275-8CE8-03B9032E1B88}" type="slidenum">
              <a:rPr lang="fr-FR">
                <a:solidFill>
                  <a:prstClr val="white"/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white"/>
              </a:solidFill>
            </a:endParaRPr>
          </a:p>
        </p:txBody>
      </p:sp>
      <p:sp>
        <p:nvSpPr>
          <p:cNvPr id="7" name="Espace réservé du pied de page 8"/>
          <p:cNvSpPr>
            <a:spLocks noGrp="1"/>
          </p:cNvSpPr>
          <p:nvPr>
            <p:ph type="ftr" sz="quarter" idx="12"/>
          </p:nvPr>
        </p:nvSpPr>
        <p:spPr>
          <a:xfrm>
            <a:off x="576263" y="5445125"/>
            <a:ext cx="2700337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>
                <a:solidFill>
                  <a:prstClr val="white"/>
                </a:solidFill>
              </a:rPr>
              <a:t>CEA | 10 AVRIL 2012</a:t>
            </a:r>
          </a:p>
        </p:txBody>
      </p:sp>
    </p:spTree>
    <p:extLst>
      <p:ext uri="{BB962C8B-B14F-4D97-AF65-F5344CB8AC3E}">
        <p14:creationId xmlns:p14="http://schemas.microsoft.com/office/powerpoint/2010/main" val="21586296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000"/>
              </a:spcBef>
              <a:spcAft>
                <a:spcPts val="1500"/>
              </a:spcAft>
              <a:defRPr/>
            </a:lvl1pPr>
            <a:lvl2pPr marL="361950" indent="0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2pPr>
            <a:lvl3pPr marL="361950" indent="0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3pPr>
            <a:lvl4pPr marL="361950" indent="0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4pPr>
            <a:lvl5pPr marL="361950" indent="0">
              <a:lnSpc>
                <a:spcPts val="2800"/>
              </a:lnSpc>
              <a:buNone/>
              <a:tabLst>
                <a:tab pos="8077200" algn="r"/>
              </a:tabLst>
              <a:defRPr sz="22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ED236-0183-4A90-8B38-664E21C9D20F}" type="datetime4">
              <a:rPr lang="fr-FR">
                <a:solidFill>
                  <a:prstClr val="white"/>
                </a:solidFill>
              </a:rPr>
              <a:pPr>
                <a:defRPr/>
              </a:pPr>
              <a:t>2 septembre 2014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CEA | 10 AVRIL 2012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|  PAGE </a:t>
            </a:r>
            <a:fld id="{A11095C3-86F8-437E-9AD8-CA08FC8F8CC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32061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8CD7B-34CC-4AC7-BAEA-588BBA596287}" type="datetime4">
              <a:rPr lang="fr-FR">
                <a:solidFill>
                  <a:prstClr val="white"/>
                </a:solidFill>
              </a:rPr>
              <a:pPr>
                <a:defRPr/>
              </a:pPr>
              <a:t>2 septembre 2014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CEA | 10 AVRIL 2012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|  PAGE </a:t>
            </a:r>
            <a:fld id="{870A592D-7BD5-49D3-98D8-77970552453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485489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1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000" y="1268760"/>
            <a:ext cx="4428048" cy="4968552"/>
          </a:xfrm>
        </p:spPr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1" name="Espace réservé du contenu 20"/>
          <p:cNvSpPr>
            <a:spLocks noGrp="1"/>
          </p:cNvSpPr>
          <p:nvPr>
            <p:ph sz="quarter" idx="20"/>
          </p:nvPr>
        </p:nvSpPr>
        <p:spPr>
          <a:xfrm>
            <a:off x="5148000" y="2016000"/>
            <a:ext cx="3492000" cy="3690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E105F-91A5-4ABC-9413-9262559C539E}" type="datetime4">
              <a:rPr lang="fr-FR">
                <a:solidFill>
                  <a:prstClr val="white"/>
                </a:solidFill>
              </a:rPr>
              <a:pPr>
                <a:defRPr/>
              </a:pPr>
              <a:t>2 septembre 2014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CEA | 10 AVRIL 2012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|  PAGE </a:t>
            </a:r>
            <a:fld id="{0DA3878D-8062-4DD9-B600-2C5477CBF4C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30560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3 visu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000" y="1268760"/>
            <a:ext cx="4428048" cy="4968552"/>
          </a:xfrm>
        </p:spPr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5" name="Espace réservé du contenu 20"/>
          <p:cNvSpPr>
            <a:spLocks noGrp="1"/>
          </p:cNvSpPr>
          <p:nvPr>
            <p:ph sz="quarter" idx="21"/>
          </p:nvPr>
        </p:nvSpPr>
        <p:spPr>
          <a:xfrm>
            <a:off x="5148000" y="2016000"/>
            <a:ext cx="3492000" cy="1980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6" name="Espace réservé du contenu 20"/>
          <p:cNvSpPr>
            <a:spLocks noGrp="1"/>
          </p:cNvSpPr>
          <p:nvPr>
            <p:ph sz="quarter" idx="22"/>
          </p:nvPr>
        </p:nvSpPr>
        <p:spPr>
          <a:xfrm>
            <a:off x="5148000" y="3999600"/>
            <a:ext cx="1746000" cy="1695600"/>
          </a:xfrm>
          <a:solidFill>
            <a:srgbClr val="808080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7" name="Espace réservé du contenu 20"/>
          <p:cNvSpPr>
            <a:spLocks noGrp="1"/>
          </p:cNvSpPr>
          <p:nvPr>
            <p:ph sz="quarter" idx="23"/>
          </p:nvPr>
        </p:nvSpPr>
        <p:spPr>
          <a:xfrm>
            <a:off x="6894000" y="3999600"/>
            <a:ext cx="1746000" cy="1695600"/>
          </a:xfrm>
          <a:solidFill>
            <a:srgbClr val="B2B2B2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3CF101-CE6A-4A69-A2BD-DFCDEE3A3F1D}" type="datetime4">
              <a:rPr lang="fr-FR">
                <a:solidFill>
                  <a:prstClr val="white"/>
                </a:solidFill>
              </a:rPr>
              <a:pPr>
                <a:defRPr/>
              </a:pPr>
              <a:t>2 septembre 2014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CEA | 10 AVRIL 2012</a:t>
            </a: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|  PAGE </a:t>
            </a:r>
            <a:fld id="{961BF8D1-243B-4886-8EC8-F297CAF53D9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093904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graph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000" y="3707506"/>
            <a:ext cx="8172464" cy="2529805"/>
          </a:xfrm>
        </p:spPr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9" name="Espace réservé du contenu 20"/>
          <p:cNvSpPr>
            <a:spLocks noGrp="1"/>
          </p:cNvSpPr>
          <p:nvPr>
            <p:ph sz="quarter" idx="21"/>
          </p:nvPr>
        </p:nvSpPr>
        <p:spPr>
          <a:xfrm>
            <a:off x="576000" y="1458000"/>
            <a:ext cx="8064000" cy="1908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EEFFF-4EB6-4B90-B952-67A72DB79A46}" type="datetime4">
              <a:rPr lang="fr-FR">
                <a:solidFill>
                  <a:prstClr val="white"/>
                </a:solidFill>
              </a:rPr>
              <a:pPr>
                <a:defRPr/>
              </a:pPr>
              <a:t>2 septembre 2014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CEA | 10 AVRIL 2012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|  PAGE </a:t>
            </a:r>
            <a:fld id="{5DDAD63D-286B-4086-9B9E-15C76300322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398880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9" descr="carte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76238" y="846138"/>
            <a:ext cx="8459787" cy="415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 8" descr="bandeau_page_carte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Espace réservé du graphique 32"/>
          <p:cNvSpPr>
            <a:spLocks noGrp="1"/>
          </p:cNvSpPr>
          <p:nvPr>
            <p:ph type="chart" sz="quarter" idx="13"/>
          </p:nvPr>
        </p:nvSpPr>
        <p:spPr>
          <a:xfrm>
            <a:off x="899592" y="5157788"/>
            <a:ext cx="3240360" cy="863600"/>
          </a:xfrm>
        </p:spPr>
        <p:txBody>
          <a:bodyPr rtlCol="0" anchor="ctr">
            <a:noAutofit/>
          </a:bodyPr>
          <a:lstStyle>
            <a:lvl1pPr marL="0" indent="0" algn="ctr">
              <a:defRPr sz="1200"/>
            </a:lvl1pPr>
          </a:lstStyle>
          <a:p>
            <a:pPr lvl="0"/>
            <a:r>
              <a:rPr lang="en-US" noProof="0" dirty="0" smtClean="0"/>
              <a:t>Cliquez sur l'icône pour ajouter un graphique</a:t>
            </a:r>
            <a:endParaRPr lang="fr-FR" noProof="0" dirty="0"/>
          </a:p>
        </p:txBody>
      </p:sp>
      <p:sp>
        <p:nvSpPr>
          <p:cNvPr id="5" name="Espace réservé de la date 5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2CD58-FA84-4EE4-9DE8-E0D39D18FFE6}" type="datetime4">
              <a:rPr lang="fr-FR">
                <a:solidFill>
                  <a:prstClr val="white"/>
                </a:solidFill>
              </a:rPr>
              <a:pPr>
                <a:defRPr/>
              </a:pPr>
              <a:t>2 septembre 2014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6" name="Espace réservé du numéro de diapositiv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|  PAGE </a:t>
            </a:r>
            <a:fld id="{47061A8F-6550-45C8-96CA-C87092AAB73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7" name="Espace réservé du pied de pag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CEA | 10 AVRIL 2012</a:t>
            </a:r>
          </a:p>
        </p:txBody>
      </p:sp>
    </p:spTree>
    <p:extLst>
      <p:ext uri="{BB962C8B-B14F-4D97-AF65-F5344CB8AC3E}">
        <p14:creationId xmlns:p14="http://schemas.microsoft.com/office/powerpoint/2010/main" val="326209249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7" descr="bandeau_intercalaire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309938" y="0"/>
            <a:ext cx="58340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6" descr="bandeau_dernière.png"/>
          <p:cNvPicPr>
            <a:picLocks noChangeAspect="1"/>
          </p:cNvPicPr>
          <p:nvPr userDrawn="1"/>
        </p:nvPicPr>
        <p:blipFill>
          <a:blip r:embed="rId3"/>
          <a:srcRect b="15350"/>
          <a:stretch>
            <a:fillRect/>
          </a:stretch>
        </p:blipFill>
        <p:spPr bwMode="auto">
          <a:xfrm>
            <a:off x="3309938" y="0"/>
            <a:ext cx="5834062" cy="580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38800" y="5799600"/>
            <a:ext cx="1897200" cy="943200"/>
          </a:xfrm>
        </p:spPr>
        <p:txBody>
          <a:bodyPr anchor="t"/>
          <a:lstStyle>
            <a:lvl1pPr>
              <a:lnSpc>
                <a:spcPts val="1200"/>
              </a:lnSpc>
              <a:defRPr sz="850" b="0" cap="none" baseline="0">
                <a:solidFill>
                  <a:schemeClr val="bg2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39505" y="5799600"/>
            <a:ext cx="3552775" cy="943200"/>
          </a:xfrm>
        </p:spPr>
        <p:txBody>
          <a:bodyPr/>
          <a:lstStyle>
            <a:lvl1pPr marL="0" indent="0">
              <a:lnSpc>
                <a:spcPts val="1200"/>
              </a:lnSpc>
              <a:spcAft>
                <a:spcPts val="0"/>
              </a:spcAft>
              <a:buFont typeface="Arial" pitchFamily="34" charset="0"/>
              <a:buNone/>
              <a:defRPr sz="800">
                <a:solidFill>
                  <a:schemeClr val="bg1"/>
                </a:solidFill>
              </a:defRPr>
            </a:lvl1pPr>
            <a:lvl2pPr marL="0" indent="0">
              <a:lnSpc>
                <a:spcPts val="1200"/>
              </a:lnSpc>
              <a:spcBef>
                <a:spcPts val="800"/>
              </a:spcBef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2pPr>
            <a:lvl3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3pPr>
            <a:lvl4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4pPr>
            <a:lvl5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F27D9-00EB-461D-B196-8A793352FFFE}" type="datetime4">
              <a:rPr lang="fr-FR">
                <a:solidFill>
                  <a:prstClr val="white"/>
                </a:solidFill>
              </a:rPr>
              <a:pPr>
                <a:defRPr/>
              </a:pPr>
              <a:t>2 septembre 2014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7" name="Espace réservé du numéro de diapositive 10"/>
          <p:cNvSpPr>
            <a:spLocks noGrp="1"/>
          </p:cNvSpPr>
          <p:nvPr>
            <p:ph type="sldNum" sz="quarter" idx="11"/>
          </p:nvPr>
        </p:nvSpPr>
        <p:spPr>
          <a:xfrm>
            <a:off x="576263" y="5445125"/>
            <a:ext cx="1119187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>
                <a:solidFill>
                  <a:prstClr val="white"/>
                </a:solidFill>
              </a:rPr>
              <a:t>|  PAGE </a:t>
            </a:r>
            <a:fld id="{7A3EBB5A-A9FA-4228-8A1B-3FBCF9644E47}" type="slidenum">
              <a:rPr lang="fr-FR">
                <a:solidFill>
                  <a:prstClr val="white"/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white"/>
              </a:solidFill>
            </a:endParaRPr>
          </a:p>
        </p:txBody>
      </p:sp>
      <p:sp>
        <p:nvSpPr>
          <p:cNvPr id="8" name="Espace réservé du pied de page 11"/>
          <p:cNvSpPr>
            <a:spLocks noGrp="1"/>
          </p:cNvSpPr>
          <p:nvPr>
            <p:ph type="ftr" sz="quarter" idx="12"/>
          </p:nvPr>
        </p:nvSpPr>
        <p:spPr>
          <a:xfrm>
            <a:off x="576263" y="5876925"/>
            <a:ext cx="2663825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>
                <a:solidFill>
                  <a:prstClr val="white"/>
                </a:solidFill>
              </a:rPr>
              <a:t>CEA | 10 AVRIL 2012</a:t>
            </a:r>
          </a:p>
        </p:txBody>
      </p:sp>
    </p:spTree>
    <p:extLst>
      <p:ext uri="{BB962C8B-B14F-4D97-AF65-F5344CB8AC3E}">
        <p14:creationId xmlns:p14="http://schemas.microsoft.com/office/powerpoint/2010/main" val="372816300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60A03-0241-439A-97D7-BC12B76E69DC}" type="datetime4">
              <a:rPr lang="fr-FR">
                <a:solidFill>
                  <a:prstClr val="white"/>
                </a:solidFill>
              </a:rPr>
              <a:pPr>
                <a:defRPr/>
              </a:pPr>
              <a:t>2 septembre 2014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CEA | 10 AVRIL 2012</a:t>
            </a: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|  PAGE </a:t>
            </a:r>
            <a:fld id="{F9D550C4-7363-4D1E-B7B4-59297112650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25619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re. Contenu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11300" y="52388"/>
            <a:ext cx="7237413" cy="909637"/>
          </a:xfrm>
        </p:spPr>
        <p:txBody>
          <a:bodyPr/>
          <a:lstStyle/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76263" y="1268413"/>
            <a:ext cx="4010025" cy="4968875"/>
          </a:xfrm>
        </p:spPr>
        <p:txBody>
          <a:bodyPr/>
          <a:lstStyle/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738688" y="1268413"/>
            <a:ext cx="4010025" cy="2408237"/>
          </a:xfrm>
        </p:spPr>
        <p:txBody>
          <a:bodyPr/>
          <a:lstStyle/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738688" y="3829050"/>
            <a:ext cx="4010025" cy="2408238"/>
          </a:xfrm>
        </p:spPr>
        <p:txBody>
          <a:bodyPr/>
          <a:lstStyle/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CA400-E988-48E2-B16A-EBBDA5CA6F71}" type="datetime4">
              <a:rPr lang="fr-FR">
                <a:solidFill>
                  <a:prstClr val="white"/>
                </a:solidFill>
              </a:rPr>
              <a:pPr>
                <a:defRPr/>
              </a:pPr>
              <a:t>2 septembre 2014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CEA | 10 AVRIL 2012</a:t>
            </a:r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|  PAGE </a:t>
            </a:r>
            <a:fld id="{7FE64F97-50FE-42DB-AE05-3460468393D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3529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1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000" y="1268760"/>
            <a:ext cx="4428048" cy="4968552"/>
          </a:xfrm>
        </p:spPr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1" name="Espace réservé du contenu 20"/>
          <p:cNvSpPr>
            <a:spLocks noGrp="1"/>
          </p:cNvSpPr>
          <p:nvPr>
            <p:ph sz="quarter" idx="20"/>
          </p:nvPr>
        </p:nvSpPr>
        <p:spPr>
          <a:xfrm>
            <a:off x="5148000" y="2016000"/>
            <a:ext cx="3492000" cy="3690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E105F-91A5-4ABC-9413-9262559C539E}" type="datetime4">
              <a:rPr lang="fr-FR"/>
              <a:pPr>
                <a:defRPr/>
              </a:pPr>
              <a:t>2 septembre 2014</a:t>
            </a:fld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CEA | 10 AVRIL 2012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|  PAGE </a:t>
            </a:r>
            <a:fld id="{0DA3878D-8062-4DD9-B600-2C5477CBF4C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11300" y="52388"/>
            <a:ext cx="7237413" cy="909637"/>
          </a:xfrm>
        </p:spPr>
        <p:txBody>
          <a:bodyPr/>
          <a:lstStyle/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76263" y="1268413"/>
            <a:ext cx="4010025" cy="4968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38688" y="1268413"/>
            <a:ext cx="4010025" cy="4968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F323A-038C-4588-87CE-87206B10A9AC}" type="datetime4">
              <a:rPr lang="fr-FR">
                <a:solidFill>
                  <a:prstClr val="white"/>
                </a:solidFill>
              </a:rPr>
              <a:pPr>
                <a:defRPr/>
              </a:pPr>
              <a:t>2 septembre 2014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CEA | 10 AVRIL 2012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|  PAGE </a:t>
            </a:r>
            <a:fld id="{CADF0711-7E5D-4FDB-BB90-60EC76037FB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08022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576263" y="52388"/>
            <a:ext cx="8172450" cy="6184900"/>
          </a:xfrm>
        </p:spPr>
        <p:txBody>
          <a:bodyPr/>
          <a:lstStyle/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71881-17EE-45D9-877A-6515AA8CA989}" type="datetime4">
              <a:rPr lang="fr-FR">
                <a:solidFill>
                  <a:prstClr val="white"/>
                </a:solidFill>
              </a:rPr>
              <a:pPr>
                <a:defRPr/>
              </a:pPr>
              <a:t>2 septembre 2014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CEA | 10 AVRIL 2012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|  PAGE </a:t>
            </a:r>
            <a:fld id="{D45484AB-787C-4DE4-A806-6D9C47AFF1B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615022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11300" y="52388"/>
            <a:ext cx="7237413" cy="909637"/>
          </a:xfrm>
        </p:spPr>
        <p:txBody>
          <a:bodyPr/>
          <a:lstStyle/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4976FF-D7D6-44CE-AE7F-5C5012D46BB7}" type="datetime4">
              <a:rPr lang="fr-FR">
                <a:solidFill>
                  <a:prstClr val="white"/>
                </a:solidFill>
              </a:rPr>
              <a:pPr>
                <a:defRPr/>
              </a:pPr>
              <a:t>2 septembre 2014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CEA | 10 AVRIL 2012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|  PAGE </a:t>
            </a:r>
            <a:fld id="{60671F73-9B66-4A69-9656-A6ADC4B48C2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145387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re et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11300" y="52388"/>
            <a:ext cx="7237413" cy="909637"/>
          </a:xfrm>
        </p:spPr>
        <p:txBody>
          <a:bodyPr/>
          <a:lstStyle/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idx="1"/>
          </p:nvPr>
        </p:nvSpPr>
        <p:spPr>
          <a:xfrm>
            <a:off x="576263" y="1268413"/>
            <a:ext cx="8172450" cy="4968875"/>
          </a:xfrm>
        </p:spPr>
        <p:txBody>
          <a:bodyPr/>
          <a:lstStyle/>
          <a:p>
            <a:pPr lvl="0"/>
            <a:endParaRPr lang="fr-FR" noProof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D9B76-E47D-429D-AF08-4E78C963AB51}" type="datetime4">
              <a:rPr lang="fr-FR">
                <a:solidFill>
                  <a:prstClr val="white"/>
                </a:solidFill>
              </a:rPr>
              <a:pPr>
                <a:defRPr/>
              </a:pPr>
              <a:t>2 septembre 2014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CEA | 10 AVRIL 2012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|  PAGE </a:t>
            </a:r>
            <a:fld id="{396D7F4E-7693-47F4-9A26-76A2E8421E7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67076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00F52-5BCE-4A52-8DEF-5A6AA339A491}" type="datetime4">
              <a:rPr lang="fr-FR">
                <a:solidFill>
                  <a:prstClr val="white"/>
                </a:solidFill>
              </a:rPr>
              <a:pPr>
                <a:defRPr/>
              </a:pPr>
              <a:t>2 septembre 2014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CEA | 10 AVRIL 2012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|  PAGE </a:t>
            </a:r>
            <a:fld id="{8B576F1F-8AF9-4EEF-8867-C848B9096B0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394570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9" descr="bandeau_titre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3099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60000" y="1855288"/>
            <a:ext cx="4788464" cy="2653832"/>
          </a:xfrm>
        </p:spPr>
        <p:txBody>
          <a:bodyPr anchor="t"/>
          <a:lstStyle>
            <a:lvl1pPr>
              <a:lnSpc>
                <a:spcPts val="3800"/>
              </a:lnSpc>
              <a:defRPr sz="2800" b="0" cap="all" baseline="0">
                <a:solidFill>
                  <a:srgbClr val="666666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960000" y="5805264"/>
            <a:ext cx="4788464" cy="504056"/>
          </a:xfrm>
        </p:spPr>
        <p:txBody>
          <a:bodyPr anchor="b"/>
          <a:lstStyle>
            <a:lvl1pPr marL="0" indent="0" algn="l">
              <a:buNone/>
              <a:defRPr sz="1550" cap="all" baseline="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3960000" y="4509120"/>
            <a:ext cx="4788464" cy="1224136"/>
          </a:xfrm>
        </p:spPr>
        <p:txBody>
          <a:bodyPr anchor="b"/>
          <a:lstStyle>
            <a:lvl1pPr marL="0" indent="0">
              <a:buFont typeface="Arial" pitchFamily="34" charset="0"/>
              <a:buNone/>
              <a:defRPr sz="850" b="0">
                <a:solidFill>
                  <a:srgbClr val="666666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6" name="Espace réservé de la date 10"/>
          <p:cNvSpPr>
            <a:spLocks noGrp="1"/>
          </p:cNvSpPr>
          <p:nvPr>
            <p:ph type="dt" sz="half" idx="14"/>
          </p:nvPr>
        </p:nvSpPr>
        <p:spPr>
          <a:xfrm>
            <a:off x="3959225" y="6305550"/>
            <a:ext cx="14509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17B9B8-0E51-4636-9170-4A07F90FD7A5}" type="datetime4">
              <a:rPr lang="fr-FR">
                <a:solidFill>
                  <a:prstClr val="white"/>
                </a:solidFill>
              </a:rPr>
              <a:pPr>
                <a:defRPr/>
              </a:pPr>
              <a:t>2 septembre 2014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7" name="Espace réservé du numéro de diapositive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>
                <a:solidFill>
                  <a:prstClr val="white"/>
                </a:solidFill>
              </a:rPr>
              <a:t>|  PAGE </a:t>
            </a:r>
            <a:fld id="{4581C374-0422-4F40-A04C-BD8F22C6179B}" type="slidenum">
              <a:rPr lang="fr-FR">
                <a:solidFill>
                  <a:prstClr val="white"/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white"/>
              </a:solidFill>
            </a:endParaRPr>
          </a:p>
        </p:txBody>
      </p:sp>
      <p:sp>
        <p:nvSpPr>
          <p:cNvPr id="8" name="Espace réservé du pied de page 12"/>
          <p:cNvSpPr>
            <a:spLocks noGrp="1"/>
          </p:cNvSpPr>
          <p:nvPr>
            <p:ph type="ftr" sz="quarter" idx="16"/>
          </p:nvPr>
        </p:nvSpPr>
        <p:spPr>
          <a:xfrm>
            <a:off x="5435600" y="6305550"/>
            <a:ext cx="255587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>
                <a:solidFill>
                  <a:prstClr val="white"/>
                </a:solidFill>
              </a:rPr>
              <a:t>CEA | 10 AVRIL 2012</a:t>
            </a:r>
          </a:p>
        </p:txBody>
      </p:sp>
    </p:spTree>
    <p:extLst>
      <p:ext uri="{BB962C8B-B14F-4D97-AF65-F5344CB8AC3E}">
        <p14:creationId xmlns:p14="http://schemas.microsoft.com/office/powerpoint/2010/main" val="415075706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rcalai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1" descr="bandeau_intercalaire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309938" y="0"/>
            <a:ext cx="58340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72000" y="1949598"/>
            <a:ext cx="5364496" cy="4719761"/>
          </a:xfrm>
        </p:spPr>
        <p:txBody>
          <a:bodyPr anchor="t"/>
          <a:lstStyle>
            <a:lvl1pPr algn="l">
              <a:lnSpc>
                <a:spcPts val="2800"/>
              </a:lnSpc>
              <a:defRPr sz="2200" b="1" cap="all"/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672000" y="260649"/>
            <a:ext cx="5292488" cy="1584176"/>
          </a:xfrm>
        </p:spPr>
        <p:txBody>
          <a:bodyPr/>
          <a:lstStyle>
            <a:lvl1pPr marL="0" indent="0">
              <a:lnSpc>
                <a:spcPts val="1200"/>
              </a:lnSpc>
              <a:spcAft>
                <a:spcPts val="0"/>
              </a:spcAft>
              <a:buNone/>
              <a:defRPr sz="85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5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58E7D-BFDC-48B7-9553-A2EF3FE7EEDC}" type="datetime4">
              <a:rPr lang="fr-FR">
                <a:solidFill>
                  <a:prstClr val="white"/>
                </a:solidFill>
              </a:rPr>
              <a:pPr>
                <a:defRPr/>
              </a:pPr>
              <a:t>2 septembre 2014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6" name="Espace réservé du numéro de diapositive 7"/>
          <p:cNvSpPr>
            <a:spLocks noGrp="1"/>
          </p:cNvSpPr>
          <p:nvPr>
            <p:ph type="sldNum" sz="quarter" idx="11"/>
          </p:nvPr>
        </p:nvSpPr>
        <p:spPr>
          <a:xfrm>
            <a:off x="576263" y="5876925"/>
            <a:ext cx="27003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>
                <a:solidFill>
                  <a:prstClr val="white"/>
                </a:solidFill>
              </a:rPr>
              <a:t>|  PAGE </a:t>
            </a:r>
            <a:fld id="{AC1CF1F9-5E6C-4275-8CE8-03B9032E1B88}" type="slidenum">
              <a:rPr lang="fr-FR">
                <a:solidFill>
                  <a:prstClr val="white"/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white"/>
              </a:solidFill>
            </a:endParaRPr>
          </a:p>
        </p:txBody>
      </p:sp>
      <p:sp>
        <p:nvSpPr>
          <p:cNvPr id="7" name="Espace réservé du pied de page 8"/>
          <p:cNvSpPr>
            <a:spLocks noGrp="1"/>
          </p:cNvSpPr>
          <p:nvPr>
            <p:ph type="ftr" sz="quarter" idx="12"/>
          </p:nvPr>
        </p:nvSpPr>
        <p:spPr>
          <a:xfrm>
            <a:off x="576263" y="5445125"/>
            <a:ext cx="2700337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>
                <a:solidFill>
                  <a:prstClr val="white"/>
                </a:solidFill>
              </a:rPr>
              <a:t>CEA | 10 AVRIL 2012</a:t>
            </a:r>
          </a:p>
        </p:txBody>
      </p:sp>
    </p:spTree>
    <p:extLst>
      <p:ext uri="{BB962C8B-B14F-4D97-AF65-F5344CB8AC3E}">
        <p14:creationId xmlns:p14="http://schemas.microsoft.com/office/powerpoint/2010/main" val="67823917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000"/>
              </a:spcBef>
              <a:spcAft>
                <a:spcPts val="1500"/>
              </a:spcAft>
              <a:defRPr/>
            </a:lvl1pPr>
            <a:lvl2pPr marL="361950" indent="0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2pPr>
            <a:lvl3pPr marL="361950" indent="0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3pPr>
            <a:lvl4pPr marL="361950" indent="0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4pPr>
            <a:lvl5pPr marL="361950" indent="0">
              <a:lnSpc>
                <a:spcPts val="2800"/>
              </a:lnSpc>
              <a:buNone/>
              <a:tabLst>
                <a:tab pos="8077200" algn="r"/>
              </a:tabLst>
              <a:defRPr sz="22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ED236-0183-4A90-8B38-664E21C9D20F}" type="datetime4">
              <a:rPr lang="fr-FR">
                <a:solidFill>
                  <a:prstClr val="white"/>
                </a:solidFill>
              </a:rPr>
              <a:pPr>
                <a:defRPr/>
              </a:pPr>
              <a:t>2 septembre 2014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CEA | 10 AVRIL 2012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|  PAGE </a:t>
            </a:r>
            <a:fld id="{A11095C3-86F8-437E-9AD8-CA08FC8F8CC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669727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8CD7B-34CC-4AC7-BAEA-588BBA596287}" type="datetime4">
              <a:rPr lang="fr-FR">
                <a:solidFill>
                  <a:prstClr val="white"/>
                </a:solidFill>
              </a:rPr>
              <a:pPr>
                <a:defRPr/>
              </a:pPr>
              <a:t>2 septembre 2014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CEA | 10 AVRIL 2012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|  PAGE </a:t>
            </a:r>
            <a:fld id="{870A592D-7BD5-49D3-98D8-77970552453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776602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1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000" y="1268760"/>
            <a:ext cx="4428048" cy="4968552"/>
          </a:xfrm>
        </p:spPr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1" name="Espace réservé du contenu 20"/>
          <p:cNvSpPr>
            <a:spLocks noGrp="1"/>
          </p:cNvSpPr>
          <p:nvPr>
            <p:ph sz="quarter" idx="20"/>
          </p:nvPr>
        </p:nvSpPr>
        <p:spPr>
          <a:xfrm>
            <a:off x="5148000" y="2016000"/>
            <a:ext cx="3492000" cy="3690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E105F-91A5-4ABC-9413-9262559C539E}" type="datetime4">
              <a:rPr lang="fr-FR">
                <a:solidFill>
                  <a:prstClr val="white"/>
                </a:solidFill>
              </a:rPr>
              <a:pPr>
                <a:defRPr/>
              </a:pPr>
              <a:t>2 septembre 2014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CEA | 10 AVRIL 2012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|  PAGE </a:t>
            </a:r>
            <a:fld id="{0DA3878D-8062-4DD9-B600-2C5477CBF4C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0148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3 visu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000" y="1268760"/>
            <a:ext cx="4428048" cy="4968552"/>
          </a:xfrm>
        </p:spPr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5" name="Espace réservé du contenu 20"/>
          <p:cNvSpPr>
            <a:spLocks noGrp="1"/>
          </p:cNvSpPr>
          <p:nvPr>
            <p:ph sz="quarter" idx="21"/>
          </p:nvPr>
        </p:nvSpPr>
        <p:spPr>
          <a:xfrm>
            <a:off x="5148000" y="2016000"/>
            <a:ext cx="3492000" cy="1980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6" name="Espace réservé du contenu 20"/>
          <p:cNvSpPr>
            <a:spLocks noGrp="1"/>
          </p:cNvSpPr>
          <p:nvPr>
            <p:ph sz="quarter" idx="22"/>
          </p:nvPr>
        </p:nvSpPr>
        <p:spPr>
          <a:xfrm>
            <a:off x="5148000" y="3999600"/>
            <a:ext cx="1746000" cy="1695600"/>
          </a:xfrm>
          <a:solidFill>
            <a:srgbClr val="808080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7" name="Espace réservé du contenu 20"/>
          <p:cNvSpPr>
            <a:spLocks noGrp="1"/>
          </p:cNvSpPr>
          <p:nvPr>
            <p:ph sz="quarter" idx="23"/>
          </p:nvPr>
        </p:nvSpPr>
        <p:spPr>
          <a:xfrm>
            <a:off x="6894000" y="3999600"/>
            <a:ext cx="1746000" cy="1695600"/>
          </a:xfrm>
          <a:solidFill>
            <a:srgbClr val="B2B2B2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3CF101-CE6A-4A69-A2BD-DFCDEE3A3F1D}" type="datetime4">
              <a:rPr lang="fr-FR"/>
              <a:pPr>
                <a:defRPr/>
              </a:pPr>
              <a:t>2 septembre 2014</a:t>
            </a:fld>
            <a:endParaRPr lang="fr-FR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CEA | 10 AVRIL 2012</a:t>
            </a: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|  PAGE </a:t>
            </a:r>
            <a:fld id="{961BF8D1-243B-4886-8EC8-F297CAF53D9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3 visu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000" y="1268760"/>
            <a:ext cx="4428048" cy="4968552"/>
          </a:xfrm>
        </p:spPr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5" name="Espace réservé du contenu 20"/>
          <p:cNvSpPr>
            <a:spLocks noGrp="1"/>
          </p:cNvSpPr>
          <p:nvPr>
            <p:ph sz="quarter" idx="21"/>
          </p:nvPr>
        </p:nvSpPr>
        <p:spPr>
          <a:xfrm>
            <a:off x="5148000" y="2016000"/>
            <a:ext cx="3492000" cy="1980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6" name="Espace réservé du contenu 20"/>
          <p:cNvSpPr>
            <a:spLocks noGrp="1"/>
          </p:cNvSpPr>
          <p:nvPr>
            <p:ph sz="quarter" idx="22"/>
          </p:nvPr>
        </p:nvSpPr>
        <p:spPr>
          <a:xfrm>
            <a:off x="5148000" y="3999600"/>
            <a:ext cx="1746000" cy="1695600"/>
          </a:xfrm>
          <a:solidFill>
            <a:srgbClr val="808080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7" name="Espace réservé du contenu 20"/>
          <p:cNvSpPr>
            <a:spLocks noGrp="1"/>
          </p:cNvSpPr>
          <p:nvPr>
            <p:ph sz="quarter" idx="23"/>
          </p:nvPr>
        </p:nvSpPr>
        <p:spPr>
          <a:xfrm>
            <a:off x="6894000" y="3999600"/>
            <a:ext cx="1746000" cy="1695600"/>
          </a:xfrm>
          <a:solidFill>
            <a:srgbClr val="B2B2B2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3CF101-CE6A-4A69-A2BD-DFCDEE3A3F1D}" type="datetime4">
              <a:rPr lang="fr-FR">
                <a:solidFill>
                  <a:prstClr val="white"/>
                </a:solidFill>
              </a:rPr>
              <a:pPr>
                <a:defRPr/>
              </a:pPr>
              <a:t>2 septembre 2014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CEA | 10 AVRIL 2012</a:t>
            </a: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|  PAGE </a:t>
            </a:r>
            <a:fld id="{961BF8D1-243B-4886-8EC8-F297CAF53D9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441541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graph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000" y="3707506"/>
            <a:ext cx="8172464" cy="2529805"/>
          </a:xfrm>
        </p:spPr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9" name="Espace réservé du contenu 20"/>
          <p:cNvSpPr>
            <a:spLocks noGrp="1"/>
          </p:cNvSpPr>
          <p:nvPr>
            <p:ph sz="quarter" idx="21"/>
          </p:nvPr>
        </p:nvSpPr>
        <p:spPr>
          <a:xfrm>
            <a:off x="576000" y="1458000"/>
            <a:ext cx="8064000" cy="1908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EEFFF-4EB6-4B90-B952-67A72DB79A46}" type="datetime4">
              <a:rPr lang="fr-FR">
                <a:solidFill>
                  <a:prstClr val="white"/>
                </a:solidFill>
              </a:rPr>
              <a:pPr>
                <a:defRPr/>
              </a:pPr>
              <a:t>2 septembre 2014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CEA | 10 AVRIL 2012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|  PAGE </a:t>
            </a:r>
            <a:fld id="{5DDAD63D-286B-4086-9B9E-15C76300322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801165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9" descr="carte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76238" y="846138"/>
            <a:ext cx="8459787" cy="415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 8" descr="bandeau_page_carte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Espace réservé du graphique 32"/>
          <p:cNvSpPr>
            <a:spLocks noGrp="1"/>
          </p:cNvSpPr>
          <p:nvPr>
            <p:ph type="chart" sz="quarter" idx="13"/>
          </p:nvPr>
        </p:nvSpPr>
        <p:spPr>
          <a:xfrm>
            <a:off x="899592" y="5157788"/>
            <a:ext cx="3240360" cy="863600"/>
          </a:xfrm>
        </p:spPr>
        <p:txBody>
          <a:bodyPr rtlCol="0" anchor="ctr">
            <a:noAutofit/>
          </a:bodyPr>
          <a:lstStyle>
            <a:lvl1pPr marL="0" indent="0" algn="ctr">
              <a:defRPr sz="1200"/>
            </a:lvl1pPr>
          </a:lstStyle>
          <a:p>
            <a:pPr lvl="0"/>
            <a:r>
              <a:rPr lang="en-US" noProof="0" dirty="0" smtClean="0"/>
              <a:t>Cliquez sur l'icône pour ajouter un graphique</a:t>
            </a:r>
            <a:endParaRPr lang="fr-FR" noProof="0" dirty="0"/>
          </a:p>
        </p:txBody>
      </p:sp>
      <p:sp>
        <p:nvSpPr>
          <p:cNvPr id="5" name="Espace réservé de la date 5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2CD58-FA84-4EE4-9DE8-E0D39D18FFE6}" type="datetime4">
              <a:rPr lang="fr-FR">
                <a:solidFill>
                  <a:prstClr val="white"/>
                </a:solidFill>
              </a:rPr>
              <a:pPr>
                <a:defRPr/>
              </a:pPr>
              <a:t>2 septembre 2014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6" name="Espace réservé du numéro de diapositiv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|  PAGE </a:t>
            </a:r>
            <a:fld id="{47061A8F-6550-45C8-96CA-C87092AAB73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7" name="Espace réservé du pied de pag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CEA | 10 AVRIL 2012</a:t>
            </a:r>
          </a:p>
        </p:txBody>
      </p:sp>
    </p:spTree>
    <p:extLst>
      <p:ext uri="{BB962C8B-B14F-4D97-AF65-F5344CB8AC3E}">
        <p14:creationId xmlns:p14="http://schemas.microsoft.com/office/powerpoint/2010/main" val="331998941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7" descr="bandeau_intercalaire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309938" y="0"/>
            <a:ext cx="58340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6" descr="bandeau_dernière.png"/>
          <p:cNvPicPr>
            <a:picLocks noChangeAspect="1"/>
          </p:cNvPicPr>
          <p:nvPr userDrawn="1"/>
        </p:nvPicPr>
        <p:blipFill>
          <a:blip r:embed="rId3"/>
          <a:srcRect b="15350"/>
          <a:stretch>
            <a:fillRect/>
          </a:stretch>
        </p:blipFill>
        <p:spPr bwMode="auto">
          <a:xfrm>
            <a:off x="3309938" y="0"/>
            <a:ext cx="5834062" cy="580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38800" y="5799600"/>
            <a:ext cx="1897200" cy="943200"/>
          </a:xfrm>
        </p:spPr>
        <p:txBody>
          <a:bodyPr anchor="t"/>
          <a:lstStyle>
            <a:lvl1pPr>
              <a:lnSpc>
                <a:spcPts val="1200"/>
              </a:lnSpc>
              <a:defRPr sz="850" b="0" cap="none" baseline="0">
                <a:solidFill>
                  <a:schemeClr val="bg2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39505" y="5799600"/>
            <a:ext cx="3552775" cy="943200"/>
          </a:xfrm>
        </p:spPr>
        <p:txBody>
          <a:bodyPr/>
          <a:lstStyle>
            <a:lvl1pPr marL="0" indent="0">
              <a:lnSpc>
                <a:spcPts val="1200"/>
              </a:lnSpc>
              <a:spcAft>
                <a:spcPts val="0"/>
              </a:spcAft>
              <a:buFont typeface="Arial" pitchFamily="34" charset="0"/>
              <a:buNone/>
              <a:defRPr sz="800">
                <a:solidFill>
                  <a:schemeClr val="bg1"/>
                </a:solidFill>
              </a:defRPr>
            </a:lvl1pPr>
            <a:lvl2pPr marL="0" indent="0">
              <a:lnSpc>
                <a:spcPts val="1200"/>
              </a:lnSpc>
              <a:spcBef>
                <a:spcPts val="800"/>
              </a:spcBef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2pPr>
            <a:lvl3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3pPr>
            <a:lvl4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4pPr>
            <a:lvl5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F27D9-00EB-461D-B196-8A793352FFFE}" type="datetime4">
              <a:rPr lang="fr-FR">
                <a:solidFill>
                  <a:prstClr val="white"/>
                </a:solidFill>
              </a:rPr>
              <a:pPr>
                <a:defRPr/>
              </a:pPr>
              <a:t>2 septembre 2014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7" name="Espace réservé du numéro de diapositive 10"/>
          <p:cNvSpPr>
            <a:spLocks noGrp="1"/>
          </p:cNvSpPr>
          <p:nvPr>
            <p:ph type="sldNum" sz="quarter" idx="11"/>
          </p:nvPr>
        </p:nvSpPr>
        <p:spPr>
          <a:xfrm>
            <a:off x="576263" y="5445125"/>
            <a:ext cx="1119187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>
                <a:solidFill>
                  <a:prstClr val="white"/>
                </a:solidFill>
              </a:rPr>
              <a:t>|  PAGE </a:t>
            </a:r>
            <a:fld id="{7A3EBB5A-A9FA-4228-8A1B-3FBCF9644E47}" type="slidenum">
              <a:rPr lang="fr-FR">
                <a:solidFill>
                  <a:prstClr val="white"/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white"/>
              </a:solidFill>
            </a:endParaRPr>
          </a:p>
        </p:txBody>
      </p:sp>
      <p:sp>
        <p:nvSpPr>
          <p:cNvPr id="8" name="Espace réservé du pied de page 11"/>
          <p:cNvSpPr>
            <a:spLocks noGrp="1"/>
          </p:cNvSpPr>
          <p:nvPr>
            <p:ph type="ftr" sz="quarter" idx="12"/>
          </p:nvPr>
        </p:nvSpPr>
        <p:spPr>
          <a:xfrm>
            <a:off x="576263" y="5876925"/>
            <a:ext cx="2663825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>
                <a:solidFill>
                  <a:prstClr val="white"/>
                </a:solidFill>
              </a:rPr>
              <a:t>CEA | 10 AVRIL 2012</a:t>
            </a:r>
          </a:p>
        </p:txBody>
      </p:sp>
    </p:spTree>
    <p:extLst>
      <p:ext uri="{BB962C8B-B14F-4D97-AF65-F5344CB8AC3E}">
        <p14:creationId xmlns:p14="http://schemas.microsoft.com/office/powerpoint/2010/main" val="172333352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60A03-0241-439A-97D7-BC12B76E69DC}" type="datetime4">
              <a:rPr lang="fr-FR">
                <a:solidFill>
                  <a:prstClr val="white"/>
                </a:solidFill>
              </a:rPr>
              <a:pPr>
                <a:defRPr/>
              </a:pPr>
              <a:t>2 septembre 2014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CEA | 10 AVRIL 2012</a:t>
            </a: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|  PAGE </a:t>
            </a:r>
            <a:fld id="{F9D550C4-7363-4D1E-B7B4-59297112650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062116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re. Contenu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11300" y="52388"/>
            <a:ext cx="7237413" cy="909637"/>
          </a:xfrm>
        </p:spPr>
        <p:txBody>
          <a:bodyPr/>
          <a:lstStyle/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76263" y="1268413"/>
            <a:ext cx="4010025" cy="4968875"/>
          </a:xfrm>
        </p:spPr>
        <p:txBody>
          <a:bodyPr/>
          <a:lstStyle/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738688" y="1268413"/>
            <a:ext cx="4010025" cy="2408237"/>
          </a:xfrm>
        </p:spPr>
        <p:txBody>
          <a:bodyPr/>
          <a:lstStyle/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738688" y="3829050"/>
            <a:ext cx="4010025" cy="2408238"/>
          </a:xfrm>
        </p:spPr>
        <p:txBody>
          <a:bodyPr/>
          <a:lstStyle/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CA400-E988-48E2-B16A-EBBDA5CA6F71}" type="datetime4">
              <a:rPr lang="fr-FR">
                <a:solidFill>
                  <a:prstClr val="white"/>
                </a:solidFill>
              </a:rPr>
              <a:pPr>
                <a:defRPr/>
              </a:pPr>
              <a:t>2 septembre 2014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CEA | 10 AVRIL 2012</a:t>
            </a:r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|  PAGE </a:t>
            </a:r>
            <a:fld id="{7FE64F97-50FE-42DB-AE05-3460468393D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90504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11300" y="52388"/>
            <a:ext cx="7237413" cy="909637"/>
          </a:xfrm>
        </p:spPr>
        <p:txBody>
          <a:bodyPr/>
          <a:lstStyle/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76263" y="1268413"/>
            <a:ext cx="4010025" cy="4968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38688" y="1268413"/>
            <a:ext cx="4010025" cy="4968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F323A-038C-4588-87CE-87206B10A9AC}" type="datetime4">
              <a:rPr lang="fr-FR">
                <a:solidFill>
                  <a:prstClr val="white"/>
                </a:solidFill>
              </a:rPr>
              <a:pPr>
                <a:defRPr/>
              </a:pPr>
              <a:t>2 septembre 2014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CEA | 10 AVRIL 2012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|  PAGE </a:t>
            </a:r>
            <a:fld id="{CADF0711-7E5D-4FDB-BB90-60EC76037FB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941876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576263" y="52388"/>
            <a:ext cx="8172450" cy="6184900"/>
          </a:xfrm>
        </p:spPr>
        <p:txBody>
          <a:bodyPr/>
          <a:lstStyle/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71881-17EE-45D9-877A-6515AA8CA989}" type="datetime4">
              <a:rPr lang="fr-FR">
                <a:solidFill>
                  <a:prstClr val="white"/>
                </a:solidFill>
              </a:rPr>
              <a:pPr>
                <a:defRPr/>
              </a:pPr>
              <a:t>2 septembre 2014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CEA | 10 AVRIL 2012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|  PAGE </a:t>
            </a:r>
            <a:fld id="{D45484AB-787C-4DE4-A806-6D9C47AFF1B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896676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11300" y="52388"/>
            <a:ext cx="7237413" cy="909637"/>
          </a:xfrm>
        </p:spPr>
        <p:txBody>
          <a:bodyPr/>
          <a:lstStyle/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4976FF-D7D6-44CE-AE7F-5C5012D46BB7}" type="datetime4">
              <a:rPr lang="fr-FR">
                <a:solidFill>
                  <a:prstClr val="white"/>
                </a:solidFill>
              </a:rPr>
              <a:pPr>
                <a:defRPr/>
              </a:pPr>
              <a:t>2 septembre 2014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CEA | 10 AVRIL 2012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|  PAGE </a:t>
            </a:r>
            <a:fld id="{60671F73-9B66-4A69-9656-A6ADC4B48C2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336762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re et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11300" y="52388"/>
            <a:ext cx="7237413" cy="909637"/>
          </a:xfrm>
        </p:spPr>
        <p:txBody>
          <a:bodyPr/>
          <a:lstStyle/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idx="1"/>
          </p:nvPr>
        </p:nvSpPr>
        <p:spPr>
          <a:xfrm>
            <a:off x="576263" y="1268413"/>
            <a:ext cx="8172450" cy="4968875"/>
          </a:xfrm>
        </p:spPr>
        <p:txBody>
          <a:bodyPr/>
          <a:lstStyle/>
          <a:p>
            <a:pPr lvl="0"/>
            <a:endParaRPr lang="fr-FR" noProof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D9B76-E47D-429D-AF08-4E78C963AB51}" type="datetime4">
              <a:rPr lang="fr-FR">
                <a:solidFill>
                  <a:prstClr val="white"/>
                </a:solidFill>
              </a:rPr>
              <a:pPr>
                <a:defRPr/>
              </a:pPr>
              <a:t>2 septembre 2014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CEA | 10 AVRIL 2012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|  PAGE </a:t>
            </a:r>
            <a:fld id="{396D7F4E-7693-47F4-9A26-76A2E8421E7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1234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graph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000" y="3707506"/>
            <a:ext cx="8172464" cy="2529805"/>
          </a:xfrm>
        </p:spPr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9" name="Espace réservé du contenu 20"/>
          <p:cNvSpPr>
            <a:spLocks noGrp="1"/>
          </p:cNvSpPr>
          <p:nvPr>
            <p:ph sz="quarter" idx="21"/>
          </p:nvPr>
        </p:nvSpPr>
        <p:spPr>
          <a:xfrm>
            <a:off x="576000" y="1458000"/>
            <a:ext cx="8064000" cy="1908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EEFFF-4EB6-4B90-B952-67A72DB79A46}" type="datetime4">
              <a:rPr lang="fr-FR"/>
              <a:pPr>
                <a:defRPr/>
              </a:pPr>
              <a:t>2 septembre 2014</a:t>
            </a:fld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CEA | 10 AVRIL 2012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|  PAGE </a:t>
            </a:r>
            <a:fld id="{5DDAD63D-286B-4086-9B9E-15C76300322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00F52-5BCE-4A52-8DEF-5A6AA339A491}" type="datetime4">
              <a:rPr lang="fr-FR">
                <a:solidFill>
                  <a:prstClr val="white"/>
                </a:solidFill>
              </a:rPr>
              <a:pPr>
                <a:defRPr/>
              </a:pPr>
              <a:t>2 septembre 2014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CEA | 10 AVRIL 2012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|  PAGE </a:t>
            </a:r>
            <a:fld id="{8B576F1F-8AF9-4EEF-8867-C848B9096B0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9508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9" descr="carte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76238" y="846138"/>
            <a:ext cx="8459787" cy="415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 8" descr="bandeau_page_carte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Espace réservé du graphique 32"/>
          <p:cNvSpPr>
            <a:spLocks noGrp="1"/>
          </p:cNvSpPr>
          <p:nvPr>
            <p:ph type="chart" sz="quarter" idx="13"/>
          </p:nvPr>
        </p:nvSpPr>
        <p:spPr>
          <a:xfrm>
            <a:off x="899592" y="5157788"/>
            <a:ext cx="3240360" cy="863600"/>
          </a:xfrm>
        </p:spPr>
        <p:txBody>
          <a:bodyPr rtlCol="0" anchor="ctr">
            <a:noAutofit/>
          </a:bodyPr>
          <a:lstStyle>
            <a:lvl1pPr marL="0" indent="0" algn="ctr">
              <a:defRPr sz="1200"/>
            </a:lvl1pPr>
          </a:lstStyle>
          <a:p>
            <a:pPr lvl="0"/>
            <a:r>
              <a:rPr lang="en-US" noProof="0" dirty="0" smtClean="0"/>
              <a:t>Cliquez sur l'icône pour ajouter un graphique</a:t>
            </a:r>
            <a:endParaRPr lang="fr-FR" noProof="0" dirty="0"/>
          </a:p>
        </p:txBody>
      </p:sp>
      <p:sp>
        <p:nvSpPr>
          <p:cNvPr id="5" name="Espace réservé de la date 5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2CD58-FA84-4EE4-9DE8-E0D39D18FFE6}" type="datetime4">
              <a:rPr lang="fr-FR"/>
              <a:pPr>
                <a:defRPr/>
              </a:pPr>
              <a:t>2 septembre 2014</a:t>
            </a:fld>
            <a:endParaRPr lang="fr-FR" dirty="0"/>
          </a:p>
        </p:txBody>
      </p:sp>
      <p:sp>
        <p:nvSpPr>
          <p:cNvPr id="6" name="Espace réservé du numéro de diapositiv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|  PAGE </a:t>
            </a:r>
            <a:fld id="{47061A8F-6550-45C8-96CA-C87092AAB73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7" name="Espace réservé du pied de pag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CEA | 10 AVRIL 2012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7" descr="bandeau_intercalaire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309938" y="0"/>
            <a:ext cx="58340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6" descr="bandeau_dernière.png"/>
          <p:cNvPicPr>
            <a:picLocks noChangeAspect="1"/>
          </p:cNvPicPr>
          <p:nvPr userDrawn="1"/>
        </p:nvPicPr>
        <p:blipFill>
          <a:blip r:embed="rId3"/>
          <a:srcRect b="15350"/>
          <a:stretch>
            <a:fillRect/>
          </a:stretch>
        </p:blipFill>
        <p:spPr bwMode="auto">
          <a:xfrm>
            <a:off x="3309938" y="0"/>
            <a:ext cx="5834062" cy="580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38800" y="5799600"/>
            <a:ext cx="1897200" cy="943200"/>
          </a:xfrm>
        </p:spPr>
        <p:txBody>
          <a:bodyPr anchor="t"/>
          <a:lstStyle>
            <a:lvl1pPr>
              <a:lnSpc>
                <a:spcPts val="1200"/>
              </a:lnSpc>
              <a:defRPr sz="850" b="0" cap="none" baseline="0">
                <a:solidFill>
                  <a:schemeClr val="bg2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39505" y="5799600"/>
            <a:ext cx="3552775" cy="943200"/>
          </a:xfrm>
        </p:spPr>
        <p:txBody>
          <a:bodyPr/>
          <a:lstStyle>
            <a:lvl1pPr marL="0" indent="0">
              <a:lnSpc>
                <a:spcPts val="1200"/>
              </a:lnSpc>
              <a:spcAft>
                <a:spcPts val="0"/>
              </a:spcAft>
              <a:buFont typeface="Arial" pitchFamily="34" charset="0"/>
              <a:buNone/>
              <a:defRPr sz="800">
                <a:solidFill>
                  <a:schemeClr val="bg1"/>
                </a:solidFill>
              </a:defRPr>
            </a:lvl1pPr>
            <a:lvl2pPr marL="0" indent="0">
              <a:lnSpc>
                <a:spcPts val="1200"/>
              </a:lnSpc>
              <a:spcBef>
                <a:spcPts val="800"/>
              </a:spcBef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2pPr>
            <a:lvl3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3pPr>
            <a:lvl4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4pPr>
            <a:lvl5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F27D9-00EB-461D-B196-8A793352FFFE}" type="datetime4">
              <a:rPr lang="fr-FR"/>
              <a:pPr>
                <a:defRPr/>
              </a:pPr>
              <a:t>2 septembre 2014</a:t>
            </a:fld>
            <a:endParaRPr lang="fr-FR" dirty="0"/>
          </a:p>
        </p:txBody>
      </p:sp>
      <p:sp>
        <p:nvSpPr>
          <p:cNvPr id="7" name="Espace réservé du numéro de diapositive 10"/>
          <p:cNvSpPr>
            <a:spLocks noGrp="1"/>
          </p:cNvSpPr>
          <p:nvPr>
            <p:ph type="sldNum" sz="quarter" idx="11"/>
          </p:nvPr>
        </p:nvSpPr>
        <p:spPr>
          <a:xfrm>
            <a:off x="576263" y="5445125"/>
            <a:ext cx="1119187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|  PAGE </a:t>
            </a:r>
            <a:fld id="{7A3EBB5A-A9FA-4228-8A1B-3FBCF9644E4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8" name="Espace réservé du pied de page 11"/>
          <p:cNvSpPr>
            <a:spLocks noGrp="1"/>
          </p:cNvSpPr>
          <p:nvPr>
            <p:ph type="ftr" sz="quarter" idx="12"/>
          </p:nvPr>
        </p:nvSpPr>
        <p:spPr>
          <a:xfrm>
            <a:off x="576263" y="5876925"/>
            <a:ext cx="2663825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CEA | 10 AVRIL 2012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48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56.xml"/><Relationship Id="rId16" Type="http://schemas.openxmlformats.org/officeDocument/2006/relationships/slideLayout" Target="../slideLayouts/slideLayout70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64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7" descr="bandeau_texte.png"/>
          <p:cNvPicPr>
            <a:picLocks noChangeAspect="1"/>
          </p:cNvPicPr>
          <p:nvPr userDrawn="1"/>
        </p:nvPicPr>
        <p:blipFill>
          <a:blip r:embed="rId18"/>
          <a:srcRect/>
          <a:stretch>
            <a:fillRect/>
          </a:stretch>
        </p:blipFill>
        <p:spPr bwMode="auto">
          <a:xfrm>
            <a:off x="0" y="0"/>
            <a:ext cx="914400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511300" y="52388"/>
            <a:ext cx="7237413" cy="90963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1028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576263" y="1268413"/>
            <a:ext cx="817245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76263" y="6305550"/>
            <a:ext cx="145097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9EF7DC0A-40B6-421B-810C-6415F01DBCD5}" type="datetime4">
              <a:rPr lang="fr-FR"/>
              <a:pPr>
                <a:defRPr/>
              </a:pPr>
              <a:t>2 septembre 2014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051050" y="6305550"/>
            <a:ext cx="594042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6666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r-FR"/>
              <a:t>CEA | 10 AVRIL 2012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024813" y="6303963"/>
            <a:ext cx="111918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6666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r-FR"/>
              <a:t>|  PAGE </a:t>
            </a:r>
            <a:fld id="{55686AFF-72D7-4C2C-8235-4AEA7A4498C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675" r:id="rId3"/>
    <p:sldLayoutId id="2147483674" r:id="rId4"/>
    <p:sldLayoutId id="2147483673" r:id="rId5"/>
    <p:sldLayoutId id="2147483672" r:id="rId6"/>
    <p:sldLayoutId id="2147483671" r:id="rId7"/>
    <p:sldLayoutId id="2147483711" r:id="rId8"/>
    <p:sldLayoutId id="2147483712" r:id="rId9"/>
    <p:sldLayoutId id="2147483670" r:id="rId10"/>
    <p:sldLayoutId id="2147483669" r:id="rId11"/>
    <p:sldLayoutId id="2147483668" r:id="rId12"/>
    <p:sldLayoutId id="2147483667" r:id="rId13"/>
    <p:sldLayoutId id="2147483666" r:id="rId14"/>
    <p:sldLayoutId id="2147483665" r:id="rId15"/>
    <p:sldLayoutId id="2147483664" r:id="rId16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 kern="1200" cap="all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9pPr>
    </p:titleStyle>
    <p:bodyStyle>
      <a:lvl1pPr marL="923925" indent="-923925" algn="l" rtl="0" eaLnBrk="0" fontAlgn="base" hangingPunct="0">
        <a:spcBef>
          <a:spcPct val="0"/>
        </a:spcBef>
        <a:spcAft>
          <a:spcPts val="400"/>
        </a:spcAft>
        <a:buFont typeface="Arial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1pPr>
      <a:lvl2pPr marL="360363" indent="-360363" algn="l" rtl="0" eaLnBrk="0" fontAlgn="base" hangingPunct="0">
        <a:lnSpc>
          <a:spcPts val="2000"/>
        </a:lnSpc>
        <a:spcBef>
          <a:spcPct val="0"/>
        </a:spcBef>
        <a:spcAft>
          <a:spcPct val="0"/>
        </a:spcAft>
        <a:buSzPct val="90000"/>
        <a:buBlip>
          <a:blip r:embed="rId19"/>
        </a:buBlip>
        <a:defRPr sz="1600" kern="1200">
          <a:solidFill>
            <a:srgbClr val="666666"/>
          </a:solidFill>
          <a:latin typeface="+mn-lt"/>
          <a:ea typeface="+mn-ea"/>
          <a:cs typeface="+mn-cs"/>
        </a:defRPr>
      </a:lvl2pPr>
      <a:lvl3pPr marL="361950" indent="552450" algn="l" rtl="0" eaLnBrk="0" fontAlgn="base" hangingPunct="0">
        <a:lnSpc>
          <a:spcPts val="2000"/>
        </a:lnSpc>
        <a:spcBef>
          <a:spcPct val="0"/>
        </a:spcBef>
        <a:spcAft>
          <a:spcPct val="0"/>
        </a:spcAft>
        <a:buSzPct val="36000"/>
        <a:buFont typeface="Arial" charset="0"/>
        <a:buChar char="•"/>
        <a:defRPr sz="1600" kern="1200">
          <a:solidFill>
            <a:srgbClr val="666666"/>
          </a:solidFill>
          <a:latin typeface="+mn-lt"/>
          <a:ea typeface="+mn-ea"/>
          <a:cs typeface="+mn-cs"/>
        </a:defRPr>
      </a:lvl3pPr>
      <a:lvl4pPr marL="1009650" indent="-238125" algn="l" rtl="0" eaLnBrk="0" fontAlgn="base" hangingPunct="0">
        <a:lnSpc>
          <a:spcPts val="2000"/>
        </a:lnSpc>
        <a:spcBef>
          <a:spcPct val="0"/>
        </a:spcBef>
        <a:spcAft>
          <a:spcPct val="0"/>
        </a:spcAft>
        <a:buClr>
          <a:srgbClr val="666666"/>
        </a:buClr>
        <a:buSzPct val="36000"/>
        <a:buBlip>
          <a:blip r:embed="rId20"/>
        </a:buBlip>
        <a:defRPr sz="1600" kern="1200">
          <a:solidFill>
            <a:srgbClr val="666666"/>
          </a:solidFill>
          <a:latin typeface="+mn-lt"/>
          <a:ea typeface="+mn-ea"/>
          <a:cs typeface="+mn-cs"/>
        </a:defRPr>
      </a:lvl4pPr>
      <a:lvl5pPr marL="1133475" indent="-114300" algn="l" rtl="0" eaLnBrk="0" fontAlgn="base" hangingPunct="0">
        <a:lnSpc>
          <a:spcPts val="2000"/>
        </a:lnSpc>
        <a:spcBef>
          <a:spcPct val="0"/>
        </a:spcBef>
        <a:spcAft>
          <a:spcPct val="0"/>
        </a:spcAft>
        <a:buClr>
          <a:srgbClr val="666666"/>
        </a:buClr>
        <a:buFont typeface="Arial" charset="0"/>
        <a:buChar char="-"/>
        <a:defRPr sz="1600" kern="1200">
          <a:solidFill>
            <a:srgbClr val="6666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Image 11" descr="bandeau_intercalaire.pn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3309938" y="0"/>
            <a:ext cx="58340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1511300" y="52388"/>
            <a:ext cx="7237413" cy="90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8436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576263" y="1268413"/>
            <a:ext cx="817245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9" name="Espace réservé de la date 6"/>
          <p:cNvSpPr>
            <a:spLocks noGrp="1"/>
          </p:cNvSpPr>
          <p:nvPr>
            <p:ph type="dt" sz="half" idx="2"/>
          </p:nvPr>
        </p:nvSpPr>
        <p:spPr>
          <a:xfrm>
            <a:off x="576263" y="6305550"/>
            <a:ext cx="145097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000" cap="all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0F459E10-2145-4765-8653-8DD18D544620}" type="datetime4">
              <a:rPr lang="fr-FR"/>
              <a:pPr>
                <a:defRPr/>
              </a:pPr>
              <a:t>2 septembre 2014</a:t>
            </a:fld>
            <a:endParaRPr lang="fr-FR" dirty="0"/>
          </a:p>
        </p:txBody>
      </p:sp>
      <p:sp>
        <p:nvSpPr>
          <p:cNvPr id="10" name="Espace réservé du numéro de diapositive 7"/>
          <p:cNvSpPr>
            <a:spLocks noGrp="1"/>
          </p:cNvSpPr>
          <p:nvPr>
            <p:ph type="sldNum" sz="quarter" idx="4"/>
          </p:nvPr>
        </p:nvSpPr>
        <p:spPr>
          <a:xfrm>
            <a:off x="576263" y="5876925"/>
            <a:ext cx="270033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r-FR"/>
              <a:t>|  PAGE </a:t>
            </a:r>
            <a:fld id="{DCA3C65A-E5AF-4B2C-A359-E26B10D3A66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1" name="Espace réservé du pied de page 8"/>
          <p:cNvSpPr>
            <a:spLocks noGrp="1"/>
          </p:cNvSpPr>
          <p:nvPr>
            <p:ph type="ftr" sz="quarter" idx="3"/>
          </p:nvPr>
        </p:nvSpPr>
        <p:spPr>
          <a:xfrm>
            <a:off x="576263" y="5445125"/>
            <a:ext cx="270033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r-FR"/>
              <a:t>CEA | 10 AVRIL 2012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5" r:id="rId2"/>
    <p:sldLayoutId id="2147483684" r:id="rId3"/>
    <p:sldLayoutId id="2147483683" r:id="rId4"/>
    <p:sldLayoutId id="2147483682" r:id="rId5"/>
    <p:sldLayoutId id="2147483681" r:id="rId6"/>
    <p:sldLayoutId id="2147483680" r:id="rId7"/>
    <p:sldLayoutId id="2147483679" r:id="rId8"/>
    <p:sldLayoutId id="2147483678" r:id="rId9"/>
    <p:sldLayoutId id="2147483677" r:id="rId10"/>
    <p:sldLayoutId id="2147483676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9pPr>
    </p:titleStyle>
    <p:bodyStyle>
      <a:lvl1pPr marL="923925" indent="-923925" algn="l" rtl="0" eaLnBrk="0" fontAlgn="base" hangingPunct="0">
        <a:spcBef>
          <a:spcPct val="0"/>
        </a:spcBef>
        <a:spcAft>
          <a:spcPts val="400"/>
        </a:spcAft>
        <a:buFont typeface="Arial" charset="0"/>
        <a:buChar char="•"/>
        <a:defRPr sz="2200">
          <a:solidFill>
            <a:schemeClr val="tx2"/>
          </a:solidFill>
          <a:latin typeface="+mn-lt"/>
          <a:ea typeface="+mn-ea"/>
          <a:cs typeface="+mn-cs"/>
        </a:defRPr>
      </a:lvl1pPr>
      <a:lvl2pPr marL="360363" indent="-360363" algn="l" rtl="0" eaLnBrk="0" fontAlgn="base" hangingPunct="0">
        <a:lnSpc>
          <a:spcPts val="2000"/>
        </a:lnSpc>
        <a:spcBef>
          <a:spcPct val="0"/>
        </a:spcBef>
        <a:spcAft>
          <a:spcPct val="0"/>
        </a:spcAft>
        <a:buSzPct val="90000"/>
        <a:buBlip>
          <a:blip r:embed="rId14"/>
        </a:buBlip>
        <a:defRPr sz="1600">
          <a:solidFill>
            <a:srgbClr val="666666"/>
          </a:solidFill>
          <a:latin typeface="+mn-lt"/>
        </a:defRPr>
      </a:lvl2pPr>
      <a:lvl3pPr marL="361950" indent="552450" algn="l" rtl="0" eaLnBrk="0" fontAlgn="base" hangingPunct="0">
        <a:lnSpc>
          <a:spcPts val="2000"/>
        </a:lnSpc>
        <a:spcBef>
          <a:spcPct val="0"/>
        </a:spcBef>
        <a:spcAft>
          <a:spcPct val="0"/>
        </a:spcAft>
        <a:buSzPct val="36000"/>
        <a:buFont typeface="Arial" charset="0"/>
        <a:buChar char="•"/>
        <a:defRPr sz="1600">
          <a:solidFill>
            <a:srgbClr val="666666"/>
          </a:solidFill>
          <a:latin typeface="+mn-lt"/>
        </a:defRPr>
      </a:lvl3pPr>
      <a:lvl4pPr marL="1009650" indent="-238125" algn="l" rtl="0" eaLnBrk="0" fontAlgn="base" hangingPunct="0">
        <a:lnSpc>
          <a:spcPts val="2000"/>
        </a:lnSpc>
        <a:spcBef>
          <a:spcPct val="0"/>
        </a:spcBef>
        <a:spcAft>
          <a:spcPct val="0"/>
        </a:spcAft>
        <a:buClr>
          <a:srgbClr val="666666"/>
        </a:buClr>
        <a:buSzPct val="36000"/>
        <a:buBlip>
          <a:blip r:embed="rId15"/>
        </a:buBlip>
        <a:defRPr sz="1600">
          <a:solidFill>
            <a:srgbClr val="666666"/>
          </a:solidFill>
          <a:latin typeface="+mn-lt"/>
        </a:defRPr>
      </a:lvl4pPr>
      <a:lvl5pPr marL="1133475" indent="-114300" algn="l" rtl="0" eaLnBrk="0" fontAlgn="base" hangingPunct="0">
        <a:lnSpc>
          <a:spcPts val="2000"/>
        </a:lnSpc>
        <a:spcBef>
          <a:spcPct val="0"/>
        </a:spcBef>
        <a:spcAft>
          <a:spcPct val="0"/>
        </a:spcAft>
        <a:buClr>
          <a:srgbClr val="666666"/>
        </a:buClr>
        <a:buFont typeface="Arial" charset="0"/>
        <a:buChar char="-"/>
        <a:defRPr sz="1600">
          <a:solidFill>
            <a:srgbClr val="666666"/>
          </a:solidFill>
          <a:latin typeface="+mn-lt"/>
        </a:defRPr>
      </a:lvl5pPr>
      <a:lvl6pPr marL="1590675" indent="-114300" algn="l" rtl="0" fontAlgn="base">
        <a:lnSpc>
          <a:spcPts val="2000"/>
        </a:lnSpc>
        <a:spcBef>
          <a:spcPct val="0"/>
        </a:spcBef>
        <a:spcAft>
          <a:spcPct val="0"/>
        </a:spcAft>
        <a:buClr>
          <a:srgbClr val="666666"/>
        </a:buClr>
        <a:buFont typeface="Arial" charset="0"/>
        <a:buChar char="-"/>
        <a:defRPr sz="1600">
          <a:solidFill>
            <a:srgbClr val="666666"/>
          </a:solidFill>
          <a:latin typeface="+mn-lt"/>
        </a:defRPr>
      </a:lvl6pPr>
      <a:lvl7pPr marL="2047875" indent="-114300" algn="l" rtl="0" fontAlgn="base">
        <a:lnSpc>
          <a:spcPts val="2000"/>
        </a:lnSpc>
        <a:spcBef>
          <a:spcPct val="0"/>
        </a:spcBef>
        <a:spcAft>
          <a:spcPct val="0"/>
        </a:spcAft>
        <a:buClr>
          <a:srgbClr val="666666"/>
        </a:buClr>
        <a:buFont typeface="Arial" charset="0"/>
        <a:buChar char="-"/>
        <a:defRPr sz="1600">
          <a:solidFill>
            <a:srgbClr val="666666"/>
          </a:solidFill>
          <a:latin typeface="+mn-lt"/>
        </a:defRPr>
      </a:lvl7pPr>
      <a:lvl8pPr marL="2505075" indent="-114300" algn="l" rtl="0" fontAlgn="base">
        <a:lnSpc>
          <a:spcPts val="2000"/>
        </a:lnSpc>
        <a:spcBef>
          <a:spcPct val="0"/>
        </a:spcBef>
        <a:spcAft>
          <a:spcPct val="0"/>
        </a:spcAft>
        <a:buClr>
          <a:srgbClr val="666666"/>
        </a:buClr>
        <a:buFont typeface="Arial" charset="0"/>
        <a:buChar char="-"/>
        <a:defRPr sz="1600">
          <a:solidFill>
            <a:srgbClr val="666666"/>
          </a:solidFill>
          <a:latin typeface="+mn-lt"/>
        </a:defRPr>
      </a:lvl8pPr>
      <a:lvl9pPr marL="2962275" indent="-114300" algn="l" rtl="0" fontAlgn="base">
        <a:lnSpc>
          <a:spcPts val="2000"/>
        </a:lnSpc>
        <a:spcBef>
          <a:spcPct val="0"/>
        </a:spcBef>
        <a:spcAft>
          <a:spcPct val="0"/>
        </a:spcAft>
        <a:buClr>
          <a:srgbClr val="666666"/>
        </a:buClr>
        <a:buFont typeface="Arial" charset="0"/>
        <a:buChar char="-"/>
        <a:defRPr sz="1600">
          <a:solidFill>
            <a:srgbClr val="666666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Image 11" descr="bandeau_intercalaire.pn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3309938" y="0"/>
            <a:ext cx="58340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1511300" y="52388"/>
            <a:ext cx="7237413" cy="90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8436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576263" y="1268413"/>
            <a:ext cx="817245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9" name="Espace réservé de la date 6"/>
          <p:cNvSpPr>
            <a:spLocks noGrp="1"/>
          </p:cNvSpPr>
          <p:nvPr>
            <p:ph type="dt" sz="half" idx="2"/>
          </p:nvPr>
        </p:nvSpPr>
        <p:spPr>
          <a:xfrm>
            <a:off x="576263" y="6305550"/>
            <a:ext cx="145097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000" cap="all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0F459E10-2145-4765-8653-8DD18D544620}" type="datetime4">
              <a:rPr lang="fr-FR">
                <a:solidFill>
                  <a:srgbClr val="FFFFFF"/>
                </a:solidFill>
              </a:rPr>
              <a:pPr>
                <a:defRPr/>
              </a:pPr>
              <a:t>2 septembre 2014</a:t>
            </a:fld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10" name="Espace réservé du numéro de diapositive 7"/>
          <p:cNvSpPr>
            <a:spLocks noGrp="1"/>
          </p:cNvSpPr>
          <p:nvPr>
            <p:ph type="sldNum" sz="quarter" idx="4"/>
          </p:nvPr>
        </p:nvSpPr>
        <p:spPr>
          <a:xfrm>
            <a:off x="576263" y="5876925"/>
            <a:ext cx="270033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r-FR">
                <a:solidFill>
                  <a:srgbClr val="FFFFFF"/>
                </a:solidFill>
              </a:rPr>
              <a:t>|  PAGE </a:t>
            </a:r>
            <a:fld id="{DCA3C65A-E5AF-4B2C-A359-E26B10D3A665}" type="slidenum">
              <a:rPr lang="fr-FR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  <p:sp>
        <p:nvSpPr>
          <p:cNvPr id="11" name="Espace réservé du pied de page 8"/>
          <p:cNvSpPr>
            <a:spLocks noGrp="1"/>
          </p:cNvSpPr>
          <p:nvPr>
            <p:ph type="ftr" sz="quarter" idx="3"/>
          </p:nvPr>
        </p:nvSpPr>
        <p:spPr>
          <a:xfrm>
            <a:off x="576263" y="5445125"/>
            <a:ext cx="270033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r-FR">
                <a:solidFill>
                  <a:srgbClr val="FFFFFF"/>
                </a:solidFill>
              </a:rPr>
              <a:t>CEA | 10 AVRIL 2012</a:t>
            </a:r>
          </a:p>
        </p:txBody>
      </p:sp>
    </p:spTree>
    <p:extLst>
      <p:ext uri="{BB962C8B-B14F-4D97-AF65-F5344CB8AC3E}">
        <p14:creationId xmlns:p14="http://schemas.microsoft.com/office/powerpoint/2010/main" val="2847450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9pPr>
    </p:titleStyle>
    <p:bodyStyle>
      <a:lvl1pPr marL="923925" indent="-923925" algn="l" rtl="0" eaLnBrk="0" fontAlgn="base" hangingPunct="0">
        <a:spcBef>
          <a:spcPct val="0"/>
        </a:spcBef>
        <a:spcAft>
          <a:spcPts val="400"/>
        </a:spcAft>
        <a:buFont typeface="Arial" charset="0"/>
        <a:buChar char="•"/>
        <a:defRPr sz="2200">
          <a:solidFill>
            <a:schemeClr val="tx2"/>
          </a:solidFill>
          <a:latin typeface="+mn-lt"/>
          <a:ea typeface="+mn-ea"/>
          <a:cs typeface="+mn-cs"/>
        </a:defRPr>
      </a:lvl1pPr>
      <a:lvl2pPr marL="360363" indent="-360363" algn="l" rtl="0" eaLnBrk="0" fontAlgn="base" hangingPunct="0">
        <a:lnSpc>
          <a:spcPts val="2000"/>
        </a:lnSpc>
        <a:spcBef>
          <a:spcPct val="0"/>
        </a:spcBef>
        <a:spcAft>
          <a:spcPct val="0"/>
        </a:spcAft>
        <a:buSzPct val="90000"/>
        <a:buBlip>
          <a:blip r:embed="rId14"/>
        </a:buBlip>
        <a:defRPr sz="1600">
          <a:solidFill>
            <a:srgbClr val="666666"/>
          </a:solidFill>
          <a:latin typeface="+mn-lt"/>
        </a:defRPr>
      </a:lvl2pPr>
      <a:lvl3pPr marL="361950" indent="552450" algn="l" rtl="0" eaLnBrk="0" fontAlgn="base" hangingPunct="0">
        <a:lnSpc>
          <a:spcPts val="2000"/>
        </a:lnSpc>
        <a:spcBef>
          <a:spcPct val="0"/>
        </a:spcBef>
        <a:spcAft>
          <a:spcPct val="0"/>
        </a:spcAft>
        <a:buSzPct val="36000"/>
        <a:buFont typeface="Arial" charset="0"/>
        <a:buChar char="•"/>
        <a:defRPr sz="1600">
          <a:solidFill>
            <a:srgbClr val="666666"/>
          </a:solidFill>
          <a:latin typeface="+mn-lt"/>
        </a:defRPr>
      </a:lvl3pPr>
      <a:lvl4pPr marL="1009650" indent="-238125" algn="l" rtl="0" eaLnBrk="0" fontAlgn="base" hangingPunct="0">
        <a:lnSpc>
          <a:spcPts val="2000"/>
        </a:lnSpc>
        <a:spcBef>
          <a:spcPct val="0"/>
        </a:spcBef>
        <a:spcAft>
          <a:spcPct val="0"/>
        </a:spcAft>
        <a:buClr>
          <a:srgbClr val="666666"/>
        </a:buClr>
        <a:buSzPct val="36000"/>
        <a:buBlip>
          <a:blip r:embed="rId15"/>
        </a:buBlip>
        <a:defRPr sz="1600">
          <a:solidFill>
            <a:srgbClr val="666666"/>
          </a:solidFill>
          <a:latin typeface="+mn-lt"/>
        </a:defRPr>
      </a:lvl4pPr>
      <a:lvl5pPr marL="1133475" indent="-114300" algn="l" rtl="0" eaLnBrk="0" fontAlgn="base" hangingPunct="0">
        <a:lnSpc>
          <a:spcPts val="2000"/>
        </a:lnSpc>
        <a:spcBef>
          <a:spcPct val="0"/>
        </a:spcBef>
        <a:spcAft>
          <a:spcPct val="0"/>
        </a:spcAft>
        <a:buClr>
          <a:srgbClr val="666666"/>
        </a:buClr>
        <a:buFont typeface="Arial" charset="0"/>
        <a:buChar char="-"/>
        <a:defRPr sz="1600">
          <a:solidFill>
            <a:srgbClr val="666666"/>
          </a:solidFill>
          <a:latin typeface="+mn-lt"/>
        </a:defRPr>
      </a:lvl5pPr>
      <a:lvl6pPr marL="1590675" indent="-114300" algn="l" rtl="0" fontAlgn="base">
        <a:lnSpc>
          <a:spcPts val="2000"/>
        </a:lnSpc>
        <a:spcBef>
          <a:spcPct val="0"/>
        </a:spcBef>
        <a:spcAft>
          <a:spcPct val="0"/>
        </a:spcAft>
        <a:buClr>
          <a:srgbClr val="666666"/>
        </a:buClr>
        <a:buFont typeface="Arial" charset="0"/>
        <a:buChar char="-"/>
        <a:defRPr sz="1600">
          <a:solidFill>
            <a:srgbClr val="666666"/>
          </a:solidFill>
          <a:latin typeface="+mn-lt"/>
        </a:defRPr>
      </a:lvl6pPr>
      <a:lvl7pPr marL="2047875" indent="-114300" algn="l" rtl="0" fontAlgn="base">
        <a:lnSpc>
          <a:spcPts val="2000"/>
        </a:lnSpc>
        <a:spcBef>
          <a:spcPct val="0"/>
        </a:spcBef>
        <a:spcAft>
          <a:spcPct val="0"/>
        </a:spcAft>
        <a:buClr>
          <a:srgbClr val="666666"/>
        </a:buClr>
        <a:buFont typeface="Arial" charset="0"/>
        <a:buChar char="-"/>
        <a:defRPr sz="1600">
          <a:solidFill>
            <a:srgbClr val="666666"/>
          </a:solidFill>
          <a:latin typeface="+mn-lt"/>
        </a:defRPr>
      </a:lvl7pPr>
      <a:lvl8pPr marL="2505075" indent="-114300" algn="l" rtl="0" fontAlgn="base">
        <a:lnSpc>
          <a:spcPts val="2000"/>
        </a:lnSpc>
        <a:spcBef>
          <a:spcPct val="0"/>
        </a:spcBef>
        <a:spcAft>
          <a:spcPct val="0"/>
        </a:spcAft>
        <a:buClr>
          <a:srgbClr val="666666"/>
        </a:buClr>
        <a:buFont typeface="Arial" charset="0"/>
        <a:buChar char="-"/>
        <a:defRPr sz="1600">
          <a:solidFill>
            <a:srgbClr val="666666"/>
          </a:solidFill>
          <a:latin typeface="+mn-lt"/>
        </a:defRPr>
      </a:lvl8pPr>
      <a:lvl9pPr marL="2962275" indent="-114300" algn="l" rtl="0" fontAlgn="base">
        <a:lnSpc>
          <a:spcPts val="2000"/>
        </a:lnSpc>
        <a:spcBef>
          <a:spcPct val="0"/>
        </a:spcBef>
        <a:spcAft>
          <a:spcPct val="0"/>
        </a:spcAft>
        <a:buClr>
          <a:srgbClr val="666666"/>
        </a:buClr>
        <a:buFont typeface="Arial" charset="0"/>
        <a:buChar char="-"/>
        <a:defRPr sz="1600">
          <a:solidFill>
            <a:srgbClr val="666666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7" descr="bandeau_texte.png"/>
          <p:cNvPicPr>
            <a:picLocks noChangeAspect="1"/>
          </p:cNvPicPr>
          <p:nvPr userDrawn="1"/>
        </p:nvPicPr>
        <p:blipFill>
          <a:blip r:embed="rId18"/>
          <a:srcRect/>
          <a:stretch>
            <a:fillRect/>
          </a:stretch>
        </p:blipFill>
        <p:spPr bwMode="auto">
          <a:xfrm>
            <a:off x="0" y="0"/>
            <a:ext cx="914400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511300" y="52388"/>
            <a:ext cx="7237413" cy="90963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1028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576263" y="1268413"/>
            <a:ext cx="817245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76263" y="6305550"/>
            <a:ext cx="145097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9EF7DC0A-40B6-421B-810C-6415F01DBCD5}" type="datetime4">
              <a:rPr lang="fr-FR">
                <a:solidFill>
                  <a:prstClr val="white"/>
                </a:solidFill>
              </a:rPr>
              <a:pPr>
                <a:defRPr/>
              </a:pPr>
              <a:t>2 septembre 2014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051050" y="6305550"/>
            <a:ext cx="594042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6666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r-FR"/>
              <a:t>CEA | 10 AVRIL 2012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024813" y="6303963"/>
            <a:ext cx="111918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6666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r-FR"/>
              <a:t>|  PAGE </a:t>
            </a:r>
            <a:fld id="{55686AFF-72D7-4C2C-8235-4AEA7A4498C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8273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  <p:sldLayoutId id="2147483775" r:id="rId16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 kern="1200" cap="all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9pPr>
    </p:titleStyle>
    <p:bodyStyle>
      <a:lvl1pPr marL="923925" indent="-923925" algn="l" rtl="0" eaLnBrk="0" fontAlgn="base" hangingPunct="0">
        <a:spcBef>
          <a:spcPct val="0"/>
        </a:spcBef>
        <a:spcAft>
          <a:spcPts val="400"/>
        </a:spcAft>
        <a:buFont typeface="Arial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1pPr>
      <a:lvl2pPr marL="360363" indent="-360363" algn="l" rtl="0" eaLnBrk="0" fontAlgn="base" hangingPunct="0">
        <a:lnSpc>
          <a:spcPts val="2000"/>
        </a:lnSpc>
        <a:spcBef>
          <a:spcPct val="0"/>
        </a:spcBef>
        <a:spcAft>
          <a:spcPct val="0"/>
        </a:spcAft>
        <a:buSzPct val="90000"/>
        <a:buBlip>
          <a:blip r:embed="rId19"/>
        </a:buBlip>
        <a:defRPr sz="1600" kern="1200">
          <a:solidFill>
            <a:srgbClr val="666666"/>
          </a:solidFill>
          <a:latin typeface="+mn-lt"/>
          <a:ea typeface="+mn-ea"/>
          <a:cs typeface="+mn-cs"/>
        </a:defRPr>
      </a:lvl2pPr>
      <a:lvl3pPr marL="361950" indent="552450" algn="l" rtl="0" eaLnBrk="0" fontAlgn="base" hangingPunct="0">
        <a:lnSpc>
          <a:spcPts val="2000"/>
        </a:lnSpc>
        <a:spcBef>
          <a:spcPct val="0"/>
        </a:spcBef>
        <a:spcAft>
          <a:spcPct val="0"/>
        </a:spcAft>
        <a:buSzPct val="36000"/>
        <a:buFont typeface="Arial" charset="0"/>
        <a:buChar char="•"/>
        <a:defRPr sz="1600" kern="1200">
          <a:solidFill>
            <a:srgbClr val="666666"/>
          </a:solidFill>
          <a:latin typeface="+mn-lt"/>
          <a:ea typeface="+mn-ea"/>
          <a:cs typeface="+mn-cs"/>
        </a:defRPr>
      </a:lvl3pPr>
      <a:lvl4pPr marL="1009650" indent="-238125" algn="l" rtl="0" eaLnBrk="0" fontAlgn="base" hangingPunct="0">
        <a:lnSpc>
          <a:spcPts val="2000"/>
        </a:lnSpc>
        <a:spcBef>
          <a:spcPct val="0"/>
        </a:spcBef>
        <a:spcAft>
          <a:spcPct val="0"/>
        </a:spcAft>
        <a:buClr>
          <a:srgbClr val="666666"/>
        </a:buClr>
        <a:buSzPct val="36000"/>
        <a:buBlip>
          <a:blip r:embed="rId20"/>
        </a:buBlip>
        <a:defRPr sz="1600" kern="1200">
          <a:solidFill>
            <a:srgbClr val="666666"/>
          </a:solidFill>
          <a:latin typeface="+mn-lt"/>
          <a:ea typeface="+mn-ea"/>
          <a:cs typeface="+mn-cs"/>
        </a:defRPr>
      </a:lvl4pPr>
      <a:lvl5pPr marL="1133475" indent="-114300" algn="l" rtl="0" eaLnBrk="0" fontAlgn="base" hangingPunct="0">
        <a:lnSpc>
          <a:spcPts val="2000"/>
        </a:lnSpc>
        <a:spcBef>
          <a:spcPct val="0"/>
        </a:spcBef>
        <a:spcAft>
          <a:spcPct val="0"/>
        </a:spcAft>
        <a:buClr>
          <a:srgbClr val="666666"/>
        </a:buClr>
        <a:buFont typeface="Arial" charset="0"/>
        <a:buChar char="-"/>
        <a:defRPr sz="1600" kern="1200">
          <a:solidFill>
            <a:srgbClr val="6666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7" descr="bandeau_texte.png"/>
          <p:cNvPicPr>
            <a:picLocks noChangeAspect="1"/>
          </p:cNvPicPr>
          <p:nvPr userDrawn="1"/>
        </p:nvPicPr>
        <p:blipFill>
          <a:blip r:embed="rId18"/>
          <a:srcRect/>
          <a:stretch>
            <a:fillRect/>
          </a:stretch>
        </p:blipFill>
        <p:spPr bwMode="auto">
          <a:xfrm>
            <a:off x="0" y="0"/>
            <a:ext cx="914400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511300" y="52388"/>
            <a:ext cx="7237413" cy="90963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1028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576263" y="1268413"/>
            <a:ext cx="817245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76263" y="6305550"/>
            <a:ext cx="145097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9EF7DC0A-40B6-421B-810C-6415F01DBCD5}" type="datetime4">
              <a:rPr lang="fr-FR">
                <a:solidFill>
                  <a:prstClr val="white"/>
                </a:solidFill>
              </a:rPr>
              <a:pPr>
                <a:defRPr/>
              </a:pPr>
              <a:t>2 septembre 2014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051050" y="6305550"/>
            <a:ext cx="594042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6666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r-FR"/>
              <a:t>CEA | 10 AVRIL 2012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024813" y="6303963"/>
            <a:ext cx="111918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6666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r-FR"/>
              <a:t>|  PAGE </a:t>
            </a:r>
            <a:fld id="{55686AFF-72D7-4C2C-8235-4AEA7A4498C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8256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  <p:sldLayoutId id="2147483789" r:id="rId13"/>
    <p:sldLayoutId id="2147483790" r:id="rId14"/>
    <p:sldLayoutId id="2147483791" r:id="rId15"/>
    <p:sldLayoutId id="2147483792" r:id="rId16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 kern="1200" cap="all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9pPr>
    </p:titleStyle>
    <p:bodyStyle>
      <a:lvl1pPr marL="923925" indent="-923925" algn="l" rtl="0" eaLnBrk="0" fontAlgn="base" hangingPunct="0">
        <a:spcBef>
          <a:spcPct val="0"/>
        </a:spcBef>
        <a:spcAft>
          <a:spcPts val="400"/>
        </a:spcAft>
        <a:buFont typeface="Arial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1pPr>
      <a:lvl2pPr marL="360363" indent="-360363" algn="l" rtl="0" eaLnBrk="0" fontAlgn="base" hangingPunct="0">
        <a:lnSpc>
          <a:spcPts val="2000"/>
        </a:lnSpc>
        <a:spcBef>
          <a:spcPct val="0"/>
        </a:spcBef>
        <a:spcAft>
          <a:spcPct val="0"/>
        </a:spcAft>
        <a:buSzPct val="90000"/>
        <a:buBlip>
          <a:blip r:embed="rId19"/>
        </a:buBlip>
        <a:defRPr sz="1600" kern="1200">
          <a:solidFill>
            <a:srgbClr val="666666"/>
          </a:solidFill>
          <a:latin typeface="+mn-lt"/>
          <a:ea typeface="+mn-ea"/>
          <a:cs typeface="+mn-cs"/>
        </a:defRPr>
      </a:lvl2pPr>
      <a:lvl3pPr marL="361950" indent="552450" algn="l" rtl="0" eaLnBrk="0" fontAlgn="base" hangingPunct="0">
        <a:lnSpc>
          <a:spcPts val="2000"/>
        </a:lnSpc>
        <a:spcBef>
          <a:spcPct val="0"/>
        </a:spcBef>
        <a:spcAft>
          <a:spcPct val="0"/>
        </a:spcAft>
        <a:buSzPct val="36000"/>
        <a:buFont typeface="Arial" charset="0"/>
        <a:buChar char="•"/>
        <a:defRPr sz="1600" kern="1200">
          <a:solidFill>
            <a:srgbClr val="666666"/>
          </a:solidFill>
          <a:latin typeface="+mn-lt"/>
          <a:ea typeface="+mn-ea"/>
          <a:cs typeface="+mn-cs"/>
        </a:defRPr>
      </a:lvl3pPr>
      <a:lvl4pPr marL="1009650" indent="-238125" algn="l" rtl="0" eaLnBrk="0" fontAlgn="base" hangingPunct="0">
        <a:lnSpc>
          <a:spcPts val="2000"/>
        </a:lnSpc>
        <a:spcBef>
          <a:spcPct val="0"/>
        </a:spcBef>
        <a:spcAft>
          <a:spcPct val="0"/>
        </a:spcAft>
        <a:buClr>
          <a:srgbClr val="666666"/>
        </a:buClr>
        <a:buSzPct val="36000"/>
        <a:buBlip>
          <a:blip r:embed="rId20"/>
        </a:buBlip>
        <a:defRPr sz="1600" kern="1200">
          <a:solidFill>
            <a:srgbClr val="666666"/>
          </a:solidFill>
          <a:latin typeface="+mn-lt"/>
          <a:ea typeface="+mn-ea"/>
          <a:cs typeface="+mn-cs"/>
        </a:defRPr>
      </a:lvl4pPr>
      <a:lvl5pPr marL="1133475" indent="-114300" algn="l" rtl="0" eaLnBrk="0" fontAlgn="base" hangingPunct="0">
        <a:lnSpc>
          <a:spcPts val="2000"/>
        </a:lnSpc>
        <a:spcBef>
          <a:spcPct val="0"/>
        </a:spcBef>
        <a:spcAft>
          <a:spcPct val="0"/>
        </a:spcAft>
        <a:buClr>
          <a:srgbClr val="666666"/>
        </a:buClr>
        <a:buFont typeface="Arial" charset="0"/>
        <a:buChar char="-"/>
        <a:defRPr sz="1600" kern="1200">
          <a:solidFill>
            <a:srgbClr val="6666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4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45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48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oleObject" Target="../embeddings/oleObject2.bin"/><Relationship Id="rId7" Type="http://schemas.openxmlformats.org/officeDocument/2006/relationships/image" Target="../media/image53.emf"/><Relationship Id="rId2" Type="http://schemas.openxmlformats.org/officeDocument/2006/relationships/slideLayout" Target="../slideLayouts/slideLayout4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54.jpeg"/><Relationship Id="rId4" Type="http://schemas.openxmlformats.org/officeDocument/2006/relationships/image" Target="../media/image52.emf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4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4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4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6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re 8"/>
          <p:cNvSpPr>
            <a:spLocks noGrp="1"/>
          </p:cNvSpPr>
          <p:nvPr>
            <p:ph type="ctrTitle"/>
          </p:nvPr>
        </p:nvSpPr>
        <p:spPr bwMode="auto">
          <a:xfrm>
            <a:off x="3959225" y="1855788"/>
            <a:ext cx="4789488" cy="2652712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cap="none" dirty="0" smtClean="0"/>
              <a:t>TALYS: a </a:t>
            </a:r>
            <a:r>
              <a:rPr lang="fr-FR" cap="none" dirty="0" err="1" smtClean="0"/>
              <a:t>tool</a:t>
            </a:r>
            <a:r>
              <a:rPr lang="fr-FR" cap="none" dirty="0" smtClean="0"/>
              <a:t> to go </a:t>
            </a:r>
            <a:r>
              <a:rPr lang="fr-FR" cap="none" dirty="0" err="1" smtClean="0"/>
              <a:t>from</a:t>
            </a:r>
            <a:r>
              <a:rPr lang="fr-FR" cap="none" dirty="0" smtClean="0"/>
              <a:t> </a:t>
            </a:r>
            <a:r>
              <a:rPr lang="fr-FR" cap="none" dirty="0" err="1" smtClean="0"/>
              <a:t>theoretical</a:t>
            </a:r>
            <a:r>
              <a:rPr lang="fr-FR" cap="none" dirty="0" smtClean="0"/>
              <a:t> </a:t>
            </a:r>
            <a:r>
              <a:rPr lang="fr-FR" cap="none" dirty="0" err="1" smtClean="0"/>
              <a:t>modeling</a:t>
            </a:r>
            <a:r>
              <a:rPr lang="fr-FR" cap="none" dirty="0" smtClean="0"/>
              <a:t> of </a:t>
            </a:r>
            <a:r>
              <a:rPr lang="fr-FR" cap="none" dirty="0" err="1" smtClean="0"/>
              <a:t>nuclear</a:t>
            </a:r>
            <a:r>
              <a:rPr lang="fr-FR" cap="none" dirty="0" smtClean="0"/>
              <a:t> </a:t>
            </a:r>
            <a:r>
              <a:rPr lang="fr-FR" cap="none" dirty="0" err="1" smtClean="0"/>
              <a:t>reactions</a:t>
            </a:r>
            <a:r>
              <a:rPr lang="fr-FR" cap="none" dirty="0" smtClean="0"/>
              <a:t> to </a:t>
            </a:r>
            <a:r>
              <a:rPr lang="fr-FR" cap="none" dirty="0" err="1" smtClean="0"/>
              <a:t>evaluations</a:t>
            </a:r>
            <a:r>
              <a:rPr lang="fr-FR" cap="none" dirty="0" smtClean="0"/>
              <a:t/>
            </a:r>
            <a:br>
              <a:rPr lang="fr-FR" cap="none" dirty="0" smtClean="0"/>
            </a:br>
            <a:r>
              <a:rPr lang="fr-FR" cap="none" dirty="0"/>
              <a:t/>
            </a:r>
            <a:br>
              <a:rPr lang="fr-FR" cap="none" dirty="0"/>
            </a:br>
            <a:r>
              <a:rPr lang="fr-FR" cap="none" dirty="0" smtClean="0"/>
              <a:t>Part I</a:t>
            </a:r>
          </a:p>
        </p:txBody>
      </p:sp>
      <p:sp>
        <p:nvSpPr>
          <p:cNvPr id="56323" name="Espace réservé du texte 10"/>
          <p:cNvSpPr>
            <a:spLocks noGrp="1"/>
          </p:cNvSpPr>
          <p:nvPr>
            <p:ph type="body" sz="quarter" idx="13"/>
          </p:nvPr>
        </p:nvSpPr>
        <p:spPr>
          <a:xfrm>
            <a:off x="3419475" y="5445125"/>
            <a:ext cx="5724525" cy="1223963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fr-FR" sz="1400" b="1" dirty="0" smtClean="0"/>
              <a:t>EJC 2014  – S. Hilaire &amp; The TALYS Team  – 30/09/2014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fr-FR" cap="none" smtClean="0"/>
              <a:t>Content</a:t>
            </a:r>
          </a:p>
        </p:txBody>
      </p:sp>
      <p:sp>
        <p:nvSpPr>
          <p:cNvPr id="57346" name="Text Box 40"/>
          <p:cNvSpPr txBox="1">
            <a:spLocks noChangeArrowheads="1"/>
          </p:cNvSpPr>
          <p:nvPr/>
        </p:nvSpPr>
        <p:spPr bwMode="auto">
          <a:xfrm>
            <a:off x="467544" y="908720"/>
            <a:ext cx="2065822" cy="52322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kumimoji="1" lang="en-US" sz="28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- </a:t>
            </a:r>
            <a:r>
              <a:rPr kumimoji="1" lang="en-US" sz="2400" b="1" dirty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</a:rPr>
              <a:t>Introduction</a:t>
            </a:r>
            <a:endParaRPr kumimoji="1" lang="fr-FR" sz="2400" b="1" dirty="0">
              <a:solidFill>
                <a:schemeClr val="bg1">
                  <a:lumMod val="8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57347" name="Text Box 41"/>
          <p:cNvSpPr txBox="1">
            <a:spLocks noChangeArrowheads="1"/>
          </p:cNvSpPr>
          <p:nvPr/>
        </p:nvSpPr>
        <p:spPr bwMode="auto">
          <a:xfrm>
            <a:off x="467544" y="1412776"/>
            <a:ext cx="5712718" cy="46166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kumimoji="1" lang="en-US" sz="2400" b="1" dirty="0">
                <a:solidFill>
                  <a:prstClr val="black"/>
                </a:solidFill>
                <a:latin typeface="Times New Roman" pitchFamily="18" charset="0"/>
              </a:rPr>
              <a:t>- General features about </a:t>
            </a:r>
            <a:r>
              <a:rPr kumimoji="1" lang="en-US" sz="2400" b="1" dirty="0" smtClean="0">
                <a:solidFill>
                  <a:prstClr val="black"/>
                </a:solidFill>
                <a:latin typeface="Times New Roman" pitchFamily="18" charset="0"/>
              </a:rPr>
              <a:t>nuclear reactions</a:t>
            </a:r>
            <a:endParaRPr kumimoji="1" lang="fr-FR" sz="2400" b="1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7348" name="Text Box 42"/>
          <p:cNvSpPr txBox="1">
            <a:spLocks noChangeArrowheads="1"/>
          </p:cNvSpPr>
          <p:nvPr/>
        </p:nvSpPr>
        <p:spPr bwMode="auto">
          <a:xfrm>
            <a:off x="467544" y="2852936"/>
            <a:ext cx="2511457" cy="46166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kumimoji="1" lang="en-US" sz="2400" b="1" dirty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</a:rPr>
              <a:t>- </a:t>
            </a:r>
            <a:r>
              <a:rPr kumimoji="1" lang="en-US" sz="2400" b="1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</a:rPr>
              <a:t>Nuclear Models</a:t>
            </a:r>
            <a:endParaRPr kumimoji="1" lang="fr-FR" sz="2400" b="1" dirty="0">
              <a:solidFill>
                <a:schemeClr val="bg1">
                  <a:lumMod val="8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57350" name="Text Box 42"/>
          <p:cNvSpPr txBox="1">
            <a:spLocks noChangeArrowheads="1"/>
          </p:cNvSpPr>
          <p:nvPr/>
        </p:nvSpPr>
        <p:spPr bwMode="auto">
          <a:xfrm>
            <a:off x="466936" y="6279703"/>
            <a:ext cx="3884461" cy="46166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kumimoji="1" lang="en-US" sz="2400" b="1" dirty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</a:rPr>
              <a:t>- What remains to be done ?</a:t>
            </a:r>
            <a:endParaRPr kumimoji="1" lang="fr-FR" sz="2400" b="1" dirty="0">
              <a:solidFill>
                <a:schemeClr val="bg1">
                  <a:lumMod val="8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57351" name="Text Box 42"/>
          <p:cNvSpPr txBox="1">
            <a:spLocks noChangeArrowheads="1"/>
          </p:cNvSpPr>
          <p:nvPr/>
        </p:nvSpPr>
        <p:spPr bwMode="auto">
          <a:xfrm>
            <a:off x="466936" y="4822451"/>
            <a:ext cx="8393131" cy="46166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kumimoji="1" lang="en-US" sz="2400" b="1" dirty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</a:rPr>
              <a:t>- </a:t>
            </a:r>
            <a:r>
              <a:rPr kumimoji="1" lang="en-US" sz="2400" b="1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</a:rPr>
              <a:t>From in depth analysis to large scale production with TALYS</a:t>
            </a:r>
            <a:endParaRPr kumimoji="1" lang="fr-FR" sz="2400" b="1" dirty="0">
              <a:solidFill>
                <a:schemeClr val="bg1">
                  <a:lumMod val="8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115616" y="1844824"/>
            <a:ext cx="409015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 </a:t>
            </a:r>
            <a:r>
              <a:rPr lang="fr-FR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scales</a:t>
            </a:r>
            <a:r>
              <a:rPr lang="fr-FR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fr-FR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associated</a:t>
            </a:r>
            <a:r>
              <a:rPr lang="fr-FR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models</a:t>
            </a:r>
            <a:endParaRPr lang="fr-FR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Types of data </a:t>
            </a:r>
            <a:r>
              <a:rPr lang="fr-FR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needed</a:t>
            </a:r>
            <a:endParaRPr lang="fr-FR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format  = f (</a:t>
            </a:r>
            <a:r>
              <a:rPr lang="fr-FR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users</a:t>
            </a:r>
            <a:r>
              <a:rPr lang="fr-FR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fr-FR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115616" y="3286983"/>
            <a:ext cx="535435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Basic structure </a:t>
            </a:r>
            <a:r>
              <a:rPr lang="fr-FR" sz="2000" dirty="0" err="1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properties</a:t>
            </a:r>
            <a:endParaRPr lang="fr-FR" sz="2000" dirty="0" smtClean="0">
              <a:solidFill>
                <a:schemeClr val="bg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Optical model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err="1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Pre-equilibrium</a:t>
            </a:r>
            <a:r>
              <a:rPr lang="fr-FR" sz="2000" dirty="0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model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Compound Nucleus model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err="1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Miscellaneous</a:t>
            </a:r>
            <a:r>
              <a:rPr lang="fr-FR" sz="2000" dirty="0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fr-FR" sz="2000" dirty="0" err="1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level</a:t>
            </a:r>
            <a:r>
              <a:rPr lang="fr-FR" sz="2000" dirty="0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densities</a:t>
            </a:r>
            <a:r>
              <a:rPr lang="fr-FR" sz="2000" dirty="0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fission, capture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1115616" y="5269934"/>
            <a:ext cx="369094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General </a:t>
            </a:r>
            <a:r>
              <a:rPr lang="fr-FR" sz="2000" dirty="0" err="1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features</a:t>
            </a:r>
            <a:r>
              <a:rPr lang="fr-FR" sz="2000" dirty="0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about TALYS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Fine </a:t>
            </a:r>
            <a:r>
              <a:rPr lang="fr-FR" sz="2000" dirty="0" err="1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tuning</a:t>
            </a:r>
            <a:r>
              <a:rPr lang="fr-FR" sz="2000" dirty="0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fr-FR" sz="2000" dirty="0" err="1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accuracy</a:t>
            </a:r>
            <a:endParaRPr lang="fr-FR" sz="2000" dirty="0" smtClean="0">
              <a:solidFill>
                <a:schemeClr val="bg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Global </a:t>
            </a:r>
            <a:r>
              <a:rPr lang="fr-FR" sz="2000" dirty="0" err="1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systematic</a:t>
            </a:r>
            <a:r>
              <a:rPr lang="fr-FR" sz="2000" dirty="0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approaches</a:t>
            </a:r>
            <a:endParaRPr lang="fr-FR" sz="2000" dirty="0" smtClean="0">
              <a:solidFill>
                <a:schemeClr val="bg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27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9"/>
          <p:cNvSpPr>
            <a:spLocks/>
          </p:cNvSpPr>
          <p:nvPr/>
        </p:nvSpPr>
        <p:spPr bwMode="auto">
          <a:xfrm>
            <a:off x="1511300" y="52388"/>
            <a:ext cx="7237413" cy="90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0" hangingPunct="0"/>
            <a:r>
              <a:rPr lang="fr-FR" sz="2200" b="1" dirty="0" smtClean="0">
                <a:solidFill>
                  <a:schemeClr val="bg1"/>
                </a:solidFill>
                <a:latin typeface="Arial" charset="0"/>
              </a:rPr>
              <a:t>TIME SCALES AND ASSOCIATED MODELS (1/4)</a:t>
            </a:r>
          </a:p>
          <a:p>
            <a:pPr algn="ctr" eaLnBrk="0" hangingPunct="0"/>
            <a:r>
              <a:rPr lang="fr-FR" sz="2200" b="1" dirty="0" err="1" smtClean="0">
                <a:solidFill>
                  <a:schemeClr val="bg1"/>
                </a:solidFill>
                <a:latin typeface="Arial" charset="0"/>
              </a:rPr>
              <a:t>Typical</a:t>
            </a:r>
            <a:r>
              <a:rPr lang="fr-FR" sz="2200" b="1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fr-FR" sz="2200" b="1" dirty="0" err="1" smtClean="0">
                <a:solidFill>
                  <a:schemeClr val="bg1"/>
                </a:solidFill>
                <a:latin typeface="Arial" charset="0"/>
              </a:rPr>
              <a:t>spectrum</a:t>
            </a:r>
            <a:r>
              <a:rPr lang="fr-FR" sz="2200" b="1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fr-FR" sz="2200" b="1" dirty="0" err="1" smtClean="0">
                <a:solidFill>
                  <a:schemeClr val="bg1"/>
                </a:solidFill>
                <a:latin typeface="Arial" charset="0"/>
              </a:rPr>
              <a:t>shape</a:t>
            </a:r>
            <a:endParaRPr lang="fr-FR" sz="2200" b="1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83949"/>
            <a:ext cx="4254028" cy="5657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ccolade fermante 2"/>
          <p:cNvSpPr/>
          <p:nvPr/>
        </p:nvSpPr>
        <p:spPr>
          <a:xfrm>
            <a:off x="4355976" y="2060848"/>
            <a:ext cx="360040" cy="417646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5004048" y="3695622"/>
            <a:ext cx="34868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Always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evaporation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peak</a:t>
            </a:r>
            <a:endParaRPr lang="fr-F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Discrete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peaks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at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forward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angles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Flat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intermediate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region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4" descr="rea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896" y="1496839"/>
            <a:ext cx="6581775" cy="531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" name="Rectangle 13"/>
          <p:cNvSpPr>
            <a:spLocks noChangeArrowheads="1"/>
          </p:cNvSpPr>
          <p:nvPr/>
        </p:nvSpPr>
        <p:spPr bwMode="auto">
          <a:xfrm>
            <a:off x="1416496" y="6046614"/>
            <a:ext cx="6335713" cy="720725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grpSp>
        <p:nvGrpSpPr>
          <p:cNvPr id="31" name="Group 36"/>
          <p:cNvGrpSpPr>
            <a:grpSpLocks/>
          </p:cNvGrpSpPr>
          <p:nvPr/>
        </p:nvGrpSpPr>
        <p:grpSpPr bwMode="auto">
          <a:xfrm>
            <a:off x="3840609" y="6321251"/>
            <a:ext cx="1943100" cy="431800"/>
            <a:chOff x="2699" y="3929"/>
            <a:chExt cx="1224" cy="272"/>
          </a:xfrm>
        </p:grpSpPr>
        <p:sp>
          <p:nvSpPr>
            <p:cNvPr id="32" name="Line 20"/>
            <p:cNvSpPr>
              <a:spLocks noChangeShapeType="1"/>
            </p:cNvSpPr>
            <p:nvPr/>
          </p:nvSpPr>
          <p:spPr bwMode="auto">
            <a:xfrm flipH="1">
              <a:off x="2699" y="3929"/>
              <a:ext cx="122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33" name="Rectangle 21"/>
            <p:cNvSpPr>
              <a:spLocks noChangeArrowheads="1"/>
            </p:cNvSpPr>
            <p:nvPr/>
          </p:nvSpPr>
          <p:spPr bwMode="auto">
            <a:xfrm>
              <a:off x="2787" y="3970"/>
              <a:ext cx="106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8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Reaction time</a:t>
              </a:r>
            </a:p>
          </p:txBody>
        </p:sp>
      </p:grpSp>
      <p:sp>
        <p:nvSpPr>
          <p:cNvPr id="34" name="Rectangle 7"/>
          <p:cNvSpPr>
            <a:spLocks noChangeArrowheads="1"/>
          </p:cNvSpPr>
          <p:nvPr/>
        </p:nvSpPr>
        <p:spPr bwMode="auto">
          <a:xfrm>
            <a:off x="1848296" y="1793701"/>
            <a:ext cx="1152525" cy="360363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35" name="Rectangle 8"/>
          <p:cNvSpPr>
            <a:spLocks noChangeArrowheads="1"/>
          </p:cNvSpPr>
          <p:nvPr/>
        </p:nvSpPr>
        <p:spPr bwMode="auto">
          <a:xfrm>
            <a:off x="3431034" y="1793701"/>
            <a:ext cx="2017712" cy="360363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36" name="Rectangle 9"/>
          <p:cNvSpPr>
            <a:spLocks noChangeArrowheads="1"/>
          </p:cNvSpPr>
          <p:nvPr/>
        </p:nvSpPr>
        <p:spPr bwMode="auto">
          <a:xfrm>
            <a:off x="5302696" y="1736551"/>
            <a:ext cx="2017713" cy="360363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37" name="Rectangle 10"/>
          <p:cNvSpPr>
            <a:spLocks noChangeArrowheads="1"/>
          </p:cNvSpPr>
          <p:nvPr/>
        </p:nvSpPr>
        <p:spPr bwMode="auto">
          <a:xfrm>
            <a:off x="983109" y="1938164"/>
            <a:ext cx="649287" cy="1223962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38" name="Line 11"/>
          <p:cNvSpPr>
            <a:spLocks noChangeShapeType="1"/>
          </p:cNvSpPr>
          <p:nvPr/>
        </p:nvSpPr>
        <p:spPr bwMode="auto">
          <a:xfrm flipV="1">
            <a:off x="1716534" y="1492076"/>
            <a:ext cx="0" cy="453548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39" name="Line 14"/>
          <p:cNvSpPr>
            <a:spLocks noChangeShapeType="1"/>
          </p:cNvSpPr>
          <p:nvPr/>
        </p:nvSpPr>
        <p:spPr bwMode="auto">
          <a:xfrm>
            <a:off x="1703834" y="6043439"/>
            <a:ext cx="6192837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40" name="Rectangle 19"/>
          <p:cNvSpPr>
            <a:spLocks noChangeArrowheads="1"/>
          </p:cNvSpPr>
          <p:nvPr/>
        </p:nvSpPr>
        <p:spPr bwMode="auto">
          <a:xfrm>
            <a:off x="7023546" y="6106939"/>
            <a:ext cx="2012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fr-FR" altLang="fr-FR" b="1" smtClean="0">
                <a:solidFill>
                  <a:srgbClr val="000000"/>
                </a:solidFill>
                <a:latin typeface="Arial" charset="0"/>
              </a:rPr>
              <a:t>Emission energy</a:t>
            </a:r>
          </a:p>
        </p:txBody>
      </p:sp>
      <p:sp>
        <p:nvSpPr>
          <p:cNvPr id="41" name="Rectangle 22"/>
          <p:cNvSpPr>
            <a:spLocks noChangeArrowheads="1"/>
          </p:cNvSpPr>
          <p:nvPr/>
        </p:nvSpPr>
        <p:spPr bwMode="auto">
          <a:xfrm>
            <a:off x="970409" y="1139651"/>
            <a:ext cx="13382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fr-FR" altLang="fr-FR" b="1" smtClean="0">
                <a:solidFill>
                  <a:srgbClr val="000000"/>
                </a:solidFill>
                <a:latin typeface="Arial" charset="0"/>
              </a:rPr>
              <a:t>d</a:t>
            </a:r>
            <a:r>
              <a:rPr lang="fr-FR" altLang="fr-FR" b="1" baseline="50000" smtClean="0">
                <a:solidFill>
                  <a:srgbClr val="000000"/>
                </a:solidFill>
                <a:latin typeface="Arial" charset="0"/>
              </a:rPr>
              <a:t>2</a:t>
            </a:r>
            <a:r>
              <a:rPr lang="fr-FR" altLang="fr-FR" b="1" smtClean="0">
                <a:solidFill>
                  <a:srgbClr val="000000"/>
                </a:solidFill>
                <a:latin typeface="Symbol" pitchFamily="64" charset="2"/>
              </a:rPr>
              <a:t>s </a:t>
            </a:r>
            <a:r>
              <a:rPr lang="fr-FR" altLang="fr-FR" b="1" smtClean="0">
                <a:solidFill>
                  <a:srgbClr val="000000"/>
                </a:solidFill>
                <a:latin typeface="Arial" charset="0"/>
              </a:rPr>
              <a:t>/ d</a:t>
            </a:r>
            <a:r>
              <a:rPr lang="fr-FR" altLang="fr-FR" b="1" smtClean="0">
                <a:solidFill>
                  <a:srgbClr val="000000"/>
                </a:solidFill>
                <a:latin typeface="Symbol" pitchFamily="64" charset="2"/>
              </a:rPr>
              <a:t>W</a:t>
            </a:r>
            <a:r>
              <a:rPr lang="fr-FR" altLang="fr-FR" b="1" smtClean="0">
                <a:solidFill>
                  <a:srgbClr val="000000"/>
                </a:solidFill>
                <a:latin typeface="Arial" charset="0"/>
              </a:rPr>
              <a:t>dE</a:t>
            </a:r>
          </a:p>
        </p:txBody>
      </p:sp>
      <p:sp>
        <p:nvSpPr>
          <p:cNvPr id="42" name="Rectangle 24"/>
          <p:cNvSpPr>
            <a:spLocks noChangeArrowheads="1"/>
          </p:cNvSpPr>
          <p:nvPr/>
        </p:nvSpPr>
        <p:spPr bwMode="auto">
          <a:xfrm>
            <a:off x="2754759" y="2600151"/>
            <a:ext cx="360362" cy="360363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43" name="Rectangle 25"/>
          <p:cNvSpPr>
            <a:spLocks noChangeArrowheads="1"/>
          </p:cNvSpPr>
          <p:nvPr/>
        </p:nvSpPr>
        <p:spPr bwMode="auto">
          <a:xfrm>
            <a:off x="4296221" y="4573414"/>
            <a:ext cx="360363" cy="360362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44" name="Rectangle 26"/>
          <p:cNvSpPr>
            <a:spLocks noChangeArrowheads="1"/>
          </p:cNvSpPr>
          <p:nvPr/>
        </p:nvSpPr>
        <p:spPr bwMode="auto">
          <a:xfrm>
            <a:off x="6383784" y="3378026"/>
            <a:ext cx="360362" cy="360363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45" name="Rectangle 29"/>
          <p:cNvSpPr>
            <a:spLocks noChangeArrowheads="1"/>
          </p:cNvSpPr>
          <p:nvPr/>
        </p:nvSpPr>
        <p:spPr bwMode="auto">
          <a:xfrm>
            <a:off x="1848296" y="2125489"/>
            <a:ext cx="5472113" cy="360362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47" name="Rectangle 15"/>
          <p:cNvSpPr>
            <a:spLocks noChangeArrowheads="1"/>
          </p:cNvSpPr>
          <p:nvPr/>
        </p:nvSpPr>
        <p:spPr bwMode="auto">
          <a:xfrm>
            <a:off x="1764159" y="1641301"/>
            <a:ext cx="1390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Compound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Nucleus</a:t>
            </a:r>
          </a:p>
        </p:txBody>
      </p:sp>
      <p:sp>
        <p:nvSpPr>
          <p:cNvPr id="48" name="Rectangle 16"/>
          <p:cNvSpPr>
            <a:spLocks noChangeArrowheads="1"/>
          </p:cNvSpPr>
          <p:nvPr/>
        </p:nvSpPr>
        <p:spPr bwMode="auto">
          <a:xfrm>
            <a:off x="3689796" y="1849264"/>
            <a:ext cx="1860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Pre-equilibrium</a:t>
            </a:r>
            <a:endParaRPr kumimoji="0" lang="fr-FR" altLang="fr-FR" sz="1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49" name="Rectangle 18"/>
          <p:cNvSpPr>
            <a:spLocks noChangeArrowheads="1"/>
          </p:cNvSpPr>
          <p:nvPr/>
        </p:nvSpPr>
        <p:spPr bwMode="auto">
          <a:xfrm>
            <a:off x="5864671" y="1641301"/>
            <a:ext cx="1543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Direct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components</a:t>
            </a:r>
          </a:p>
        </p:txBody>
      </p:sp>
      <p:sp>
        <p:nvSpPr>
          <p:cNvPr id="50" name="Line 30"/>
          <p:cNvSpPr>
            <a:spLocks noChangeShapeType="1"/>
          </p:cNvSpPr>
          <p:nvPr/>
        </p:nvSpPr>
        <p:spPr bwMode="auto">
          <a:xfrm>
            <a:off x="1848296" y="2360439"/>
            <a:ext cx="1295400" cy="0"/>
          </a:xfrm>
          <a:prstGeom prst="line">
            <a:avLst/>
          </a:prstGeom>
          <a:noFill/>
          <a:ln w="34925">
            <a:solidFill>
              <a:srgbClr val="000000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51" name="Line 32"/>
          <p:cNvSpPr>
            <a:spLocks noChangeShapeType="1"/>
          </p:cNvSpPr>
          <p:nvPr/>
        </p:nvSpPr>
        <p:spPr bwMode="auto">
          <a:xfrm>
            <a:off x="3143696" y="2360439"/>
            <a:ext cx="2881312" cy="0"/>
          </a:xfrm>
          <a:prstGeom prst="line">
            <a:avLst/>
          </a:prstGeom>
          <a:noFill/>
          <a:ln w="34925">
            <a:solidFill>
              <a:srgbClr val="000000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52" name="Line 33"/>
          <p:cNvSpPr>
            <a:spLocks noChangeShapeType="1"/>
          </p:cNvSpPr>
          <p:nvPr/>
        </p:nvSpPr>
        <p:spPr bwMode="auto">
          <a:xfrm>
            <a:off x="6025009" y="2360439"/>
            <a:ext cx="1295400" cy="0"/>
          </a:xfrm>
          <a:prstGeom prst="line">
            <a:avLst/>
          </a:prstGeom>
          <a:noFill/>
          <a:ln w="34925">
            <a:solidFill>
              <a:srgbClr val="000000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7" name="Rectangle 9"/>
          <p:cNvSpPr>
            <a:spLocks/>
          </p:cNvSpPr>
          <p:nvPr/>
        </p:nvSpPr>
        <p:spPr bwMode="auto">
          <a:xfrm>
            <a:off x="1511300" y="52388"/>
            <a:ext cx="7237413" cy="90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eaLnBrk="0" hangingPunct="0"/>
            <a:r>
              <a:rPr lang="fr-FR" sz="2200" b="1" dirty="0" smtClean="0">
                <a:solidFill>
                  <a:schemeClr val="bg1"/>
                </a:solidFill>
                <a:latin typeface="Arial" charset="0"/>
              </a:rPr>
              <a:t>TIME SCALES AND ASSOCIATED MODELS (2/4)</a:t>
            </a:r>
            <a:endParaRPr lang="fr-FR" sz="2200" b="1" dirty="0">
              <a:solidFill>
                <a:schemeClr val="bg1"/>
              </a:solidFill>
              <a:latin typeface="Arial" charset="0"/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3148932" y="2545437"/>
            <a:ext cx="824551" cy="451515"/>
            <a:chOff x="3148932" y="2545437"/>
            <a:chExt cx="824551" cy="451515"/>
          </a:xfrm>
        </p:grpSpPr>
        <p:sp>
          <p:nvSpPr>
            <p:cNvPr id="46" name="Rectangle 16"/>
            <p:cNvSpPr>
              <a:spLocks noChangeArrowheads="1"/>
            </p:cNvSpPr>
            <p:nvPr/>
          </p:nvSpPr>
          <p:spPr bwMode="auto">
            <a:xfrm>
              <a:off x="3275856" y="2627620"/>
              <a:ext cx="697627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altLang="fr-FR" b="1" kern="0" dirty="0" smtClean="0">
                  <a:solidFill>
                    <a:srgbClr val="000000"/>
                  </a:solidFill>
                  <a:latin typeface="Arial" charset="0"/>
                </a:rPr>
                <a:t>MSC</a:t>
              </a:r>
              <a:endParaRPr kumimoji="0" lang="fr-FR" alt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54" name="Line 30"/>
            <p:cNvSpPr>
              <a:spLocks noChangeShapeType="1"/>
            </p:cNvSpPr>
            <p:nvPr/>
          </p:nvSpPr>
          <p:spPr bwMode="auto">
            <a:xfrm>
              <a:off x="3148932" y="2545437"/>
              <a:ext cx="824551" cy="4707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round/>
              <a:headEnd type="triangle" w="lg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grpSp>
        <p:nvGrpSpPr>
          <p:cNvPr id="2" name="Groupe 1"/>
          <p:cNvGrpSpPr/>
          <p:nvPr/>
        </p:nvGrpSpPr>
        <p:grpSpPr>
          <a:xfrm>
            <a:off x="3923928" y="2545437"/>
            <a:ext cx="2101080" cy="460807"/>
            <a:chOff x="3923928" y="2545437"/>
            <a:chExt cx="2101080" cy="460807"/>
          </a:xfrm>
        </p:grpSpPr>
        <p:sp>
          <p:nvSpPr>
            <p:cNvPr id="53" name="Rectangle 16"/>
            <p:cNvSpPr>
              <a:spLocks noChangeArrowheads="1"/>
            </p:cNvSpPr>
            <p:nvPr/>
          </p:nvSpPr>
          <p:spPr bwMode="auto">
            <a:xfrm>
              <a:off x="4584641" y="2636912"/>
              <a:ext cx="697627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altLang="fr-FR" b="1" kern="0" dirty="0" smtClean="0">
                  <a:solidFill>
                    <a:srgbClr val="000000"/>
                  </a:solidFill>
                  <a:latin typeface="Arial" charset="0"/>
                </a:rPr>
                <a:t>MSD</a:t>
              </a:r>
              <a:endParaRPr kumimoji="0" lang="fr-FR" alt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55" name="Line 30"/>
            <p:cNvSpPr>
              <a:spLocks noChangeShapeType="1"/>
            </p:cNvSpPr>
            <p:nvPr/>
          </p:nvSpPr>
          <p:spPr bwMode="auto">
            <a:xfrm flipV="1">
              <a:off x="3923928" y="2545437"/>
              <a:ext cx="2101080" cy="10921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round/>
              <a:headEnd type="triangle" w="lg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sp>
        <p:nvSpPr>
          <p:cNvPr id="4" name="ZoneTexte 3"/>
          <p:cNvSpPr txBox="1"/>
          <p:nvPr/>
        </p:nvSpPr>
        <p:spPr>
          <a:xfrm>
            <a:off x="107504" y="3212976"/>
            <a:ext cx="2877711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Low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emission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energy</a:t>
            </a:r>
            <a:endParaRPr lang="fr-F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Reaction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time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 10</a:t>
            </a:r>
            <a:r>
              <a:rPr lang="fr-FR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-18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s</a:t>
            </a:r>
          </a:p>
          <a:p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Isotropic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angular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distribution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ZoneTexte 55"/>
          <p:cNvSpPr txBox="1"/>
          <p:nvPr/>
        </p:nvSpPr>
        <p:spPr>
          <a:xfrm>
            <a:off x="6086777" y="3222110"/>
            <a:ext cx="3147015" cy="20313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emission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energy</a:t>
            </a:r>
            <a:endParaRPr lang="fr-F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Reaction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time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 10</a:t>
            </a:r>
            <a:r>
              <a:rPr lang="fr-FR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-22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s</a:t>
            </a:r>
          </a:p>
          <a:p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Anisotropic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angular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distribution</a:t>
            </a:r>
          </a:p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-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forward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peaked</a:t>
            </a:r>
            <a:endParaRPr lang="fr-F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-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oscillatory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behavior</a:t>
            </a:r>
            <a:endParaRPr lang="fr-F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 spin and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parity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of</a:t>
            </a:r>
          </a:p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	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residual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nucleus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ZoneTexte 56"/>
          <p:cNvSpPr txBox="1"/>
          <p:nvPr/>
        </p:nvSpPr>
        <p:spPr>
          <a:xfrm>
            <a:off x="2992069" y="3212976"/>
            <a:ext cx="4147289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Intermediate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emission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energy</a:t>
            </a:r>
            <a:endParaRPr lang="fr-F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Intermediate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eaction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time</a:t>
            </a:r>
            <a:endParaRPr lang="fr-FR" dirty="0" smtClean="0">
              <a:latin typeface="Times New Roman" panose="02020603050405020304" pitchFamily="18" charset="0"/>
              <a:cs typeface="Times New Roman" panose="02020603050405020304" pitchFamily="18" charset="0"/>
              <a:sym typeface="Symbol"/>
            </a:endParaRPr>
          </a:p>
          <a:p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Anisotropic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angular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distribution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smoothly</a:t>
            </a:r>
            <a:endParaRPr lang="fr-FR" dirty="0" smtClean="0">
              <a:latin typeface="Times New Roman" panose="02020603050405020304" pitchFamily="18" charset="0"/>
              <a:cs typeface="Times New Roman" panose="02020603050405020304" pitchFamily="18" charset="0"/>
              <a:sym typeface="Symbol"/>
            </a:endParaRPr>
          </a:p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         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increasing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to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forward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peaked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shape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</a:t>
            </a:r>
          </a:p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         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with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outgoing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energy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46674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/>
      <p:bldP spid="4" grpId="0" animBg="1"/>
      <p:bldP spid="4" grpId="1" animBg="1"/>
      <p:bldP spid="56" grpId="0" animBg="1"/>
      <p:bldP spid="56" grpId="1" animBg="1"/>
      <p:bldP spid="5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9"/>
          <p:cNvSpPr>
            <a:spLocks/>
          </p:cNvSpPr>
          <p:nvPr/>
        </p:nvSpPr>
        <p:spPr bwMode="auto">
          <a:xfrm>
            <a:off x="1511300" y="52388"/>
            <a:ext cx="7237413" cy="90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eaLnBrk="0" hangingPunct="0"/>
            <a:r>
              <a:rPr lang="fr-FR" sz="2200" b="1" dirty="0" smtClean="0">
                <a:solidFill>
                  <a:schemeClr val="bg1"/>
                </a:solidFill>
                <a:latin typeface="Arial" charset="0"/>
              </a:rPr>
              <a:t>TIME SCALES AND ASSOCIATED MODELS (3/4)</a:t>
            </a:r>
            <a:endParaRPr lang="fr-FR" sz="2200" b="1" dirty="0">
              <a:solidFill>
                <a:schemeClr val="bg1"/>
              </a:solidFill>
              <a:latin typeface="Arial" charset="0"/>
            </a:endParaRPr>
          </a:p>
        </p:txBody>
      </p:sp>
      <p:grpSp>
        <p:nvGrpSpPr>
          <p:cNvPr id="84" name="Group 42"/>
          <p:cNvGrpSpPr>
            <a:grpSpLocks/>
          </p:cNvGrpSpPr>
          <p:nvPr/>
        </p:nvGrpSpPr>
        <p:grpSpPr bwMode="auto">
          <a:xfrm>
            <a:off x="7597775" y="1371600"/>
            <a:ext cx="1516063" cy="5140325"/>
            <a:chOff x="4786" y="864"/>
            <a:chExt cx="955" cy="3238"/>
          </a:xfrm>
        </p:grpSpPr>
        <p:sp>
          <p:nvSpPr>
            <p:cNvPr id="85" name="Text Box 4"/>
            <p:cNvSpPr txBox="1">
              <a:spLocks noChangeArrowheads="1"/>
            </p:cNvSpPr>
            <p:nvPr/>
          </p:nvSpPr>
          <p:spPr bwMode="auto">
            <a:xfrm>
              <a:off x="4876" y="957"/>
              <a:ext cx="58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fr-FR" altLang="fr-FR" sz="200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sym typeface="Symbol" pitchFamily="64" charset="2"/>
                </a:rPr>
                <a:t>Elastic</a:t>
              </a:r>
              <a:endParaRPr lang="fr-FR" altLang="fr-FR" sz="20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endParaRPr>
            </a:p>
          </p:txBody>
        </p:sp>
        <p:sp>
          <p:nvSpPr>
            <p:cNvPr id="86" name="Text Box 5"/>
            <p:cNvSpPr txBox="1">
              <a:spLocks noChangeArrowheads="1"/>
            </p:cNvSpPr>
            <p:nvPr/>
          </p:nvSpPr>
          <p:spPr bwMode="auto">
            <a:xfrm>
              <a:off x="4876" y="2500"/>
              <a:ext cx="62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fr-FR" altLang="fr-FR" sz="200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sym typeface="Symbol" pitchFamily="64" charset="2"/>
                </a:rPr>
                <a:t>Fission</a:t>
              </a:r>
              <a:endParaRPr lang="fr-FR" altLang="fr-FR" sz="20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endParaRPr>
            </a:p>
          </p:txBody>
        </p:sp>
        <p:sp>
          <p:nvSpPr>
            <p:cNvPr id="87" name="Oval 9"/>
            <p:cNvSpPr>
              <a:spLocks noChangeArrowheads="1"/>
            </p:cNvSpPr>
            <p:nvPr/>
          </p:nvSpPr>
          <p:spPr bwMode="auto">
            <a:xfrm>
              <a:off x="5040" y="864"/>
              <a:ext cx="96" cy="336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fr-FR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8" name="Oval 10"/>
            <p:cNvSpPr>
              <a:spLocks noChangeArrowheads="1"/>
            </p:cNvSpPr>
            <p:nvPr/>
          </p:nvSpPr>
          <p:spPr bwMode="auto">
            <a:xfrm>
              <a:off x="4944" y="3605"/>
              <a:ext cx="96" cy="336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fr-FR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9" name="Rectangle 12"/>
            <p:cNvSpPr>
              <a:spLocks noChangeArrowheads="1"/>
            </p:cNvSpPr>
            <p:nvPr/>
          </p:nvSpPr>
          <p:spPr bwMode="auto">
            <a:xfrm>
              <a:off x="4786" y="3660"/>
              <a:ext cx="955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fr-FR" altLang="fr-FR" sz="200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  <a:sym typeface="Symbol" pitchFamily="64" charset="2"/>
                </a:rPr>
                <a:t>(n,n’), (n,),</a:t>
              </a:r>
            </a:p>
            <a:p>
              <a:r>
                <a:rPr lang="fr-FR" altLang="fr-FR" sz="200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  <a:sym typeface="Symbol" pitchFamily="64" charset="2"/>
                </a:rPr>
                <a:t>(n,), etc…</a:t>
              </a:r>
            </a:p>
          </p:txBody>
        </p:sp>
        <p:sp>
          <p:nvSpPr>
            <p:cNvPr id="90" name="Text Box 13"/>
            <p:cNvSpPr txBox="1">
              <a:spLocks noChangeArrowheads="1"/>
            </p:cNvSpPr>
            <p:nvPr/>
          </p:nvSpPr>
          <p:spPr bwMode="auto">
            <a:xfrm>
              <a:off x="4805" y="3430"/>
              <a:ext cx="70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fr-FR" altLang="fr-FR" sz="200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sym typeface="Symbol" pitchFamily="64" charset="2"/>
                </a:rPr>
                <a:t>Inelastic</a:t>
              </a:r>
              <a:endParaRPr lang="fr-FR" altLang="fr-FR" sz="2800" baseline="-250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  <a:sym typeface="Symbol" pitchFamily="64" charset="2"/>
              </a:endParaRPr>
            </a:p>
          </p:txBody>
        </p:sp>
      </p:grpSp>
      <p:grpSp>
        <p:nvGrpSpPr>
          <p:cNvPr id="91" name="Group 44"/>
          <p:cNvGrpSpPr>
            <a:grpSpLocks/>
          </p:cNvGrpSpPr>
          <p:nvPr/>
        </p:nvGrpSpPr>
        <p:grpSpPr bwMode="auto">
          <a:xfrm>
            <a:off x="681038" y="1219200"/>
            <a:ext cx="6986587" cy="5089525"/>
            <a:chOff x="429" y="768"/>
            <a:chExt cx="4401" cy="3206"/>
          </a:xfrm>
        </p:grpSpPr>
        <p:cxnSp>
          <p:nvCxnSpPr>
            <p:cNvPr id="92" name="AutoShape 14"/>
            <p:cNvCxnSpPr>
              <a:cxnSpLocks noChangeShapeType="1"/>
            </p:cNvCxnSpPr>
            <p:nvPr/>
          </p:nvCxnSpPr>
          <p:spPr bwMode="auto">
            <a:xfrm flipV="1">
              <a:off x="850" y="2663"/>
              <a:ext cx="414" cy="1"/>
            </a:xfrm>
            <a:prstGeom prst="bentConnector3">
              <a:avLst>
                <a:gd name="adj1" fmla="val 50000"/>
              </a:avLst>
            </a:prstGeom>
            <a:noFill/>
            <a:ln w="50800" cap="sq">
              <a:solidFill>
                <a:srgbClr val="FF3300"/>
              </a:solidFill>
              <a:miter lim="800000"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3" name="AutoShape 28"/>
            <p:cNvCxnSpPr>
              <a:cxnSpLocks noChangeShapeType="1"/>
            </p:cNvCxnSpPr>
            <p:nvPr/>
          </p:nvCxnSpPr>
          <p:spPr bwMode="auto">
            <a:xfrm rot="16200000" flipH="1">
              <a:off x="2088" y="1458"/>
              <a:ext cx="64" cy="3381"/>
            </a:xfrm>
            <a:prstGeom prst="bentConnector3">
              <a:avLst>
                <a:gd name="adj1" fmla="val 325000"/>
              </a:avLst>
            </a:prstGeom>
            <a:noFill/>
            <a:ln w="50800" cap="sq">
              <a:solidFill>
                <a:srgbClr val="FF0000"/>
              </a:solidFill>
              <a:miter lim="800000"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4" name="Text Box 29"/>
            <p:cNvSpPr txBox="1">
              <a:spLocks noChangeArrowheads="1"/>
            </p:cNvSpPr>
            <p:nvPr/>
          </p:nvSpPr>
          <p:spPr bwMode="auto">
            <a:xfrm>
              <a:off x="840" y="2975"/>
              <a:ext cx="30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fr-FR" altLang="fr-FR" sz="2400" b="1" smtClean="0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sym typeface="Symbol" pitchFamily="64" charset="2"/>
                </a:rPr>
                <a:t>T</a:t>
              </a:r>
              <a:r>
                <a:rPr lang="fr-FR" altLang="fr-FR" sz="2400" b="1" baseline="-25000" smtClean="0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sym typeface="Symbol" pitchFamily="64" charset="2"/>
                </a:rPr>
                <a:t>lj</a:t>
              </a:r>
              <a:endParaRPr lang="fr-FR" altLang="fr-FR" sz="2400" b="1" baseline="-2500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endParaRPr>
            </a:p>
          </p:txBody>
        </p:sp>
        <p:sp>
          <p:nvSpPr>
            <p:cNvPr id="95" name="Text Box 30"/>
            <p:cNvSpPr txBox="1">
              <a:spLocks noChangeArrowheads="1"/>
            </p:cNvSpPr>
            <p:nvPr/>
          </p:nvSpPr>
          <p:spPr bwMode="auto">
            <a:xfrm>
              <a:off x="670" y="2024"/>
              <a:ext cx="79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fr-FR" altLang="fr-FR" sz="2800" smtClean="0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sym typeface="Symbol" pitchFamily="64" charset="2"/>
                </a:rPr>
                <a:t></a:t>
              </a:r>
              <a:r>
                <a:rPr lang="fr-FR" altLang="fr-FR" sz="2400" b="1" baseline="-25000" smtClean="0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sym typeface="Symbol" pitchFamily="64" charset="2"/>
                </a:rPr>
                <a:t>Reaction</a:t>
              </a:r>
              <a:endParaRPr lang="fr-FR" altLang="fr-FR" sz="2400" b="1" baseline="-2500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endParaRPr>
            </a:p>
          </p:txBody>
        </p:sp>
        <p:cxnSp>
          <p:nvCxnSpPr>
            <p:cNvPr id="96" name="AutoShape 31"/>
            <p:cNvCxnSpPr>
              <a:cxnSpLocks noChangeShapeType="1"/>
            </p:cNvCxnSpPr>
            <p:nvPr/>
          </p:nvCxnSpPr>
          <p:spPr bwMode="auto">
            <a:xfrm flipV="1">
              <a:off x="429" y="1026"/>
              <a:ext cx="4401" cy="1179"/>
            </a:xfrm>
            <a:prstGeom prst="bentConnector3">
              <a:avLst>
                <a:gd name="adj1" fmla="val 338"/>
              </a:avLst>
            </a:prstGeom>
            <a:noFill/>
            <a:ln w="38100" cap="sq">
              <a:solidFill>
                <a:srgbClr val="FF3300"/>
              </a:solidFill>
              <a:miter lim="800000"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7" name="Text Box 32"/>
            <p:cNvSpPr txBox="1">
              <a:spLocks noChangeArrowheads="1"/>
            </p:cNvSpPr>
            <p:nvPr/>
          </p:nvSpPr>
          <p:spPr bwMode="auto">
            <a:xfrm>
              <a:off x="552" y="768"/>
              <a:ext cx="161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fr-FR" altLang="fr-FR" sz="2000" smtClean="0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sym typeface="Symbol" pitchFamily="64" charset="2"/>
                </a:rPr>
                <a:t>Direct (shape) elastic</a:t>
              </a:r>
              <a:endParaRPr lang="fr-FR" altLang="fr-FR" sz="200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endParaRPr>
            </a:p>
          </p:txBody>
        </p:sp>
        <p:sp>
          <p:nvSpPr>
            <p:cNvPr id="98" name="Text Box 33"/>
            <p:cNvSpPr txBox="1">
              <a:spLocks noChangeArrowheads="1"/>
            </p:cNvSpPr>
            <p:nvPr/>
          </p:nvSpPr>
          <p:spPr bwMode="auto">
            <a:xfrm>
              <a:off x="552" y="3724"/>
              <a:ext cx="145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fr-FR" altLang="fr-FR" sz="2000" smtClean="0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sym typeface="Symbol" pitchFamily="64" charset="2"/>
                </a:rPr>
                <a:t>Direct components</a:t>
              </a:r>
              <a:endParaRPr lang="fr-FR" altLang="fr-FR" sz="200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endParaRPr>
            </a:p>
          </p:txBody>
        </p:sp>
        <p:cxnSp>
          <p:nvCxnSpPr>
            <p:cNvPr id="99" name="AutoShape 34"/>
            <p:cNvCxnSpPr>
              <a:cxnSpLocks noChangeShapeType="1"/>
            </p:cNvCxnSpPr>
            <p:nvPr/>
          </p:nvCxnSpPr>
          <p:spPr bwMode="auto">
            <a:xfrm>
              <a:off x="429" y="3129"/>
              <a:ext cx="4357" cy="843"/>
            </a:xfrm>
            <a:prstGeom prst="bentConnector3">
              <a:avLst>
                <a:gd name="adj1" fmla="val 46"/>
              </a:avLst>
            </a:prstGeom>
            <a:noFill/>
            <a:ln w="50800" cap="sq">
              <a:solidFill>
                <a:srgbClr val="FF3300"/>
              </a:solidFill>
              <a:miter lim="800000"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00" name="Group 43"/>
          <p:cNvGrpSpPr>
            <a:grpSpLocks/>
          </p:cNvGrpSpPr>
          <p:nvPr/>
        </p:nvGrpSpPr>
        <p:grpSpPr bwMode="auto">
          <a:xfrm>
            <a:off x="3300413" y="3214688"/>
            <a:ext cx="4224337" cy="2662237"/>
            <a:chOff x="2079" y="2025"/>
            <a:chExt cx="2661" cy="1677"/>
          </a:xfrm>
        </p:grpSpPr>
        <p:cxnSp>
          <p:nvCxnSpPr>
            <p:cNvPr id="101" name="AutoShape 26"/>
            <p:cNvCxnSpPr>
              <a:cxnSpLocks noChangeShapeType="1"/>
            </p:cNvCxnSpPr>
            <p:nvPr/>
          </p:nvCxnSpPr>
          <p:spPr bwMode="auto">
            <a:xfrm>
              <a:off x="2079" y="3011"/>
              <a:ext cx="2661" cy="691"/>
            </a:xfrm>
            <a:prstGeom prst="straightConnector1">
              <a:avLst/>
            </a:prstGeom>
            <a:noFill/>
            <a:ln w="38100" cap="sq">
              <a:solidFill>
                <a:srgbClr val="808080"/>
              </a:solidFill>
              <a:miter lim="800000"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2" name="Rectangle 36"/>
            <p:cNvSpPr>
              <a:spLocks noChangeArrowheads="1"/>
            </p:cNvSpPr>
            <p:nvPr/>
          </p:nvSpPr>
          <p:spPr bwMode="auto">
            <a:xfrm>
              <a:off x="2877" y="2025"/>
              <a:ext cx="43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2800" b="0" i="0" u="none" strike="noStrike" kern="0" cap="none" spc="0" normalizeH="0" baseline="0" noProof="0" smtClean="0">
                  <a:ln>
                    <a:noFill/>
                  </a:ln>
                  <a:solidFill>
                    <a:srgbClr val="80808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Arial" charset="0"/>
                  <a:sym typeface="Symbol" pitchFamily="64" charset="2"/>
                </a:rPr>
                <a:t></a:t>
              </a:r>
              <a:r>
                <a:rPr kumimoji="0" lang="fr-FR" altLang="fr-FR" sz="2400" b="1" i="0" u="none" strike="noStrike" kern="0" cap="none" spc="0" normalizeH="0" baseline="-25000" noProof="0" smtClean="0">
                  <a:ln>
                    <a:noFill/>
                  </a:ln>
                  <a:solidFill>
                    <a:srgbClr val="80808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Arial" charset="0"/>
                  <a:sym typeface="Symbol" pitchFamily="64" charset="2"/>
                </a:rPr>
                <a:t>NC</a:t>
              </a:r>
            </a:p>
          </p:txBody>
        </p:sp>
        <p:cxnSp>
          <p:nvCxnSpPr>
            <p:cNvPr id="103" name="AutoShape 37"/>
            <p:cNvCxnSpPr>
              <a:cxnSpLocks noChangeShapeType="1"/>
            </p:cNvCxnSpPr>
            <p:nvPr/>
          </p:nvCxnSpPr>
          <p:spPr bwMode="auto">
            <a:xfrm flipV="1">
              <a:off x="2907" y="2659"/>
              <a:ext cx="414" cy="1"/>
            </a:xfrm>
            <a:prstGeom prst="bentConnector3">
              <a:avLst>
                <a:gd name="adj1" fmla="val 50000"/>
              </a:avLst>
            </a:prstGeom>
            <a:noFill/>
            <a:ln w="50800" cap="sq">
              <a:solidFill>
                <a:srgbClr val="808080"/>
              </a:solidFill>
              <a:miter lim="800000"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04" name="Group 41"/>
          <p:cNvGrpSpPr>
            <a:grpSpLocks/>
          </p:cNvGrpSpPr>
          <p:nvPr/>
        </p:nvGrpSpPr>
        <p:grpSpPr bwMode="auto">
          <a:xfrm>
            <a:off x="6834188" y="1844675"/>
            <a:ext cx="863600" cy="3802063"/>
            <a:chOff x="4332" y="1162"/>
            <a:chExt cx="544" cy="2395"/>
          </a:xfrm>
        </p:grpSpPr>
        <p:sp>
          <p:nvSpPr>
            <p:cNvPr id="105" name="Line 38"/>
            <p:cNvSpPr>
              <a:spLocks noChangeShapeType="1"/>
            </p:cNvSpPr>
            <p:nvPr/>
          </p:nvSpPr>
          <p:spPr bwMode="auto">
            <a:xfrm flipV="1">
              <a:off x="4350" y="1162"/>
              <a:ext cx="526" cy="1478"/>
            </a:xfrm>
            <a:prstGeom prst="line">
              <a:avLst/>
            </a:prstGeom>
            <a:noFill/>
            <a:ln w="508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6" name="Line 39"/>
            <p:cNvSpPr>
              <a:spLocks noChangeShapeType="1"/>
            </p:cNvSpPr>
            <p:nvPr/>
          </p:nvSpPr>
          <p:spPr bwMode="auto">
            <a:xfrm>
              <a:off x="4341" y="2650"/>
              <a:ext cx="408" cy="907"/>
            </a:xfrm>
            <a:prstGeom prst="line">
              <a:avLst/>
            </a:prstGeom>
            <a:noFill/>
            <a:ln w="508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7" name="Line 40"/>
            <p:cNvSpPr>
              <a:spLocks noChangeShapeType="1"/>
            </p:cNvSpPr>
            <p:nvPr/>
          </p:nvSpPr>
          <p:spPr bwMode="auto">
            <a:xfrm>
              <a:off x="4332" y="2658"/>
              <a:ext cx="544" cy="0"/>
            </a:xfrm>
            <a:prstGeom prst="line">
              <a:avLst/>
            </a:prstGeom>
            <a:noFill/>
            <a:ln w="508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108" name="Group 20"/>
          <p:cNvGrpSpPr>
            <a:grpSpLocks/>
          </p:cNvGrpSpPr>
          <p:nvPr/>
        </p:nvGrpSpPr>
        <p:grpSpPr bwMode="auto">
          <a:xfrm>
            <a:off x="2006600" y="3711575"/>
            <a:ext cx="2586038" cy="1066800"/>
            <a:chOff x="1168" y="2471"/>
            <a:chExt cx="1629" cy="672"/>
          </a:xfrm>
        </p:grpSpPr>
        <p:sp>
          <p:nvSpPr>
            <p:cNvPr id="109" name="Oval 21"/>
            <p:cNvSpPr>
              <a:spLocks noChangeArrowheads="1"/>
            </p:cNvSpPr>
            <p:nvPr/>
          </p:nvSpPr>
          <p:spPr bwMode="auto">
            <a:xfrm>
              <a:off x="1168" y="2471"/>
              <a:ext cx="1629" cy="672"/>
            </a:xfrm>
            <a:prstGeom prst="ellipse">
              <a:avLst/>
            </a:prstGeom>
            <a:solidFill>
              <a:srgbClr val="808080"/>
            </a:solidFill>
            <a:ln w="38100" cap="sq">
              <a:solidFill>
                <a:srgbClr val="808080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10" name="Text Box 22"/>
            <p:cNvSpPr txBox="1">
              <a:spLocks noChangeArrowheads="1"/>
            </p:cNvSpPr>
            <p:nvPr/>
          </p:nvSpPr>
          <p:spPr bwMode="auto">
            <a:xfrm>
              <a:off x="1213" y="2661"/>
              <a:ext cx="155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2000" b="1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Arial" charset="0"/>
                </a:rPr>
                <a:t>PRE-EQUILIBRIUM</a:t>
              </a:r>
            </a:p>
          </p:txBody>
        </p:sp>
      </p:grpSp>
      <p:grpSp>
        <p:nvGrpSpPr>
          <p:cNvPr id="111" name="Group 6"/>
          <p:cNvGrpSpPr>
            <a:grpSpLocks/>
          </p:cNvGrpSpPr>
          <p:nvPr/>
        </p:nvGrpSpPr>
        <p:grpSpPr bwMode="auto">
          <a:xfrm>
            <a:off x="5184775" y="3373438"/>
            <a:ext cx="1765300" cy="1676400"/>
            <a:chOff x="3170" y="2269"/>
            <a:chExt cx="1112" cy="1056"/>
          </a:xfrm>
        </p:grpSpPr>
        <p:sp>
          <p:nvSpPr>
            <p:cNvPr id="112" name="Oval 7"/>
            <p:cNvSpPr>
              <a:spLocks noChangeArrowheads="1"/>
            </p:cNvSpPr>
            <p:nvPr/>
          </p:nvSpPr>
          <p:spPr bwMode="auto">
            <a:xfrm>
              <a:off x="3219" y="2269"/>
              <a:ext cx="989" cy="1056"/>
            </a:xfrm>
            <a:prstGeom prst="ellipse">
              <a:avLst/>
            </a:prstGeom>
            <a:solidFill>
              <a:srgbClr val="66FF33"/>
            </a:solidFill>
            <a:ln w="12700" cap="sq">
              <a:solidFill>
                <a:srgbClr val="66FF33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fr-FR" altLang="fr-FR" sz="2400" smtClean="0">
                <a:solidFill>
                  <a:srgbClr val="0099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13" name="Text Box 8"/>
            <p:cNvSpPr txBox="1">
              <a:spLocks noChangeArrowheads="1"/>
            </p:cNvSpPr>
            <p:nvPr/>
          </p:nvSpPr>
          <p:spPr bwMode="auto">
            <a:xfrm>
              <a:off x="3170" y="2587"/>
              <a:ext cx="1112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/>
              <a:r>
                <a:rPr lang="fr-FR" altLang="fr-FR" sz="2000" b="1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COMPOUND </a:t>
              </a:r>
            </a:p>
            <a:p>
              <a:pPr algn="ctr"/>
              <a:r>
                <a:rPr lang="fr-FR" altLang="fr-FR" sz="2000" b="1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NUCLEUS</a:t>
              </a:r>
            </a:p>
          </p:txBody>
        </p:sp>
      </p:grpSp>
      <p:grpSp>
        <p:nvGrpSpPr>
          <p:cNvPr id="114" name="Group 23"/>
          <p:cNvGrpSpPr>
            <a:grpSpLocks/>
          </p:cNvGrpSpPr>
          <p:nvPr/>
        </p:nvGrpSpPr>
        <p:grpSpPr bwMode="auto">
          <a:xfrm>
            <a:off x="34925" y="3500438"/>
            <a:ext cx="1462088" cy="1447800"/>
            <a:chOff x="-72" y="2349"/>
            <a:chExt cx="921" cy="912"/>
          </a:xfrm>
        </p:grpSpPr>
        <p:sp>
          <p:nvSpPr>
            <p:cNvPr id="115" name="Oval 24"/>
            <p:cNvSpPr>
              <a:spLocks noChangeArrowheads="1"/>
            </p:cNvSpPr>
            <p:nvPr/>
          </p:nvSpPr>
          <p:spPr bwMode="auto">
            <a:xfrm>
              <a:off x="-72" y="2349"/>
              <a:ext cx="810" cy="912"/>
            </a:xfrm>
            <a:prstGeom prst="ellipse">
              <a:avLst/>
            </a:prstGeom>
            <a:solidFill>
              <a:srgbClr val="FF3300"/>
            </a:solidFill>
            <a:ln w="38100" cap="sq">
              <a:solidFill>
                <a:srgbClr val="FF33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r>
                <a:rPr lang="fr-FR" altLang="fr-FR" sz="240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 </a:t>
              </a:r>
            </a:p>
          </p:txBody>
        </p:sp>
        <p:sp>
          <p:nvSpPr>
            <p:cNvPr id="116" name="Text Box 25"/>
            <p:cNvSpPr txBox="1">
              <a:spLocks noChangeArrowheads="1"/>
            </p:cNvSpPr>
            <p:nvPr/>
          </p:nvSpPr>
          <p:spPr bwMode="auto">
            <a:xfrm>
              <a:off x="-58" y="2587"/>
              <a:ext cx="907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3300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/>
              <a:r>
                <a:rPr lang="fr-FR" altLang="fr-FR" sz="2000" b="1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OPTICAL  </a:t>
              </a:r>
            </a:p>
            <a:p>
              <a:pPr algn="ctr"/>
              <a:r>
                <a:rPr lang="fr-FR" altLang="fr-FR" sz="2000" b="1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MODEL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43864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9"/>
          <p:cNvSpPr>
            <a:spLocks/>
          </p:cNvSpPr>
          <p:nvPr/>
        </p:nvSpPr>
        <p:spPr bwMode="auto">
          <a:xfrm>
            <a:off x="1511300" y="52388"/>
            <a:ext cx="7237413" cy="90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eaLnBrk="0" hangingPunct="0"/>
            <a:r>
              <a:rPr lang="fr-FR" sz="2200" b="1" dirty="0" smtClean="0">
                <a:solidFill>
                  <a:schemeClr val="bg1"/>
                </a:solidFill>
                <a:latin typeface="Arial" charset="0"/>
              </a:rPr>
              <a:t>TIME SCALES AND ASSOCIATED MODELS (4/4)</a:t>
            </a:r>
            <a:endParaRPr lang="fr-FR" sz="2200" b="1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14"/>
          <a:stretch/>
        </p:blipFill>
        <p:spPr bwMode="auto">
          <a:xfrm>
            <a:off x="749994" y="1034593"/>
            <a:ext cx="7710438" cy="5708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709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Text Box 5"/>
          <p:cNvSpPr txBox="1">
            <a:spLocks noChangeArrowheads="1"/>
          </p:cNvSpPr>
          <p:nvPr/>
        </p:nvSpPr>
        <p:spPr bwMode="auto">
          <a:xfrm>
            <a:off x="251520" y="980728"/>
            <a:ext cx="8822223" cy="1692771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kumimoji="1" lang="en-US" sz="2000" b="1" dirty="0" smtClean="0">
                <a:solidFill>
                  <a:prstClr val="black"/>
                </a:solidFill>
                <a:latin typeface="Times New Roman" pitchFamily="18" charset="0"/>
              </a:rPr>
              <a:t>Cross sections :</a:t>
            </a:r>
          </a:p>
          <a:p>
            <a:r>
              <a:rPr kumimoji="1" lang="en-US" sz="2000" b="1" dirty="0">
                <a:solidFill>
                  <a:prstClr val="black"/>
                </a:solidFill>
                <a:latin typeface="Times New Roman" pitchFamily="18" charset="0"/>
              </a:rPr>
              <a:t>	</a:t>
            </a:r>
            <a:r>
              <a:rPr kumimoji="1" lang="en-US" sz="1600" b="1" dirty="0" smtClean="0">
                <a:solidFill>
                  <a:prstClr val="black"/>
                </a:solidFill>
                <a:latin typeface="Times New Roman" pitchFamily="18" charset="0"/>
              </a:rPr>
              <a:t>total, </a:t>
            </a:r>
            <a:r>
              <a:rPr kumimoji="1" lang="en-US" sz="1600" b="1" dirty="0">
                <a:solidFill>
                  <a:prstClr val="black"/>
                </a:solidFill>
                <a:latin typeface="Times New Roman" pitchFamily="18" charset="0"/>
              </a:rPr>
              <a:t>reaction, </a:t>
            </a:r>
            <a:r>
              <a:rPr kumimoji="1" lang="en-US" sz="1600" b="1" dirty="0" smtClean="0">
                <a:solidFill>
                  <a:prstClr val="black"/>
                </a:solidFill>
                <a:latin typeface="Times New Roman" pitchFamily="18" charset="0"/>
              </a:rPr>
              <a:t>elastic </a:t>
            </a:r>
            <a:r>
              <a:rPr kumimoji="1" lang="en-US" sz="1600" b="1" dirty="0">
                <a:solidFill>
                  <a:prstClr val="black"/>
                </a:solidFill>
                <a:latin typeface="Times New Roman" pitchFamily="18" charset="0"/>
              </a:rPr>
              <a:t>(shape &amp; compound</a:t>
            </a:r>
            <a:r>
              <a:rPr kumimoji="1" lang="en-US" sz="1600" b="1" dirty="0" smtClean="0">
                <a:solidFill>
                  <a:prstClr val="black"/>
                </a:solidFill>
                <a:latin typeface="Times New Roman" pitchFamily="18" charset="0"/>
              </a:rPr>
              <a:t>), non-elastic, inelastic </a:t>
            </a:r>
            <a:r>
              <a:rPr kumimoji="1" lang="en-US" sz="1600" b="1" dirty="0">
                <a:solidFill>
                  <a:prstClr val="black"/>
                </a:solidFill>
                <a:latin typeface="Times New Roman" pitchFamily="18" charset="0"/>
              </a:rPr>
              <a:t>(</a:t>
            </a:r>
            <a:r>
              <a:rPr kumimoji="1" lang="en-US" sz="1600" b="1" dirty="0" smtClean="0">
                <a:solidFill>
                  <a:prstClr val="black"/>
                </a:solidFill>
                <a:latin typeface="Times New Roman" pitchFamily="18" charset="0"/>
              </a:rPr>
              <a:t>discrete levels </a:t>
            </a:r>
            <a:r>
              <a:rPr kumimoji="1" lang="en-US" sz="1600" b="1" dirty="0">
                <a:solidFill>
                  <a:prstClr val="black"/>
                </a:solidFill>
                <a:latin typeface="Times New Roman" pitchFamily="18" charset="0"/>
              </a:rPr>
              <a:t>&amp; </a:t>
            </a:r>
            <a:r>
              <a:rPr kumimoji="1" lang="en-US" sz="1600" b="1" dirty="0" smtClean="0">
                <a:solidFill>
                  <a:prstClr val="black"/>
                </a:solidFill>
                <a:latin typeface="Times New Roman" pitchFamily="18" charset="0"/>
              </a:rPr>
              <a:t>total)</a:t>
            </a:r>
          </a:p>
          <a:p>
            <a:r>
              <a:rPr kumimoji="1" lang="en-US" sz="1600" b="1" dirty="0">
                <a:solidFill>
                  <a:prstClr val="black"/>
                </a:solidFill>
                <a:latin typeface="Times New Roman" pitchFamily="18" charset="0"/>
              </a:rPr>
              <a:t>	</a:t>
            </a:r>
            <a:r>
              <a:rPr kumimoji="1" lang="en-US" sz="1600" b="1" dirty="0" smtClean="0">
                <a:solidFill>
                  <a:prstClr val="black"/>
                </a:solidFill>
                <a:latin typeface="Times New Roman" pitchFamily="18" charset="0"/>
              </a:rPr>
              <a:t>total  particle (residual) production</a:t>
            </a:r>
          </a:p>
          <a:p>
            <a:r>
              <a:rPr kumimoji="1" lang="en-US" sz="1600" b="1" dirty="0">
                <a:solidFill>
                  <a:prstClr val="black"/>
                </a:solidFill>
                <a:latin typeface="Times New Roman" pitchFamily="18" charset="0"/>
              </a:rPr>
              <a:t>	</a:t>
            </a:r>
            <a:r>
              <a:rPr kumimoji="1" lang="en-US" sz="1600" b="1" dirty="0" smtClean="0">
                <a:solidFill>
                  <a:prstClr val="black"/>
                </a:solidFill>
                <a:latin typeface="Times New Roman" pitchFamily="18" charset="0"/>
              </a:rPr>
              <a:t>all exclusive reactions (n,nd2a)</a:t>
            </a:r>
          </a:p>
          <a:p>
            <a:r>
              <a:rPr kumimoji="1" lang="en-US" sz="1600" b="1" dirty="0">
                <a:solidFill>
                  <a:prstClr val="black"/>
                </a:solidFill>
                <a:latin typeface="Times New Roman" pitchFamily="18" charset="0"/>
              </a:rPr>
              <a:t>	</a:t>
            </a:r>
            <a:r>
              <a:rPr kumimoji="1" lang="en-US" sz="1600" b="1" dirty="0" smtClean="0">
                <a:solidFill>
                  <a:prstClr val="black"/>
                </a:solidFill>
                <a:latin typeface="Times New Roman" pitchFamily="18" charset="0"/>
              </a:rPr>
              <a:t>all exclusive isomer production</a:t>
            </a:r>
          </a:p>
          <a:p>
            <a:r>
              <a:rPr kumimoji="1" lang="en-US" sz="1600" b="1" dirty="0">
                <a:solidFill>
                  <a:prstClr val="black"/>
                </a:solidFill>
                <a:latin typeface="Times New Roman" pitchFamily="18" charset="0"/>
              </a:rPr>
              <a:t>	</a:t>
            </a:r>
            <a:r>
              <a:rPr kumimoji="1" lang="en-US" sz="1600" b="1" dirty="0" smtClean="0">
                <a:solidFill>
                  <a:prstClr val="black"/>
                </a:solidFill>
                <a:latin typeface="Times New Roman" pitchFamily="18" charset="0"/>
              </a:rPr>
              <a:t>all exclusive discrete and continuum </a:t>
            </a:r>
            <a:r>
              <a:rPr kumimoji="1" lang="en-US" sz="1600" b="1" dirty="0" smtClean="0">
                <a:solidFill>
                  <a:prstClr val="black"/>
                </a:solidFill>
              </a:rPr>
              <a:t>g</a:t>
            </a:r>
            <a:r>
              <a:rPr kumimoji="1" lang="en-US" sz="1600" b="1" dirty="0" smtClean="0">
                <a:solidFill>
                  <a:prstClr val="black"/>
                </a:solidFill>
                <a:latin typeface="Times New Roman" pitchFamily="18" charset="0"/>
              </a:rPr>
              <a:t>-ray production </a:t>
            </a:r>
            <a:endParaRPr kumimoji="1" lang="fr-FR" sz="1600" b="1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4517" name="Text Box 7"/>
          <p:cNvSpPr txBox="1">
            <a:spLocks noChangeArrowheads="1"/>
          </p:cNvSpPr>
          <p:nvPr/>
        </p:nvSpPr>
        <p:spPr bwMode="auto">
          <a:xfrm>
            <a:off x="251520" y="2681277"/>
            <a:ext cx="6212535" cy="138499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kumimoji="1" lang="en-US" sz="2000" b="1" dirty="0" smtClean="0">
                <a:solidFill>
                  <a:prstClr val="black"/>
                </a:solidFill>
                <a:latin typeface="Times New Roman" pitchFamily="18" charset="0"/>
              </a:rPr>
              <a:t>Spectra </a:t>
            </a:r>
            <a:r>
              <a:rPr kumimoji="1" lang="en-US" sz="2000" b="1" dirty="0">
                <a:solidFill>
                  <a:prstClr val="black"/>
                </a:solidFill>
                <a:latin typeface="Times New Roman" pitchFamily="18" charset="0"/>
              </a:rPr>
              <a:t>: </a:t>
            </a:r>
            <a:endParaRPr kumimoji="1" lang="en-US" sz="2000" b="1" dirty="0" smtClean="0">
              <a:solidFill>
                <a:prstClr val="black"/>
              </a:solidFill>
              <a:latin typeface="Times New Roman" pitchFamily="18" charset="0"/>
            </a:endParaRPr>
          </a:p>
          <a:p>
            <a:r>
              <a:rPr kumimoji="1" lang="en-US" sz="1600" b="1" dirty="0" smtClean="0">
                <a:solidFill>
                  <a:prstClr val="black"/>
                </a:solidFill>
                <a:latin typeface="Times New Roman" pitchFamily="18" charset="0"/>
              </a:rPr>
              <a:t>	elastic and inelastic angular distribution or energy spectra</a:t>
            </a:r>
          </a:p>
          <a:p>
            <a:r>
              <a:rPr kumimoji="1" lang="en-US" sz="1600" b="1" dirty="0">
                <a:solidFill>
                  <a:prstClr val="black"/>
                </a:solidFill>
                <a:latin typeface="Times New Roman" pitchFamily="18" charset="0"/>
              </a:rPr>
              <a:t>	</a:t>
            </a:r>
            <a:r>
              <a:rPr kumimoji="1" lang="en-US" sz="1600" b="1" dirty="0" smtClean="0">
                <a:solidFill>
                  <a:prstClr val="black"/>
                </a:solidFill>
                <a:latin typeface="Times New Roman" pitchFamily="18" charset="0"/>
              </a:rPr>
              <a:t>all exclusive double-differential spectra</a:t>
            </a:r>
          </a:p>
          <a:p>
            <a:r>
              <a:rPr kumimoji="1" lang="en-US" sz="1600" b="1" dirty="0">
                <a:solidFill>
                  <a:prstClr val="black"/>
                </a:solidFill>
                <a:latin typeface="Times New Roman" pitchFamily="18" charset="0"/>
              </a:rPr>
              <a:t>	</a:t>
            </a:r>
            <a:r>
              <a:rPr kumimoji="1" lang="en-US" sz="1600" b="1" dirty="0" smtClean="0">
                <a:solidFill>
                  <a:prstClr val="black"/>
                </a:solidFill>
                <a:latin typeface="Times New Roman" pitchFamily="18" charset="0"/>
              </a:rPr>
              <a:t>total particle production spectra</a:t>
            </a:r>
          </a:p>
          <a:p>
            <a:r>
              <a:rPr kumimoji="1" lang="en-US" sz="1600" b="1" dirty="0" smtClean="0">
                <a:solidFill>
                  <a:prstClr val="black"/>
                </a:solidFill>
                <a:latin typeface="Times New Roman" pitchFamily="18" charset="0"/>
              </a:rPr>
              <a:t>	compound and pre-equilibrium spectra per reaction stage.</a:t>
            </a:r>
            <a:endParaRPr kumimoji="1" lang="fr-FR" sz="1600" b="1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4520" name="Text Box 10"/>
          <p:cNvSpPr txBox="1">
            <a:spLocks noChangeArrowheads="1"/>
          </p:cNvSpPr>
          <p:nvPr/>
        </p:nvSpPr>
        <p:spPr bwMode="auto">
          <a:xfrm>
            <a:off x="221970" y="4048616"/>
            <a:ext cx="4679486" cy="113877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kumimoji="1" lang="en-US" sz="2000" b="1" dirty="0" smtClean="0">
                <a:solidFill>
                  <a:prstClr val="black"/>
                </a:solidFill>
                <a:latin typeface="Times New Roman" pitchFamily="18" charset="0"/>
              </a:rPr>
              <a:t>Fission observables : </a:t>
            </a:r>
          </a:p>
          <a:p>
            <a:r>
              <a:rPr kumimoji="1" lang="en-US" sz="1600" b="1" dirty="0" smtClean="0">
                <a:solidFill>
                  <a:prstClr val="black"/>
                </a:solidFill>
                <a:latin typeface="Times New Roman" pitchFamily="18" charset="0"/>
              </a:rPr>
              <a:t>	cross sections (total, per chance)</a:t>
            </a:r>
          </a:p>
          <a:p>
            <a:r>
              <a:rPr kumimoji="1" lang="en-US" sz="1600" b="1" dirty="0">
                <a:solidFill>
                  <a:prstClr val="black"/>
                </a:solidFill>
                <a:latin typeface="Times New Roman" pitchFamily="18" charset="0"/>
              </a:rPr>
              <a:t>	</a:t>
            </a:r>
            <a:r>
              <a:rPr kumimoji="1" lang="en-US" sz="1600" b="1" dirty="0" smtClean="0">
                <a:solidFill>
                  <a:prstClr val="black"/>
                </a:solidFill>
                <a:latin typeface="Times New Roman" pitchFamily="18" charset="0"/>
              </a:rPr>
              <a:t>fission fragment mass and isotopic </a:t>
            </a:r>
            <a:r>
              <a:rPr kumimoji="1" lang="fr-FR" sz="1600" b="1" dirty="0" err="1" smtClean="0">
                <a:solidFill>
                  <a:prstClr val="black"/>
                </a:solidFill>
                <a:latin typeface="Times New Roman" pitchFamily="18" charset="0"/>
              </a:rPr>
              <a:t>yields</a:t>
            </a:r>
            <a:endParaRPr kumimoji="1" lang="fr-FR" sz="1600" b="1" dirty="0" smtClean="0">
              <a:solidFill>
                <a:prstClr val="black"/>
              </a:solidFill>
              <a:latin typeface="Times New Roman" pitchFamily="18" charset="0"/>
            </a:endParaRPr>
          </a:p>
          <a:p>
            <a:r>
              <a:rPr kumimoji="1" lang="fr-FR" sz="1600" b="1" dirty="0">
                <a:solidFill>
                  <a:prstClr val="black"/>
                </a:solidFill>
                <a:latin typeface="Times New Roman" pitchFamily="18" charset="0"/>
              </a:rPr>
              <a:t>	</a:t>
            </a:r>
            <a:r>
              <a:rPr kumimoji="1" lang="fr-FR" sz="1600" b="1" dirty="0" smtClean="0">
                <a:solidFill>
                  <a:prstClr val="black"/>
                </a:solidFill>
                <a:latin typeface="Times New Roman" pitchFamily="18" charset="0"/>
              </a:rPr>
              <a:t>fission neutrons (</a:t>
            </a:r>
            <a:r>
              <a:rPr kumimoji="1" lang="fr-FR" sz="1600" b="1" dirty="0" err="1" smtClean="0">
                <a:solidFill>
                  <a:prstClr val="black"/>
                </a:solidFill>
                <a:latin typeface="Times New Roman" pitchFamily="18" charset="0"/>
              </a:rPr>
              <a:t>multiplicities</a:t>
            </a:r>
            <a:r>
              <a:rPr kumimoji="1" lang="fr-FR" sz="1600" b="1" dirty="0" smtClean="0">
                <a:solidFill>
                  <a:prstClr val="black"/>
                </a:solidFill>
                <a:latin typeface="Times New Roman" pitchFamily="18" charset="0"/>
              </a:rPr>
              <a:t>, </a:t>
            </a:r>
            <a:r>
              <a:rPr kumimoji="1" lang="fr-FR" sz="1600" b="1" dirty="0" err="1" smtClean="0">
                <a:solidFill>
                  <a:prstClr val="black"/>
                </a:solidFill>
                <a:latin typeface="Times New Roman" pitchFamily="18" charset="0"/>
              </a:rPr>
              <a:t>spectra</a:t>
            </a:r>
            <a:r>
              <a:rPr kumimoji="1" lang="fr-FR" sz="1600" b="1" dirty="0" smtClean="0">
                <a:solidFill>
                  <a:prstClr val="black"/>
                </a:solidFill>
                <a:latin typeface="Times New Roman" pitchFamily="18" charset="0"/>
              </a:rPr>
              <a:t>)</a:t>
            </a:r>
            <a:endParaRPr kumimoji="1" lang="fr-FR" sz="1600" b="1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4522" name="Text Box 12"/>
          <p:cNvSpPr txBox="1">
            <a:spLocks noChangeArrowheads="1"/>
          </p:cNvSpPr>
          <p:nvPr/>
        </p:nvSpPr>
        <p:spPr bwMode="auto">
          <a:xfrm>
            <a:off x="251520" y="5157192"/>
            <a:ext cx="3590022" cy="138499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kumimoji="1" lang="en-US" sz="2000" b="1" dirty="0" smtClean="0">
                <a:solidFill>
                  <a:prstClr val="black"/>
                </a:solidFill>
                <a:latin typeface="Times New Roman" pitchFamily="18" charset="0"/>
              </a:rPr>
              <a:t>Miscellaneous : </a:t>
            </a:r>
          </a:p>
          <a:p>
            <a:r>
              <a:rPr kumimoji="1" lang="en-US" sz="1600" b="1" dirty="0" smtClean="0">
                <a:solidFill>
                  <a:prstClr val="black"/>
                </a:solidFill>
                <a:latin typeface="Times New Roman" pitchFamily="18" charset="0"/>
              </a:rPr>
              <a:t>	recoil cross sections and </a:t>
            </a:r>
            <a:r>
              <a:rPr kumimoji="1" lang="en-US" sz="1600" b="1" dirty="0" err="1" smtClean="0">
                <a:solidFill>
                  <a:prstClr val="black"/>
                </a:solidFill>
                <a:latin typeface="Times New Roman" pitchFamily="18" charset="0"/>
              </a:rPr>
              <a:t>ddx</a:t>
            </a:r>
            <a:endParaRPr kumimoji="1" lang="en-US" sz="1600" b="1" dirty="0" smtClean="0">
              <a:solidFill>
                <a:prstClr val="black"/>
              </a:solidFill>
              <a:latin typeface="Times New Roman" pitchFamily="18" charset="0"/>
            </a:endParaRPr>
          </a:p>
          <a:p>
            <a:r>
              <a:rPr kumimoji="1" lang="en-US" sz="1600" b="1" dirty="0">
                <a:solidFill>
                  <a:prstClr val="black"/>
                </a:solidFill>
                <a:latin typeface="Times New Roman" pitchFamily="18" charset="0"/>
              </a:rPr>
              <a:t>	</a:t>
            </a:r>
            <a:r>
              <a:rPr kumimoji="1" lang="en-US" sz="1600" b="1" dirty="0" smtClean="0">
                <a:solidFill>
                  <a:prstClr val="black"/>
                </a:solidFill>
                <a:latin typeface="Times New Roman" pitchFamily="18" charset="0"/>
              </a:rPr>
              <a:t>particle multiplicities</a:t>
            </a:r>
          </a:p>
          <a:p>
            <a:r>
              <a:rPr kumimoji="1" lang="en-US" sz="1600" b="1" dirty="0">
                <a:solidFill>
                  <a:prstClr val="black"/>
                </a:solidFill>
                <a:latin typeface="Times New Roman" pitchFamily="18" charset="0"/>
              </a:rPr>
              <a:t>	</a:t>
            </a:r>
            <a:r>
              <a:rPr kumimoji="1" lang="fr-FR" sz="1600" b="1" dirty="0" err="1" smtClean="0">
                <a:solidFill>
                  <a:prstClr val="black"/>
                </a:solidFill>
                <a:latin typeface="Times New Roman" pitchFamily="18" charset="0"/>
              </a:rPr>
              <a:t>astrophysical</a:t>
            </a:r>
            <a:r>
              <a:rPr kumimoji="1" lang="fr-FR" sz="1600" b="1" dirty="0" smtClean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kumimoji="1" lang="fr-FR" sz="1600" b="1" dirty="0" err="1" smtClean="0">
                <a:solidFill>
                  <a:prstClr val="black"/>
                </a:solidFill>
                <a:latin typeface="Times New Roman" pitchFamily="18" charset="0"/>
              </a:rPr>
              <a:t>reaction</a:t>
            </a:r>
            <a:r>
              <a:rPr kumimoji="1" lang="fr-FR" sz="1600" b="1" dirty="0" smtClean="0">
                <a:solidFill>
                  <a:prstClr val="black"/>
                </a:solidFill>
                <a:latin typeface="Times New Roman" pitchFamily="18" charset="0"/>
              </a:rPr>
              <a:t> rates</a:t>
            </a:r>
          </a:p>
          <a:p>
            <a:r>
              <a:rPr kumimoji="1" lang="fr-FR" sz="1600" b="1" dirty="0">
                <a:solidFill>
                  <a:prstClr val="black"/>
                </a:solidFill>
                <a:latin typeface="Times New Roman" pitchFamily="18" charset="0"/>
              </a:rPr>
              <a:t>	</a:t>
            </a:r>
            <a:r>
              <a:rPr kumimoji="1" lang="fr-FR" sz="1600" b="1" dirty="0" smtClean="0">
                <a:solidFill>
                  <a:prstClr val="black"/>
                </a:solidFill>
                <a:latin typeface="Times New Roman" pitchFamily="18" charset="0"/>
              </a:rPr>
              <a:t>covariances informations</a:t>
            </a:r>
            <a:endParaRPr kumimoji="1" lang="fr-FR" sz="1600" b="1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9" name="Rectangle 9"/>
          <p:cNvSpPr>
            <a:spLocks/>
          </p:cNvSpPr>
          <p:nvPr/>
        </p:nvSpPr>
        <p:spPr bwMode="auto">
          <a:xfrm>
            <a:off x="1511299" y="71091"/>
            <a:ext cx="7237413" cy="90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eaLnBrk="0" hangingPunct="0"/>
            <a:r>
              <a:rPr lang="fr-FR" sz="2200" b="1" dirty="0" smtClean="0">
                <a:solidFill>
                  <a:schemeClr val="bg1"/>
                </a:solidFill>
                <a:latin typeface="Arial" charset="0"/>
              </a:rPr>
              <a:t>TYPES OF DATA NEEDED</a:t>
            </a:r>
            <a:endParaRPr lang="fr-FR" sz="2200" b="1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42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9"/>
          <p:cNvSpPr>
            <a:spLocks/>
          </p:cNvSpPr>
          <p:nvPr/>
        </p:nvSpPr>
        <p:spPr bwMode="auto">
          <a:xfrm>
            <a:off x="1511300" y="52388"/>
            <a:ext cx="7237413" cy="90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eaLnBrk="0" hangingPunct="0"/>
            <a:r>
              <a:rPr lang="fr-FR" sz="2200" b="1" dirty="0" smtClean="0">
                <a:solidFill>
                  <a:schemeClr val="bg1"/>
                </a:solidFill>
                <a:latin typeface="Arial" charset="0"/>
              </a:rPr>
              <a:t>DATA FORMAT</a:t>
            </a:r>
            <a:endParaRPr lang="fr-FR" sz="22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683568" y="1137518"/>
            <a:ext cx="64427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Trivial for basic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nuclear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science :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x,y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,(z) file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Complicated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even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crazy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for data production issues : ENDF file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8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9"/>
          <p:cNvSpPr>
            <a:spLocks/>
          </p:cNvSpPr>
          <p:nvPr/>
        </p:nvSpPr>
        <p:spPr bwMode="auto">
          <a:xfrm>
            <a:off x="1511300" y="52388"/>
            <a:ext cx="7237413" cy="90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eaLnBrk="0" hangingPunct="0"/>
            <a:r>
              <a:rPr lang="fr-FR" sz="2200" b="1" dirty="0" smtClean="0">
                <a:solidFill>
                  <a:schemeClr val="bg1"/>
                </a:solidFill>
                <a:latin typeface="Arial" charset="0"/>
              </a:rPr>
              <a:t>DATA FORMAT : ENDF file</a:t>
            </a:r>
            <a:endParaRPr lang="fr-FR" sz="22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683568" y="1137518"/>
            <a:ext cx="64427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Trivial for basic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nuclear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science :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x,y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,(z) file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Complicated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even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crazy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for data production issues : ENDF file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3528" y="1196752"/>
            <a:ext cx="8496944" cy="52565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6" name="Picture 28" descr="sm151ba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844675"/>
            <a:ext cx="7731125" cy="377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7" name="Group 33"/>
          <p:cNvGrpSpPr>
            <a:grpSpLocks/>
          </p:cNvGrpSpPr>
          <p:nvPr/>
        </p:nvGrpSpPr>
        <p:grpSpPr bwMode="auto">
          <a:xfrm>
            <a:off x="827088" y="904875"/>
            <a:ext cx="7731125" cy="4829175"/>
            <a:chOff x="521" y="570"/>
            <a:chExt cx="4870" cy="3042"/>
          </a:xfrm>
        </p:grpSpPr>
        <p:sp>
          <p:nvSpPr>
            <p:cNvPr id="48" name="Rectangle 6"/>
            <p:cNvSpPr>
              <a:spLocks noChangeArrowheads="1"/>
            </p:cNvSpPr>
            <p:nvPr/>
          </p:nvSpPr>
          <p:spPr bwMode="auto">
            <a:xfrm>
              <a:off x="4731" y="981"/>
              <a:ext cx="91" cy="2631"/>
            </a:xfrm>
            <a:prstGeom prst="rect">
              <a:avLst/>
            </a:prstGeom>
            <a:noFill/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9" name="Text Box 14"/>
            <p:cNvSpPr txBox="1">
              <a:spLocks noChangeArrowheads="1"/>
            </p:cNvSpPr>
            <p:nvPr/>
          </p:nvSpPr>
          <p:spPr bwMode="auto">
            <a:xfrm>
              <a:off x="3961" y="570"/>
              <a:ext cx="136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b="1" smtClean="0">
                  <a:solidFill>
                    <a:srgbClr val="FF3300"/>
                  </a:solidFill>
                  <a:latin typeface="Arial" charset="0"/>
                </a:rPr>
                <a:t>Content nature (</a:t>
              </a:r>
              <a:r>
                <a:rPr lang="fr-FR" altLang="fr-FR" b="1" smtClean="0">
                  <a:solidFill>
                    <a:srgbClr val="FF3300"/>
                  </a:solidFill>
                  <a:latin typeface="Symbol" pitchFamily="64" charset="2"/>
                </a:rPr>
                <a:t>s</a:t>
              </a:r>
              <a:r>
                <a:rPr lang="fr-FR" altLang="fr-FR" b="1" smtClean="0">
                  <a:solidFill>
                    <a:srgbClr val="FF3300"/>
                  </a:solidFill>
                  <a:latin typeface="Arial" charset="0"/>
                </a:rPr>
                <a:t>)</a:t>
              </a:r>
            </a:p>
          </p:txBody>
        </p:sp>
        <p:sp>
          <p:nvSpPr>
            <p:cNvPr id="50" name="Line 15"/>
            <p:cNvSpPr>
              <a:spLocks noChangeShapeType="1"/>
            </p:cNvSpPr>
            <p:nvPr/>
          </p:nvSpPr>
          <p:spPr bwMode="auto">
            <a:xfrm flipH="1">
              <a:off x="4778" y="754"/>
              <a:ext cx="52" cy="227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51" name="Picture 29" descr="sm151-3rouge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" y="1162"/>
              <a:ext cx="4870" cy="23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2" name="Group 32"/>
          <p:cNvGrpSpPr>
            <a:grpSpLocks/>
          </p:cNvGrpSpPr>
          <p:nvPr/>
        </p:nvGrpSpPr>
        <p:grpSpPr bwMode="auto">
          <a:xfrm>
            <a:off x="827088" y="1557338"/>
            <a:ext cx="8426450" cy="4967287"/>
            <a:chOff x="521" y="981"/>
            <a:chExt cx="5308" cy="3129"/>
          </a:xfrm>
        </p:grpSpPr>
        <p:sp>
          <p:nvSpPr>
            <p:cNvPr id="53" name="Rectangle 7"/>
            <p:cNvSpPr>
              <a:spLocks noChangeArrowheads="1"/>
            </p:cNvSpPr>
            <p:nvPr/>
          </p:nvSpPr>
          <p:spPr bwMode="auto">
            <a:xfrm>
              <a:off x="4831" y="981"/>
              <a:ext cx="181" cy="2631"/>
            </a:xfrm>
            <a:prstGeom prst="rect">
              <a:avLst/>
            </a:prstGeom>
            <a:noFill/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" name="Text Box 26"/>
            <p:cNvSpPr txBox="1">
              <a:spLocks noChangeArrowheads="1"/>
            </p:cNvSpPr>
            <p:nvPr/>
          </p:nvSpPr>
          <p:spPr bwMode="auto">
            <a:xfrm>
              <a:off x="4445" y="3879"/>
              <a:ext cx="138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b="1" smtClean="0">
                  <a:solidFill>
                    <a:srgbClr val="FF3300"/>
                  </a:solidFill>
                  <a:latin typeface="Arial" charset="0"/>
                </a:rPr>
                <a:t>Content type </a:t>
              </a:r>
              <a:r>
                <a:rPr lang="fr-FR" altLang="fr-FR" sz="1600" b="1" smtClean="0">
                  <a:solidFill>
                    <a:srgbClr val="FF3300"/>
                  </a:solidFill>
                  <a:latin typeface="Arial" charset="0"/>
                </a:rPr>
                <a:t>(n,2n)</a:t>
              </a:r>
            </a:p>
          </p:txBody>
        </p:sp>
        <p:sp>
          <p:nvSpPr>
            <p:cNvPr id="55" name="Line 27"/>
            <p:cNvSpPr>
              <a:spLocks noChangeShapeType="1"/>
            </p:cNvSpPr>
            <p:nvPr/>
          </p:nvSpPr>
          <p:spPr bwMode="auto">
            <a:xfrm flipH="1" flipV="1">
              <a:off x="4944" y="3612"/>
              <a:ext cx="68" cy="249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56" name="Picture 31" descr="sm151-16rouge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" y="1162"/>
              <a:ext cx="4870" cy="23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8" name="Group 35"/>
          <p:cNvGrpSpPr>
            <a:grpSpLocks/>
          </p:cNvGrpSpPr>
          <p:nvPr/>
        </p:nvGrpSpPr>
        <p:grpSpPr bwMode="auto">
          <a:xfrm>
            <a:off x="830263" y="1557338"/>
            <a:ext cx="7731125" cy="5256212"/>
            <a:chOff x="523" y="981"/>
            <a:chExt cx="4870" cy="3311"/>
          </a:xfrm>
        </p:grpSpPr>
        <p:sp>
          <p:nvSpPr>
            <p:cNvPr id="59" name="Rectangle 8"/>
            <p:cNvSpPr>
              <a:spLocks noChangeArrowheads="1"/>
            </p:cNvSpPr>
            <p:nvPr/>
          </p:nvSpPr>
          <p:spPr bwMode="auto">
            <a:xfrm>
              <a:off x="4431" y="981"/>
              <a:ext cx="263" cy="2631"/>
            </a:xfrm>
            <a:prstGeom prst="rect">
              <a:avLst/>
            </a:prstGeom>
            <a:noFill/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0" name="Text Box 16"/>
            <p:cNvSpPr txBox="1">
              <a:spLocks noChangeArrowheads="1"/>
            </p:cNvSpPr>
            <p:nvPr/>
          </p:nvSpPr>
          <p:spPr bwMode="auto">
            <a:xfrm>
              <a:off x="3334" y="4061"/>
              <a:ext cx="12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b="1" smtClean="0">
                  <a:solidFill>
                    <a:srgbClr val="FF3300"/>
                  </a:solidFill>
                  <a:latin typeface="Arial" charset="0"/>
                </a:rPr>
                <a:t>Material number</a:t>
              </a:r>
            </a:p>
          </p:txBody>
        </p:sp>
        <p:sp>
          <p:nvSpPr>
            <p:cNvPr id="61" name="Line 17"/>
            <p:cNvSpPr>
              <a:spLocks noChangeShapeType="1"/>
            </p:cNvSpPr>
            <p:nvPr/>
          </p:nvSpPr>
          <p:spPr bwMode="auto">
            <a:xfrm flipV="1">
              <a:off x="4128" y="3611"/>
              <a:ext cx="453" cy="499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62" name="Picture 34" descr="sm151-6210rouge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" y="1162"/>
              <a:ext cx="4870" cy="23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3" name="Group 37"/>
          <p:cNvGrpSpPr>
            <a:grpSpLocks/>
          </p:cNvGrpSpPr>
          <p:nvPr/>
        </p:nvGrpSpPr>
        <p:grpSpPr bwMode="auto">
          <a:xfrm>
            <a:off x="827088" y="1190625"/>
            <a:ext cx="7731125" cy="4425950"/>
            <a:chOff x="521" y="750"/>
            <a:chExt cx="4870" cy="2788"/>
          </a:xfrm>
        </p:grpSpPr>
        <p:sp>
          <p:nvSpPr>
            <p:cNvPr id="64" name="Rectangle 9"/>
            <p:cNvSpPr>
              <a:spLocks noChangeArrowheads="1"/>
            </p:cNvSpPr>
            <p:nvPr/>
          </p:nvSpPr>
          <p:spPr bwMode="auto">
            <a:xfrm>
              <a:off x="524" y="1144"/>
              <a:ext cx="678" cy="154"/>
            </a:xfrm>
            <a:prstGeom prst="rect">
              <a:avLst/>
            </a:prstGeom>
            <a:noFill/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5" name="Text Box 12"/>
            <p:cNvSpPr txBox="1">
              <a:spLocks noChangeArrowheads="1"/>
            </p:cNvSpPr>
            <p:nvPr/>
          </p:nvSpPr>
          <p:spPr bwMode="auto">
            <a:xfrm>
              <a:off x="521" y="750"/>
              <a:ext cx="20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b="1" smtClean="0">
                  <a:solidFill>
                    <a:srgbClr val="FF3300"/>
                  </a:solidFill>
                  <a:latin typeface="Arial" charset="0"/>
                </a:rPr>
                <a:t>Target identification (</a:t>
              </a:r>
              <a:r>
                <a:rPr lang="fr-FR" altLang="fr-FR" b="1" baseline="50000" smtClean="0">
                  <a:solidFill>
                    <a:srgbClr val="FF3300"/>
                  </a:solidFill>
                  <a:latin typeface="Arial" charset="0"/>
                </a:rPr>
                <a:t>151</a:t>
              </a:r>
              <a:r>
                <a:rPr lang="fr-FR" altLang="fr-FR" b="1" smtClean="0">
                  <a:solidFill>
                    <a:srgbClr val="FF3300"/>
                  </a:solidFill>
                  <a:latin typeface="Arial" charset="0"/>
                </a:rPr>
                <a:t>Sm)</a:t>
              </a:r>
            </a:p>
          </p:txBody>
        </p:sp>
        <p:sp>
          <p:nvSpPr>
            <p:cNvPr id="66" name="Line 13"/>
            <p:cNvSpPr>
              <a:spLocks noChangeShapeType="1"/>
            </p:cNvSpPr>
            <p:nvPr/>
          </p:nvSpPr>
          <p:spPr bwMode="auto">
            <a:xfrm flipH="1">
              <a:off x="930" y="981"/>
              <a:ext cx="408" cy="136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67" name="Picture 36" descr="sm151-noyaurouge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" y="1162"/>
              <a:ext cx="4870" cy="23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8" name="Group 45"/>
          <p:cNvGrpSpPr>
            <a:grpSpLocks/>
          </p:cNvGrpSpPr>
          <p:nvPr/>
        </p:nvGrpSpPr>
        <p:grpSpPr bwMode="auto">
          <a:xfrm>
            <a:off x="827088" y="1125538"/>
            <a:ext cx="7731125" cy="4486275"/>
            <a:chOff x="521" y="709"/>
            <a:chExt cx="4870" cy="2826"/>
          </a:xfrm>
        </p:grpSpPr>
        <p:sp>
          <p:nvSpPr>
            <p:cNvPr id="69" name="Rectangle 18"/>
            <p:cNvSpPr>
              <a:spLocks noChangeArrowheads="1"/>
            </p:cNvSpPr>
            <p:nvPr/>
          </p:nvSpPr>
          <p:spPr bwMode="auto">
            <a:xfrm>
              <a:off x="1222" y="1144"/>
              <a:ext cx="678" cy="154"/>
            </a:xfrm>
            <a:prstGeom prst="rect">
              <a:avLst/>
            </a:prstGeom>
            <a:noFill/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0" name="Line 19"/>
            <p:cNvSpPr>
              <a:spLocks noChangeShapeType="1"/>
            </p:cNvSpPr>
            <p:nvPr/>
          </p:nvSpPr>
          <p:spPr bwMode="auto">
            <a:xfrm flipH="1">
              <a:off x="1928" y="935"/>
              <a:ext cx="725" cy="272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1" name="Text Box 21"/>
            <p:cNvSpPr txBox="1">
              <a:spLocks noChangeArrowheads="1"/>
            </p:cNvSpPr>
            <p:nvPr/>
          </p:nvSpPr>
          <p:spPr bwMode="auto">
            <a:xfrm>
              <a:off x="2426" y="709"/>
              <a:ext cx="108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b="1" smtClean="0">
                  <a:solidFill>
                    <a:srgbClr val="FF3300"/>
                  </a:solidFill>
                  <a:latin typeface="Arial" charset="0"/>
                </a:rPr>
                <a:t>   Target mass</a:t>
              </a:r>
            </a:p>
          </p:txBody>
        </p:sp>
        <p:pic>
          <p:nvPicPr>
            <p:cNvPr id="72" name="Picture 44" descr="sm151-masserouge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" y="1159"/>
              <a:ext cx="4870" cy="23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3" name="Group 52"/>
          <p:cNvGrpSpPr>
            <a:grpSpLocks/>
          </p:cNvGrpSpPr>
          <p:nvPr/>
        </p:nvGrpSpPr>
        <p:grpSpPr bwMode="auto">
          <a:xfrm>
            <a:off x="34925" y="1839913"/>
            <a:ext cx="8523288" cy="4511675"/>
            <a:chOff x="22" y="1159"/>
            <a:chExt cx="5369" cy="2842"/>
          </a:xfrm>
        </p:grpSpPr>
        <p:sp>
          <p:nvSpPr>
            <p:cNvPr id="74" name="Text Box 25"/>
            <p:cNvSpPr txBox="1">
              <a:spLocks noChangeArrowheads="1"/>
            </p:cNvSpPr>
            <p:nvPr/>
          </p:nvSpPr>
          <p:spPr bwMode="auto">
            <a:xfrm>
              <a:off x="22" y="3770"/>
              <a:ext cx="58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b="1" smtClean="0">
                  <a:solidFill>
                    <a:srgbClr val="FF3300"/>
                  </a:solidFill>
                  <a:latin typeface="Arial" charset="0"/>
                </a:rPr>
                <a:t>Values</a:t>
              </a:r>
            </a:p>
          </p:txBody>
        </p:sp>
        <p:pic>
          <p:nvPicPr>
            <p:cNvPr id="75" name="Picture 48" descr="sm151-nrjxsrouge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" y="1159"/>
              <a:ext cx="4870" cy="23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6" name="Rectangle 10"/>
            <p:cNvSpPr>
              <a:spLocks noChangeArrowheads="1"/>
            </p:cNvSpPr>
            <p:nvPr/>
          </p:nvSpPr>
          <p:spPr bwMode="auto">
            <a:xfrm>
              <a:off x="533" y="1922"/>
              <a:ext cx="1316" cy="141"/>
            </a:xfrm>
            <a:prstGeom prst="rect">
              <a:avLst/>
            </a:prstGeom>
            <a:noFill/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7" name="Line 24"/>
            <p:cNvSpPr>
              <a:spLocks noChangeShapeType="1"/>
            </p:cNvSpPr>
            <p:nvPr/>
          </p:nvSpPr>
          <p:spPr bwMode="auto">
            <a:xfrm flipV="1">
              <a:off x="295" y="1979"/>
              <a:ext cx="6" cy="1769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8" name="Line 49"/>
            <p:cNvSpPr>
              <a:spLocks noChangeShapeType="1"/>
            </p:cNvSpPr>
            <p:nvPr/>
          </p:nvSpPr>
          <p:spPr bwMode="auto">
            <a:xfrm>
              <a:off x="305" y="1979"/>
              <a:ext cx="227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79" name="Group 54"/>
          <p:cNvGrpSpPr>
            <a:grpSpLocks/>
          </p:cNvGrpSpPr>
          <p:nvPr/>
        </p:nvGrpSpPr>
        <p:grpSpPr bwMode="auto">
          <a:xfrm>
            <a:off x="830263" y="1844675"/>
            <a:ext cx="7731125" cy="4752975"/>
            <a:chOff x="523" y="1162"/>
            <a:chExt cx="4870" cy="2994"/>
          </a:xfrm>
        </p:grpSpPr>
        <p:sp>
          <p:nvSpPr>
            <p:cNvPr id="80" name="Rectangle 11"/>
            <p:cNvSpPr>
              <a:spLocks noChangeArrowheads="1"/>
            </p:cNvSpPr>
            <p:nvPr/>
          </p:nvSpPr>
          <p:spPr bwMode="auto">
            <a:xfrm>
              <a:off x="930" y="1407"/>
              <a:ext cx="997" cy="136"/>
            </a:xfrm>
            <a:prstGeom prst="rect">
              <a:avLst/>
            </a:prstGeom>
            <a:noFill/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81" name="Text Box 23"/>
            <p:cNvSpPr txBox="1">
              <a:spLocks noChangeArrowheads="1"/>
            </p:cNvSpPr>
            <p:nvPr/>
          </p:nvSpPr>
          <p:spPr bwMode="auto">
            <a:xfrm>
              <a:off x="2002" y="3925"/>
              <a:ext cx="13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800" b="1" i="0" u="none" strike="noStrike" kern="0" cap="none" spc="0" normalizeH="0" baseline="0" noProof="0" smtClean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charset="0"/>
                </a:rPr>
                <a:t>Number of values</a:t>
              </a:r>
            </a:p>
          </p:txBody>
        </p:sp>
        <p:pic>
          <p:nvPicPr>
            <p:cNvPr id="82" name="Picture 46" descr="sm151-1332rouge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" y="1162"/>
              <a:ext cx="4870" cy="23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83" name="Group 43"/>
            <p:cNvGrpSpPr>
              <a:grpSpLocks/>
            </p:cNvGrpSpPr>
            <p:nvPr/>
          </p:nvGrpSpPr>
          <p:grpSpPr bwMode="auto">
            <a:xfrm>
              <a:off x="1746" y="1548"/>
              <a:ext cx="885" cy="2381"/>
              <a:chOff x="1746" y="1548"/>
              <a:chExt cx="885" cy="2381"/>
            </a:xfrm>
          </p:grpSpPr>
          <p:sp>
            <p:nvSpPr>
              <p:cNvPr id="84" name="Freeform 42"/>
              <p:cNvSpPr>
                <a:spLocks/>
              </p:cNvSpPr>
              <p:nvPr/>
            </p:nvSpPr>
            <p:spPr bwMode="auto">
              <a:xfrm>
                <a:off x="1746" y="1548"/>
                <a:ext cx="885" cy="2381"/>
              </a:xfrm>
              <a:custGeom>
                <a:avLst/>
                <a:gdLst>
                  <a:gd name="T0" fmla="*/ 771 w 885"/>
                  <a:gd name="T1" fmla="*/ 2381 h 2404"/>
                  <a:gd name="T2" fmla="*/ 0 w 885"/>
                  <a:gd name="T3" fmla="*/ 0 h 2404"/>
                  <a:gd name="T4" fmla="*/ 91 w 885"/>
                  <a:gd name="T5" fmla="*/ 0 h 2404"/>
                  <a:gd name="T6" fmla="*/ 885 w 885"/>
                  <a:gd name="T7" fmla="*/ 2404 h 2404"/>
                  <a:gd name="T8" fmla="*/ 771 w 885"/>
                  <a:gd name="T9" fmla="*/ 2381 h 2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5" h="2404">
                    <a:moveTo>
                      <a:pt x="771" y="2381"/>
                    </a:moveTo>
                    <a:lnTo>
                      <a:pt x="0" y="0"/>
                    </a:lnTo>
                    <a:lnTo>
                      <a:pt x="91" y="0"/>
                    </a:lnTo>
                    <a:lnTo>
                      <a:pt x="885" y="2404"/>
                    </a:lnTo>
                    <a:lnTo>
                      <a:pt x="771" y="238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85" name="Line 22"/>
              <p:cNvSpPr>
                <a:spLocks noChangeShapeType="1"/>
              </p:cNvSpPr>
              <p:nvPr/>
            </p:nvSpPr>
            <p:spPr bwMode="auto">
              <a:xfrm flipH="1" flipV="1">
                <a:off x="1814" y="1592"/>
                <a:ext cx="761" cy="2314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58866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re 19"/>
          <p:cNvSpPr>
            <a:spLocks noGrp="1"/>
          </p:cNvSpPr>
          <p:nvPr>
            <p:ph type="title" idx="4294967295"/>
          </p:nvPr>
        </p:nvSpPr>
        <p:spPr>
          <a:xfrm>
            <a:off x="3671888" y="1949450"/>
            <a:ext cx="5364162" cy="4719638"/>
          </a:xfrm>
        </p:spPr>
        <p:txBody>
          <a:bodyPr anchor="t"/>
          <a:lstStyle/>
          <a:p>
            <a:pPr eaLnBrk="1" hangingPunct="1">
              <a:lnSpc>
                <a:spcPts val="2800"/>
              </a:lnSpc>
            </a:pPr>
            <a:r>
              <a:rPr lang="fr-FR" dirty="0" smtClean="0"/>
              <a:t>NUCLEAR MODELS</a:t>
            </a:r>
          </a:p>
        </p:txBody>
      </p:sp>
      <p:sp>
        <p:nvSpPr>
          <p:cNvPr id="8" name="Espace réservé de la date 7"/>
          <p:cNvSpPr txBox="1">
            <a:spLocks noGrp="1"/>
          </p:cNvSpPr>
          <p:nvPr/>
        </p:nvSpPr>
        <p:spPr>
          <a:xfrm>
            <a:off x="576263" y="6305550"/>
            <a:ext cx="1450975" cy="365125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543FF7CE-97EC-4586-B3DF-51FAF4B33A99}" type="datetime4">
              <a:rPr lang="fr-FR" sz="1000" cap="all">
                <a:solidFill>
                  <a:srgbClr val="FFFFFF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 septembre 2014</a:t>
            </a:fld>
            <a:endParaRPr lang="fr-FR" sz="1000" cap="all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459" name="Espace réservé du numéro de diapositive 8"/>
          <p:cNvSpPr txBox="1">
            <a:spLocks noGrp="1"/>
          </p:cNvSpPr>
          <p:nvPr/>
        </p:nvSpPr>
        <p:spPr bwMode="auto">
          <a:xfrm>
            <a:off x="576263" y="5876925"/>
            <a:ext cx="2700337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fr-FR" sz="1000">
                <a:solidFill>
                  <a:srgbClr val="FFFFFF"/>
                </a:solidFill>
                <a:latin typeface="Arial"/>
              </a:rPr>
              <a:t>|  PAGE </a:t>
            </a:r>
            <a:fld id="{2E2E65D2-AFCB-462C-A320-8C7C0FE2F3F8}" type="slidenum">
              <a:rPr lang="fr-FR" sz="1000">
                <a:solidFill>
                  <a:srgbClr val="FFFFFF"/>
                </a:solidFill>
                <a:latin typeface="Arial"/>
              </a:rPr>
              <a:pPr>
                <a:defRPr/>
              </a:pPr>
              <a:t>18</a:t>
            </a:fld>
            <a:endParaRPr lang="fr-FR" sz="10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460" name="Espace réservé du pied de page 9"/>
          <p:cNvSpPr txBox="1">
            <a:spLocks noGrp="1"/>
          </p:cNvSpPr>
          <p:nvPr/>
        </p:nvSpPr>
        <p:spPr bwMode="auto">
          <a:xfrm>
            <a:off x="576263" y="5445125"/>
            <a:ext cx="2700337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>
              <a:defRPr/>
            </a:pPr>
            <a:r>
              <a:rPr lang="fr-FR" sz="1000">
                <a:solidFill>
                  <a:srgbClr val="FFFFFF"/>
                </a:solidFill>
                <a:latin typeface="Arial"/>
              </a:rPr>
              <a:t>CEA | 10 AVRIL 2012</a:t>
            </a:r>
          </a:p>
        </p:txBody>
      </p:sp>
    </p:spTree>
    <p:extLst>
      <p:ext uri="{BB962C8B-B14F-4D97-AF65-F5344CB8AC3E}">
        <p14:creationId xmlns:p14="http://schemas.microsoft.com/office/powerpoint/2010/main" val="406118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fr-FR" cap="none" smtClean="0"/>
              <a:t>Content</a:t>
            </a:r>
          </a:p>
        </p:txBody>
      </p:sp>
      <p:sp>
        <p:nvSpPr>
          <p:cNvPr id="57346" name="Text Box 40"/>
          <p:cNvSpPr txBox="1">
            <a:spLocks noChangeArrowheads="1"/>
          </p:cNvSpPr>
          <p:nvPr/>
        </p:nvSpPr>
        <p:spPr bwMode="auto">
          <a:xfrm>
            <a:off x="467544" y="908720"/>
            <a:ext cx="2065822" cy="52322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kumimoji="1" lang="en-US" sz="2800" b="1" dirty="0">
                <a:solidFill>
                  <a:prstClr val="white">
                    <a:lumMod val="95000"/>
                  </a:prstClr>
                </a:solidFill>
                <a:latin typeface="Times New Roman" pitchFamily="18" charset="0"/>
              </a:rPr>
              <a:t>- </a:t>
            </a:r>
            <a:r>
              <a:rPr kumimoji="1" lang="en-US" sz="2400" b="1" dirty="0">
                <a:solidFill>
                  <a:prstClr val="white">
                    <a:lumMod val="85000"/>
                  </a:prstClr>
                </a:solidFill>
                <a:latin typeface="Times New Roman" pitchFamily="18" charset="0"/>
              </a:rPr>
              <a:t>Introduction</a:t>
            </a:r>
            <a:endParaRPr kumimoji="1" lang="fr-FR" sz="2400" b="1" dirty="0">
              <a:solidFill>
                <a:prstClr val="white">
                  <a:lumMod val="8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57347" name="Text Box 41"/>
          <p:cNvSpPr txBox="1">
            <a:spLocks noChangeArrowheads="1"/>
          </p:cNvSpPr>
          <p:nvPr/>
        </p:nvSpPr>
        <p:spPr bwMode="auto">
          <a:xfrm>
            <a:off x="467544" y="1412776"/>
            <a:ext cx="5712718" cy="46166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kumimoji="1" lang="en-US" sz="2400" b="1" dirty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</a:rPr>
              <a:t>- General features about </a:t>
            </a:r>
            <a:r>
              <a:rPr kumimoji="1" lang="en-US" sz="2400" b="1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</a:rPr>
              <a:t>nuclear reactions</a:t>
            </a:r>
            <a:endParaRPr kumimoji="1" lang="fr-FR" sz="2400" b="1" dirty="0">
              <a:solidFill>
                <a:schemeClr val="bg1">
                  <a:lumMod val="8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57348" name="Text Box 42"/>
          <p:cNvSpPr txBox="1">
            <a:spLocks noChangeArrowheads="1"/>
          </p:cNvSpPr>
          <p:nvPr/>
        </p:nvSpPr>
        <p:spPr bwMode="auto">
          <a:xfrm>
            <a:off x="467544" y="2852936"/>
            <a:ext cx="2511457" cy="46166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kumimoji="1" lang="en-US" sz="2400" b="1" dirty="0">
                <a:latin typeface="Times New Roman" pitchFamily="18" charset="0"/>
              </a:rPr>
              <a:t>- </a:t>
            </a:r>
            <a:r>
              <a:rPr kumimoji="1" lang="en-US" sz="2400" b="1" dirty="0" smtClean="0">
                <a:latin typeface="Times New Roman" pitchFamily="18" charset="0"/>
              </a:rPr>
              <a:t>Nuclear Models</a:t>
            </a:r>
            <a:endParaRPr kumimoji="1" lang="fr-FR" sz="2400" b="1" dirty="0">
              <a:latin typeface="Times New Roman" pitchFamily="18" charset="0"/>
            </a:endParaRPr>
          </a:p>
        </p:txBody>
      </p:sp>
      <p:sp>
        <p:nvSpPr>
          <p:cNvPr id="57350" name="Text Box 42"/>
          <p:cNvSpPr txBox="1">
            <a:spLocks noChangeArrowheads="1"/>
          </p:cNvSpPr>
          <p:nvPr/>
        </p:nvSpPr>
        <p:spPr bwMode="auto">
          <a:xfrm>
            <a:off x="466936" y="6279703"/>
            <a:ext cx="3884461" cy="46166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kumimoji="1" lang="en-US" sz="2400" b="1" dirty="0">
                <a:solidFill>
                  <a:prstClr val="white">
                    <a:lumMod val="85000"/>
                  </a:prstClr>
                </a:solidFill>
                <a:latin typeface="Times New Roman" pitchFamily="18" charset="0"/>
              </a:rPr>
              <a:t>- What remains to be done ?</a:t>
            </a:r>
            <a:endParaRPr kumimoji="1" lang="fr-FR" sz="2400" b="1" dirty="0">
              <a:solidFill>
                <a:prstClr val="white">
                  <a:lumMod val="8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57351" name="Text Box 42"/>
          <p:cNvSpPr txBox="1">
            <a:spLocks noChangeArrowheads="1"/>
          </p:cNvSpPr>
          <p:nvPr/>
        </p:nvSpPr>
        <p:spPr bwMode="auto">
          <a:xfrm>
            <a:off x="466936" y="4822451"/>
            <a:ext cx="8393131" cy="46166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kumimoji="1" lang="en-US" sz="2400" b="1" dirty="0">
                <a:solidFill>
                  <a:prstClr val="white">
                    <a:lumMod val="85000"/>
                  </a:prstClr>
                </a:solidFill>
                <a:latin typeface="Times New Roman" pitchFamily="18" charset="0"/>
              </a:rPr>
              <a:t>- </a:t>
            </a:r>
            <a:r>
              <a:rPr kumimoji="1" lang="en-US" sz="2400" b="1" dirty="0" smtClean="0">
                <a:solidFill>
                  <a:prstClr val="white">
                    <a:lumMod val="85000"/>
                  </a:prstClr>
                </a:solidFill>
                <a:latin typeface="Times New Roman" pitchFamily="18" charset="0"/>
              </a:rPr>
              <a:t>From in depth analysis to large scale production with TALYS</a:t>
            </a:r>
            <a:endParaRPr kumimoji="1" lang="fr-FR" sz="2400" b="1" dirty="0">
              <a:solidFill>
                <a:prstClr val="white">
                  <a:lumMod val="8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115616" y="1844824"/>
            <a:ext cx="409015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 </a:t>
            </a:r>
            <a:r>
              <a:rPr lang="fr-FR" sz="2000" dirty="0" err="1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scales</a:t>
            </a:r>
            <a:r>
              <a:rPr lang="fr-FR" sz="2000" dirty="0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fr-FR" sz="2000" dirty="0" err="1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associated</a:t>
            </a:r>
            <a:r>
              <a:rPr lang="fr-FR" sz="2000" dirty="0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models</a:t>
            </a:r>
            <a:endParaRPr lang="fr-FR" sz="2000" dirty="0" smtClean="0">
              <a:solidFill>
                <a:schemeClr val="bg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Types of data </a:t>
            </a:r>
            <a:r>
              <a:rPr lang="fr-FR" sz="2000" dirty="0" err="1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needed</a:t>
            </a:r>
            <a:endParaRPr lang="fr-FR" sz="2000" dirty="0" smtClean="0">
              <a:solidFill>
                <a:schemeClr val="bg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format  = f (</a:t>
            </a:r>
            <a:r>
              <a:rPr lang="fr-FR" sz="2000" dirty="0" err="1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users</a:t>
            </a:r>
            <a:r>
              <a:rPr lang="fr-FR" sz="2000" dirty="0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fr-FR" sz="2000" dirty="0">
              <a:solidFill>
                <a:schemeClr val="bg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115616" y="3286983"/>
            <a:ext cx="535435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Basic structure </a:t>
            </a:r>
            <a:r>
              <a:rPr lang="fr-F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properties</a:t>
            </a:r>
            <a:endParaRPr lang="fr-F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Optical model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Pre-equilibrium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model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Compound Nucleus model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Miscellaneous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fr-F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level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densities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fission, capture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1115616" y="5269934"/>
            <a:ext cx="369094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prstClr val="white">
                    <a:lumMod val="8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General </a:t>
            </a:r>
            <a:r>
              <a:rPr lang="fr-FR" sz="2000" dirty="0" err="1" smtClean="0">
                <a:solidFill>
                  <a:prstClr val="white">
                    <a:lumMod val="8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features</a:t>
            </a:r>
            <a:r>
              <a:rPr lang="fr-FR" sz="2000" dirty="0" smtClean="0">
                <a:solidFill>
                  <a:prstClr val="white">
                    <a:lumMod val="8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about TALYS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prstClr val="white">
                    <a:lumMod val="8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Fine </a:t>
            </a:r>
            <a:r>
              <a:rPr lang="fr-FR" sz="2000" dirty="0" err="1" smtClean="0">
                <a:solidFill>
                  <a:prstClr val="white">
                    <a:lumMod val="8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tuning</a:t>
            </a:r>
            <a:r>
              <a:rPr lang="fr-FR" sz="2000" dirty="0" smtClean="0">
                <a:solidFill>
                  <a:prstClr val="white">
                    <a:lumMod val="8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fr-FR" sz="2000" dirty="0" err="1" smtClean="0">
                <a:solidFill>
                  <a:prstClr val="white">
                    <a:lumMod val="8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accuracy</a:t>
            </a:r>
            <a:endParaRPr lang="fr-FR" sz="2000" dirty="0" smtClean="0">
              <a:solidFill>
                <a:prstClr val="white">
                  <a:lumMod val="8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prstClr val="white">
                    <a:lumMod val="8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Global </a:t>
            </a:r>
            <a:r>
              <a:rPr lang="fr-FR" sz="2000" dirty="0" err="1" smtClean="0">
                <a:solidFill>
                  <a:prstClr val="white">
                    <a:lumMod val="8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systematic</a:t>
            </a:r>
            <a:r>
              <a:rPr lang="fr-FR" sz="2000" dirty="0" smtClean="0">
                <a:solidFill>
                  <a:prstClr val="white">
                    <a:lumMod val="8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 smtClean="0">
                <a:solidFill>
                  <a:prstClr val="white">
                    <a:lumMod val="8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approaches</a:t>
            </a:r>
            <a:endParaRPr lang="fr-FR" sz="2000" dirty="0" smtClean="0">
              <a:solidFill>
                <a:prstClr val="white">
                  <a:lumMod val="8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84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fr-FR" cap="none" smtClean="0"/>
              <a:t>Content</a:t>
            </a:r>
          </a:p>
        </p:txBody>
      </p:sp>
      <p:sp>
        <p:nvSpPr>
          <p:cNvPr id="57346" name="Text Box 40"/>
          <p:cNvSpPr txBox="1">
            <a:spLocks noChangeArrowheads="1"/>
          </p:cNvSpPr>
          <p:nvPr/>
        </p:nvSpPr>
        <p:spPr bwMode="auto">
          <a:xfrm>
            <a:off x="467544" y="908720"/>
            <a:ext cx="2065822" cy="52322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kumimoji="1" lang="en-US" sz="2800" b="1" dirty="0">
                <a:latin typeface="Times New Roman" pitchFamily="18" charset="0"/>
              </a:rPr>
              <a:t>- </a:t>
            </a:r>
            <a:r>
              <a:rPr kumimoji="1" lang="en-US" sz="2400" b="1" dirty="0">
                <a:latin typeface="Times New Roman" pitchFamily="18" charset="0"/>
              </a:rPr>
              <a:t>Introduction</a:t>
            </a:r>
            <a:endParaRPr kumimoji="1" lang="fr-FR" sz="2400" b="1" dirty="0">
              <a:latin typeface="Times New Roman" pitchFamily="18" charset="0"/>
            </a:endParaRPr>
          </a:p>
        </p:txBody>
      </p:sp>
      <p:sp>
        <p:nvSpPr>
          <p:cNvPr id="57347" name="Text Box 41"/>
          <p:cNvSpPr txBox="1">
            <a:spLocks noChangeArrowheads="1"/>
          </p:cNvSpPr>
          <p:nvPr/>
        </p:nvSpPr>
        <p:spPr bwMode="auto">
          <a:xfrm>
            <a:off x="467544" y="1412776"/>
            <a:ext cx="5712718" cy="46166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kumimoji="1" lang="en-US" sz="2400" b="1" dirty="0">
                <a:latin typeface="Times New Roman" pitchFamily="18" charset="0"/>
              </a:rPr>
              <a:t>- General features about </a:t>
            </a:r>
            <a:r>
              <a:rPr kumimoji="1" lang="en-US" sz="2400" b="1" dirty="0" smtClean="0">
                <a:latin typeface="Times New Roman" pitchFamily="18" charset="0"/>
              </a:rPr>
              <a:t>nuclear reactions</a:t>
            </a:r>
            <a:endParaRPr kumimoji="1" lang="fr-FR" sz="2400" b="1" dirty="0">
              <a:latin typeface="Times New Roman" pitchFamily="18" charset="0"/>
            </a:endParaRPr>
          </a:p>
        </p:txBody>
      </p:sp>
      <p:sp>
        <p:nvSpPr>
          <p:cNvPr id="57348" name="Text Box 42"/>
          <p:cNvSpPr txBox="1">
            <a:spLocks noChangeArrowheads="1"/>
          </p:cNvSpPr>
          <p:nvPr/>
        </p:nvSpPr>
        <p:spPr bwMode="auto">
          <a:xfrm>
            <a:off x="467544" y="2852936"/>
            <a:ext cx="2511457" cy="46166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kumimoji="1" lang="en-US" sz="2400" b="1" dirty="0">
                <a:latin typeface="Times New Roman" pitchFamily="18" charset="0"/>
              </a:rPr>
              <a:t>- </a:t>
            </a:r>
            <a:r>
              <a:rPr kumimoji="1" lang="en-US" sz="2400" b="1" dirty="0" smtClean="0">
                <a:latin typeface="Times New Roman" pitchFamily="18" charset="0"/>
              </a:rPr>
              <a:t>Nuclear Models</a:t>
            </a:r>
            <a:endParaRPr kumimoji="1" lang="fr-FR" sz="2400" b="1" dirty="0">
              <a:latin typeface="Times New Roman" pitchFamily="18" charset="0"/>
            </a:endParaRPr>
          </a:p>
        </p:txBody>
      </p:sp>
      <p:sp>
        <p:nvSpPr>
          <p:cNvPr id="57350" name="Text Box 42"/>
          <p:cNvSpPr txBox="1">
            <a:spLocks noChangeArrowheads="1"/>
          </p:cNvSpPr>
          <p:nvPr/>
        </p:nvSpPr>
        <p:spPr bwMode="auto">
          <a:xfrm>
            <a:off x="466936" y="6279703"/>
            <a:ext cx="3884461" cy="46166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kumimoji="1" lang="en-US" sz="2400" b="1" dirty="0">
                <a:latin typeface="Times New Roman" pitchFamily="18" charset="0"/>
              </a:rPr>
              <a:t>- What remains to be done ?</a:t>
            </a:r>
            <a:endParaRPr kumimoji="1" lang="fr-FR" sz="2400" b="1" dirty="0">
              <a:latin typeface="Times New Roman" pitchFamily="18" charset="0"/>
            </a:endParaRPr>
          </a:p>
        </p:txBody>
      </p:sp>
      <p:sp>
        <p:nvSpPr>
          <p:cNvPr id="57351" name="Text Box 42"/>
          <p:cNvSpPr txBox="1">
            <a:spLocks noChangeArrowheads="1"/>
          </p:cNvSpPr>
          <p:nvPr/>
        </p:nvSpPr>
        <p:spPr bwMode="auto">
          <a:xfrm>
            <a:off x="466936" y="4822451"/>
            <a:ext cx="8393131" cy="46166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kumimoji="1" lang="en-US" sz="2400" b="1" dirty="0">
                <a:latin typeface="Times New Roman" pitchFamily="18" charset="0"/>
              </a:rPr>
              <a:t>- </a:t>
            </a:r>
            <a:r>
              <a:rPr kumimoji="1" lang="en-US" sz="2400" b="1" dirty="0" smtClean="0">
                <a:latin typeface="Times New Roman" pitchFamily="18" charset="0"/>
              </a:rPr>
              <a:t>From in depth analysis to large scale production with TALYS</a:t>
            </a:r>
            <a:endParaRPr kumimoji="1" lang="fr-FR" sz="2400" b="1" dirty="0">
              <a:latin typeface="Times New Roman" pitchFamily="18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115616" y="1844824"/>
            <a:ext cx="409015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 </a:t>
            </a:r>
            <a:r>
              <a:rPr lang="fr-F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scales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fr-F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associated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models</a:t>
            </a:r>
            <a:endParaRPr lang="fr-F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Types of data </a:t>
            </a:r>
            <a:r>
              <a:rPr lang="fr-F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needed</a:t>
            </a:r>
            <a:endParaRPr lang="fr-F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 format  = f (</a:t>
            </a:r>
            <a:r>
              <a:rPr lang="fr-F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users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115616" y="3286983"/>
            <a:ext cx="535435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Basic structure </a:t>
            </a:r>
            <a:r>
              <a:rPr lang="fr-F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properties</a:t>
            </a:r>
            <a:endParaRPr lang="fr-F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Optical model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Pre-equilibrium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model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Compound Nucleus model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Miscellaneous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fr-F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level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densities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fission, capture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1115616" y="5269934"/>
            <a:ext cx="369094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General </a:t>
            </a:r>
            <a:r>
              <a:rPr lang="fr-F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features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about TALYS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Fine </a:t>
            </a:r>
            <a:r>
              <a:rPr lang="fr-F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tuning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fr-F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accuracy</a:t>
            </a:r>
            <a:endParaRPr lang="fr-F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Global </a:t>
            </a:r>
            <a:r>
              <a:rPr lang="fr-F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systematic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approaches</a:t>
            </a:r>
            <a:endParaRPr lang="fr-F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e 6"/>
          <p:cNvGrpSpPr/>
          <p:nvPr/>
        </p:nvGrpSpPr>
        <p:grpSpPr>
          <a:xfrm>
            <a:off x="251520" y="1052736"/>
            <a:ext cx="8568952" cy="3528392"/>
            <a:chOff x="251520" y="1052736"/>
            <a:chExt cx="8568952" cy="3528392"/>
          </a:xfrm>
        </p:grpSpPr>
        <p:sp>
          <p:nvSpPr>
            <p:cNvPr id="4" name="Rectangle 3"/>
            <p:cNvSpPr/>
            <p:nvPr/>
          </p:nvSpPr>
          <p:spPr>
            <a:xfrm>
              <a:off x="251520" y="1052736"/>
              <a:ext cx="8568952" cy="3528392"/>
            </a:xfrm>
            <a:prstGeom prst="rect">
              <a:avLst/>
            </a:prstGeom>
            <a:solidFill>
              <a:schemeClr val="tx2">
                <a:alpha val="22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5" name="ZoneTexte 4"/>
            <p:cNvSpPr txBox="1"/>
            <p:nvPr/>
          </p:nvSpPr>
          <p:spPr>
            <a:xfrm>
              <a:off x="7755563" y="1115452"/>
              <a:ext cx="9929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TODAY</a:t>
              </a:r>
              <a:endParaRPr lang="fr-F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Groupe 5"/>
          <p:cNvGrpSpPr/>
          <p:nvPr/>
        </p:nvGrpSpPr>
        <p:grpSpPr>
          <a:xfrm>
            <a:off x="246614" y="4581128"/>
            <a:ext cx="8573858" cy="2160240"/>
            <a:chOff x="246614" y="4581128"/>
            <a:chExt cx="8573858" cy="2160240"/>
          </a:xfrm>
        </p:grpSpPr>
        <p:sp>
          <p:nvSpPr>
            <p:cNvPr id="13" name="Rectangle 12"/>
            <p:cNvSpPr/>
            <p:nvPr/>
          </p:nvSpPr>
          <p:spPr>
            <a:xfrm>
              <a:off x="246614" y="4581128"/>
              <a:ext cx="8568952" cy="2160240"/>
            </a:xfrm>
            <a:prstGeom prst="rect">
              <a:avLst/>
            </a:prstGeom>
            <a:solidFill>
              <a:schemeClr val="tx2">
                <a:alpha val="22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7165211" y="6372036"/>
              <a:ext cx="16552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TOMORROW</a:t>
              </a:r>
              <a:endParaRPr lang="fr-F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9"/>
          <p:cNvSpPr>
            <a:spLocks/>
          </p:cNvSpPr>
          <p:nvPr/>
        </p:nvSpPr>
        <p:spPr bwMode="auto">
          <a:xfrm>
            <a:off x="1115616" y="-917"/>
            <a:ext cx="7237413" cy="90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0" hangingPunct="0"/>
            <a:r>
              <a:rPr lang="fr-FR" sz="2200" b="1" dirty="0" smtClean="0">
                <a:solidFill>
                  <a:prstClr val="white"/>
                </a:solidFill>
                <a:latin typeface="Arial" charset="0"/>
              </a:rPr>
              <a:t>BASIC STRUCTURE PROPERTIES (1/5)</a:t>
            </a:r>
          </a:p>
          <a:p>
            <a:pPr algn="ctr" eaLnBrk="0" hangingPunct="0"/>
            <a:r>
              <a:rPr lang="fr-FR" sz="2200" b="1" dirty="0" err="1" smtClean="0">
                <a:solidFill>
                  <a:prstClr val="white"/>
                </a:solidFill>
                <a:latin typeface="Arial" charset="0"/>
              </a:rPr>
              <a:t>What</a:t>
            </a:r>
            <a:r>
              <a:rPr lang="fr-FR" sz="2200" b="1" dirty="0" smtClean="0">
                <a:solidFill>
                  <a:prstClr val="white"/>
                </a:solidFill>
                <a:latin typeface="Arial" charset="0"/>
              </a:rPr>
              <a:t> </a:t>
            </a:r>
            <a:r>
              <a:rPr lang="fr-FR" sz="2200" b="1" dirty="0" err="1" smtClean="0">
                <a:solidFill>
                  <a:prstClr val="white"/>
                </a:solidFill>
                <a:latin typeface="Arial" charset="0"/>
              </a:rPr>
              <a:t>is</a:t>
            </a:r>
            <a:r>
              <a:rPr lang="fr-FR" sz="2200" b="1" dirty="0" smtClean="0">
                <a:solidFill>
                  <a:prstClr val="white"/>
                </a:solidFill>
                <a:latin typeface="Arial" charset="0"/>
              </a:rPr>
              <a:t> </a:t>
            </a:r>
            <a:r>
              <a:rPr lang="fr-FR" sz="2200" b="1" dirty="0" err="1" smtClean="0">
                <a:solidFill>
                  <a:prstClr val="white"/>
                </a:solidFill>
                <a:latin typeface="Arial" charset="0"/>
              </a:rPr>
              <a:t>needed</a:t>
            </a:r>
            <a:endParaRPr lang="fr-FR" sz="2200" b="1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36" name="Text Box 5"/>
          <p:cNvSpPr txBox="1">
            <a:spLocks noChangeArrowheads="1"/>
          </p:cNvSpPr>
          <p:nvPr/>
        </p:nvSpPr>
        <p:spPr bwMode="auto">
          <a:xfrm>
            <a:off x="251520" y="1178749"/>
            <a:ext cx="5377370" cy="954107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kumimoji="1" lang="en-US" sz="2000" b="1" dirty="0" smtClean="0">
                <a:solidFill>
                  <a:prstClr val="black"/>
                </a:solidFill>
                <a:latin typeface="Times New Roman" pitchFamily="18" charset="0"/>
              </a:rPr>
              <a:t>Nuclear Masses :</a:t>
            </a:r>
          </a:p>
          <a:p>
            <a:r>
              <a:rPr kumimoji="1" lang="en-US" sz="20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kumimoji="1" lang="en-US" sz="2000" b="1" dirty="0" smtClean="0">
                <a:solidFill>
                  <a:prstClr val="black"/>
                </a:solidFill>
                <a:latin typeface="Times New Roman" pitchFamily="18" charset="0"/>
              </a:rPr>
              <a:t>       </a:t>
            </a:r>
            <a:r>
              <a:rPr kumimoji="1" lang="en-US" sz="2000" b="1" dirty="0" smtClean="0">
                <a:solidFill>
                  <a:prstClr val="black"/>
                </a:solidFill>
                <a:latin typeface="Times New Roman" pitchFamily="18" charset="0"/>
                <a:sym typeface="Symbol"/>
              </a:rPr>
              <a:t> </a:t>
            </a:r>
            <a:r>
              <a:rPr kumimoji="1" lang="en-US" sz="1600" b="1" dirty="0" smtClean="0">
                <a:solidFill>
                  <a:prstClr val="black"/>
                </a:solidFill>
                <a:latin typeface="Times New Roman" pitchFamily="18" charset="0"/>
              </a:rPr>
              <a:t>basic information to determine reaction threshold</a:t>
            </a:r>
          </a:p>
          <a:p>
            <a:r>
              <a:rPr kumimoji="1" lang="en-US" sz="1600" b="1" dirty="0">
                <a:solidFill>
                  <a:prstClr val="black"/>
                </a:solidFill>
                <a:latin typeface="Times New Roman" pitchFamily="18" charset="0"/>
              </a:rPr>
              <a:t>	</a:t>
            </a:r>
            <a:endParaRPr kumimoji="1" lang="en-US" sz="1600" b="1" dirty="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51520" y="1970837"/>
            <a:ext cx="5668539" cy="2308324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kumimoji="1" lang="en-US" sz="2000" b="1" dirty="0" smtClean="0">
                <a:solidFill>
                  <a:prstClr val="black"/>
                </a:solidFill>
                <a:latin typeface="Times New Roman" pitchFamily="18" charset="0"/>
              </a:rPr>
              <a:t>Excited levels :</a:t>
            </a:r>
          </a:p>
          <a:p>
            <a:r>
              <a:rPr kumimoji="1" lang="en-US" sz="2000" b="1" dirty="0" smtClean="0">
                <a:solidFill>
                  <a:prstClr val="black"/>
                </a:solidFill>
                <a:latin typeface="Times New Roman" pitchFamily="18" charset="0"/>
              </a:rPr>
              <a:t>        </a:t>
            </a:r>
            <a:r>
              <a:rPr kumimoji="1" lang="en-US" sz="2000" b="1" dirty="0" smtClean="0">
                <a:solidFill>
                  <a:prstClr val="black"/>
                </a:solidFill>
                <a:latin typeface="Times New Roman" pitchFamily="18" charset="0"/>
                <a:sym typeface="Symbol"/>
              </a:rPr>
              <a:t> </a:t>
            </a:r>
            <a:r>
              <a:rPr kumimoji="1" lang="en-US" sz="1600" b="1" dirty="0" smtClean="0">
                <a:solidFill>
                  <a:prstClr val="black"/>
                </a:solidFill>
                <a:latin typeface="Times New Roman" pitchFamily="18" charset="0"/>
                <a:sym typeface="Symbol"/>
              </a:rPr>
              <a:t>Angular distributions (depend on spin and parities)</a:t>
            </a:r>
          </a:p>
          <a:p>
            <a:pPr lvl="0"/>
            <a:r>
              <a:rPr kumimoji="1" lang="en-US" sz="2000" b="1" dirty="0" smtClean="0">
                <a:solidFill>
                  <a:prstClr val="black"/>
                </a:solidFill>
                <a:latin typeface="Times New Roman" pitchFamily="18" charset="0"/>
              </a:rPr>
              <a:t>        </a:t>
            </a:r>
            <a:r>
              <a:rPr kumimoji="1" lang="en-US" sz="2000" b="1" dirty="0">
                <a:solidFill>
                  <a:prstClr val="black"/>
                </a:solidFill>
                <a:latin typeface="Times New Roman" pitchFamily="18" charset="0"/>
                <a:sym typeface="Symbol"/>
              </a:rPr>
              <a:t> </a:t>
            </a:r>
            <a:r>
              <a:rPr kumimoji="1" lang="en-US" sz="1600" b="1" dirty="0" smtClean="0">
                <a:solidFill>
                  <a:prstClr val="black"/>
                </a:solidFill>
                <a:latin typeface="Times New Roman" pitchFamily="18" charset="0"/>
                <a:sym typeface="Symbol"/>
              </a:rPr>
              <a:t>Decay properties (branching ratios)</a:t>
            </a:r>
          </a:p>
          <a:p>
            <a:r>
              <a:rPr kumimoji="1" lang="en-US" sz="20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kumimoji="1" lang="en-US" sz="2000" b="1" dirty="0" smtClean="0">
                <a:solidFill>
                  <a:prstClr val="black"/>
                </a:solidFill>
                <a:latin typeface="Times New Roman" pitchFamily="18" charset="0"/>
              </a:rPr>
              <a:t>       </a:t>
            </a:r>
            <a:r>
              <a:rPr kumimoji="1" lang="en-US" sz="2000" b="1" dirty="0" smtClean="0">
                <a:solidFill>
                  <a:prstClr val="black"/>
                </a:solidFill>
                <a:latin typeface="Times New Roman" pitchFamily="18" charset="0"/>
                <a:sym typeface="Symbol"/>
              </a:rPr>
              <a:t> </a:t>
            </a:r>
            <a:r>
              <a:rPr kumimoji="1" lang="en-US" sz="1600" b="1" dirty="0" smtClean="0">
                <a:solidFill>
                  <a:prstClr val="black"/>
                </a:solidFill>
                <a:latin typeface="Times New Roman" pitchFamily="18" charset="0"/>
                <a:sym typeface="Symbol"/>
              </a:rPr>
              <a:t>Excitation energies (reaction thresholds)</a:t>
            </a:r>
            <a:endParaRPr kumimoji="1" lang="en-US" sz="1600" b="1" dirty="0">
              <a:solidFill>
                <a:prstClr val="black"/>
              </a:solidFill>
              <a:latin typeface="Times New Roman" pitchFamily="18" charset="0"/>
              <a:sym typeface="Symbol"/>
            </a:endParaRPr>
          </a:p>
          <a:p>
            <a:pPr lvl="0"/>
            <a:endParaRPr kumimoji="1" lang="en-US" sz="1600" b="1" dirty="0">
              <a:solidFill>
                <a:prstClr val="black"/>
              </a:solidFill>
              <a:latin typeface="Times New Roman" pitchFamily="18" charset="0"/>
              <a:sym typeface="Symbol"/>
            </a:endParaRPr>
          </a:p>
          <a:p>
            <a:endParaRPr kumimoji="1" lang="en-US" sz="1600" b="1" dirty="0" smtClean="0">
              <a:solidFill>
                <a:prstClr val="black"/>
              </a:solidFill>
              <a:latin typeface="Times New Roman" pitchFamily="18" charset="0"/>
              <a:sym typeface="Symbol"/>
            </a:endParaRPr>
          </a:p>
          <a:p>
            <a:endParaRPr kumimoji="1" lang="en-US" sz="1600" b="1" dirty="0" smtClean="0">
              <a:solidFill>
                <a:prstClr val="black"/>
              </a:solidFill>
              <a:latin typeface="Times New Roman" pitchFamily="18" charset="0"/>
            </a:endParaRPr>
          </a:p>
          <a:p>
            <a:r>
              <a:rPr kumimoji="1" lang="en-US" sz="1600" b="1" dirty="0">
                <a:solidFill>
                  <a:prstClr val="black"/>
                </a:solidFill>
                <a:latin typeface="Times New Roman" pitchFamily="18" charset="0"/>
              </a:rPr>
              <a:t>	</a:t>
            </a:r>
            <a:endParaRPr kumimoji="1" lang="en-US" sz="1600" b="1" dirty="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51520" y="3424932"/>
            <a:ext cx="5329279" cy="249299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kumimoji="1" lang="en-US" sz="2000" b="1" dirty="0" smtClean="0">
                <a:solidFill>
                  <a:prstClr val="black"/>
                </a:solidFill>
                <a:latin typeface="Times New Roman" pitchFamily="18" charset="0"/>
              </a:rPr>
              <a:t>Target levels’ deformations :</a:t>
            </a:r>
          </a:p>
          <a:p>
            <a:r>
              <a:rPr kumimoji="1" lang="en-US" sz="2000" b="1" dirty="0" smtClean="0">
                <a:solidFill>
                  <a:prstClr val="black"/>
                </a:solidFill>
                <a:latin typeface="Times New Roman" pitchFamily="18" charset="0"/>
              </a:rPr>
              <a:t>        </a:t>
            </a:r>
            <a:r>
              <a:rPr kumimoji="1" lang="en-US" sz="2000" b="1" dirty="0" smtClean="0">
                <a:solidFill>
                  <a:prstClr val="black"/>
                </a:solidFill>
                <a:latin typeface="Times New Roman" pitchFamily="18" charset="0"/>
                <a:sym typeface="Symbol"/>
              </a:rPr>
              <a:t> </a:t>
            </a:r>
            <a:r>
              <a:rPr kumimoji="1" lang="en-US" sz="1600" b="1" dirty="0" smtClean="0">
                <a:solidFill>
                  <a:prstClr val="black"/>
                </a:solidFill>
                <a:latin typeface="Times New Roman" pitchFamily="18" charset="0"/>
                <a:sym typeface="Symbol"/>
              </a:rPr>
              <a:t>Required to select appropriate optical model</a:t>
            </a:r>
            <a:endParaRPr kumimoji="1" lang="en-US" sz="2000" b="1" dirty="0">
              <a:solidFill>
                <a:prstClr val="black"/>
              </a:solidFill>
              <a:latin typeface="Times New Roman" pitchFamily="18" charset="0"/>
            </a:endParaRPr>
          </a:p>
          <a:p>
            <a:r>
              <a:rPr kumimoji="1" lang="en-US" sz="2000" b="1" dirty="0">
                <a:solidFill>
                  <a:prstClr val="black"/>
                </a:solidFill>
                <a:latin typeface="Times New Roman" pitchFamily="18" charset="0"/>
              </a:rPr>
              <a:t>        </a:t>
            </a:r>
            <a:r>
              <a:rPr kumimoji="1" lang="en-US" sz="2000" b="1" dirty="0">
                <a:solidFill>
                  <a:prstClr val="black"/>
                </a:solidFill>
                <a:latin typeface="Times New Roman" pitchFamily="18" charset="0"/>
                <a:sym typeface="Symbol"/>
              </a:rPr>
              <a:t> </a:t>
            </a:r>
            <a:r>
              <a:rPr kumimoji="1" lang="en-US" sz="1600" b="1" dirty="0">
                <a:solidFill>
                  <a:prstClr val="black"/>
                </a:solidFill>
                <a:latin typeface="Times New Roman" pitchFamily="18" charset="0"/>
                <a:sym typeface="Symbol"/>
              </a:rPr>
              <a:t>Required to select appropriate </a:t>
            </a:r>
            <a:r>
              <a:rPr kumimoji="1" lang="en-US" sz="1600" b="1" dirty="0" smtClean="0">
                <a:solidFill>
                  <a:prstClr val="black"/>
                </a:solidFill>
                <a:latin typeface="Times New Roman" pitchFamily="18" charset="0"/>
                <a:sym typeface="Symbol"/>
              </a:rPr>
              <a:t>coupling scheme</a:t>
            </a:r>
            <a:endParaRPr kumimoji="1" lang="en-US" sz="1600" b="1" dirty="0">
              <a:solidFill>
                <a:prstClr val="black"/>
              </a:solidFill>
              <a:latin typeface="Times New Roman" pitchFamily="18" charset="0"/>
              <a:sym typeface="Symbol"/>
            </a:endParaRPr>
          </a:p>
          <a:p>
            <a:endParaRPr kumimoji="1" lang="en-US" sz="1600" b="1" dirty="0" smtClean="0">
              <a:solidFill>
                <a:prstClr val="black"/>
              </a:solidFill>
              <a:latin typeface="Times New Roman" pitchFamily="18" charset="0"/>
              <a:sym typeface="Symbol"/>
            </a:endParaRPr>
          </a:p>
          <a:p>
            <a:pPr lvl="0"/>
            <a:endParaRPr kumimoji="1" lang="en-US" sz="1600" b="1" dirty="0" smtClean="0">
              <a:solidFill>
                <a:prstClr val="black"/>
              </a:solidFill>
              <a:latin typeface="Times New Roman" pitchFamily="18" charset="0"/>
              <a:sym typeface="Symbol"/>
            </a:endParaRPr>
          </a:p>
          <a:p>
            <a:pPr lvl="0"/>
            <a:endParaRPr kumimoji="1" lang="en-US" sz="1600" b="1" dirty="0">
              <a:solidFill>
                <a:prstClr val="black"/>
              </a:solidFill>
              <a:latin typeface="Times New Roman" pitchFamily="18" charset="0"/>
              <a:sym typeface="Symbol"/>
            </a:endParaRPr>
          </a:p>
          <a:p>
            <a:endParaRPr kumimoji="1" lang="en-US" sz="1600" b="1" dirty="0" smtClean="0">
              <a:solidFill>
                <a:prstClr val="black"/>
              </a:solidFill>
              <a:latin typeface="Times New Roman" pitchFamily="18" charset="0"/>
              <a:sym typeface="Symbol"/>
            </a:endParaRPr>
          </a:p>
          <a:p>
            <a:endParaRPr kumimoji="1" lang="en-US" sz="1600" b="1" dirty="0" smtClean="0">
              <a:solidFill>
                <a:prstClr val="black"/>
              </a:solidFill>
              <a:latin typeface="Times New Roman" pitchFamily="18" charset="0"/>
            </a:endParaRPr>
          </a:p>
          <a:p>
            <a:r>
              <a:rPr kumimoji="1" lang="en-US" sz="1600" b="1" dirty="0">
                <a:solidFill>
                  <a:prstClr val="black"/>
                </a:solidFill>
                <a:latin typeface="Times New Roman" pitchFamily="18" charset="0"/>
              </a:rPr>
              <a:t>	</a:t>
            </a:r>
            <a:endParaRPr kumimoji="1" lang="en-US" sz="1600" b="1" dirty="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" name="Text Box 29"/>
          <p:cNvSpPr txBox="1">
            <a:spLocks noChangeArrowheads="1"/>
          </p:cNvSpPr>
          <p:nvPr/>
        </p:nvSpPr>
        <p:spPr bwMode="auto">
          <a:xfrm>
            <a:off x="2209800" y="5013176"/>
            <a:ext cx="6367256" cy="138499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kumimoji="1"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Many different theoretical approaches if</a:t>
            </a:r>
          </a:p>
          <a:p>
            <a:r>
              <a:rPr kumimoji="1" lang="en-US" sz="2800" b="1" dirty="0">
                <a:solidFill>
                  <a:srgbClr val="FF0000"/>
                </a:solidFill>
                <a:latin typeface="Times New Roman" pitchFamily="18" charset="0"/>
              </a:rPr>
              <a:t>e</a:t>
            </a:r>
            <a:r>
              <a:rPr kumimoji="1"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xperimental data is missing</a:t>
            </a:r>
          </a:p>
          <a:p>
            <a:r>
              <a:rPr kumimoji="1"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Recommended databases (RIPL !)</a:t>
            </a:r>
            <a:endParaRPr kumimoji="1" lang="fr-FR" sz="2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7" name="AutoShape 30"/>
          <p:cNvSpPr>
            <a:spLocks noChangeArrowheads="1"/>
          </p:cNvSpPr>
          <p:nvPr/>
        </p:nvSpPr>
        <p:spPr bwMode="auto">
          <a:xfrm>
            <a:off x="323850" y="5087789"/>
            <a:ext cx="1676400" cy="381000"/>
          </a:xfrm>
          <a:prstGeom prst="notchedRightArrow">
            <a:avLst>
              <a:gd name="adj1" fmla="val 50000"/>
              <a:gd name="adj2" fmla="val 110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fr-FR" sz="240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62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28" y="44624"/>
            <a:ext cx="7848600" cy="684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7315200" y="6126163"/>
            <a:ext cx="149383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3200" b="1" dirty="0">
                <a:solidFill>
                  <a:srgbClr val="FE0000"/>
                </a:solidFill>
                <a:latin typeface="Times" charset="0"/>
                <a:ea typeface="ＭＳ Ｐゴシック" charset="0"/>
              </a:rPr>
              <a:t>RIPL-3</a:t>
            </a:r>
          </a:p>
        </p:txBody>
      </p:sp>
    </p:spTree>
    <p:extLst>
      <p:ext uri="{BB962C8B-B14F-4D97-AF65-F5344CB8AC3E}">
        <p14:creationId xmlns:p14="http://schemas.microsoft.com/office/powerpoint/2010/main" val="225538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152400" y="1371600"/>
            <a:ext cx="8915400" cy="447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buFontTx/>
              <a:buChar char="•"/>
            </a:pPr>
            <a:r>
              <a:rPr lang="fr-FR" sz="2400">
                <a:solidFill>
                  <a:srgbClr val="000000"/>
                </a:solidFill>
                <a:latin typeface="Times" charset="0"/>
                <a:ea typeface="ＭＳ Ｐゴシック" charset="0"/>
              </a:rPr>
              <a:t> </a:t>
            </a:r>
            <a:r>
              <a:rPr lang="fr-FR" sz="2400" b="1">
                <a:solidFill>
                  <a:srgbClr val="000000"/>
                </a:solidFill>
                <a:latin typeface="Times" charset="0"/>
                <a:ea typeface="ＭＳ Ｐゴシック" charset="0"/>
              </a:rPr>
              <a:t>Macroscopic-Microscopic Approaches</a:t>
            </a:r>
            <a:endParaRPr lang="fr-FR" sz="2400">
              <a:solidFill>
                <a:srgbClr val="000000"/>
              </a:solidFill>
              <a:latin typeface="Times" charset="0"/>
              <a:ea typeface="ＭＳ Ｐゴシック" charset="0"/>
            </a:endParaRPr>
          </a:p>
          <a:p>
            <a:pPr eaLnBrk="0" hangingPunct="0"/>
            <a:r>
              <a:rPr lang="fr-FR" sz="2400">
                <a:solidFill>
                  <a:srgbClr val="000000"/>
                </a:solidFill>
                <a:latin typeface="Times" charset="0"/>
                <a:ea typeface="ＭＳ Ｐゴシック" charset="0"/>
              </a:rPr>
              <a:t>	</a:t>
            </a:r>
            <a:r>
              <a:rPr lang="fr-FR" sz="2000">
                <a:solidFill>
                  <a:srgbClr val="00CA00"/>
                </a:solidFill>
                <a:latin typeface="Times" charset="0"/>
                <a:ea typeface="ＭＳ Ｐゴシック" charset="0"/>
              </a:rPr>
              <a:t>Liquid drop model (Myers &amp; Swiateki  1966)</a:t>
            </a:r>
            <a:r>
              <a:rPr lang="fr-FR" sz="2400">
                <a:solidFill>
                  <a:srgbClr val="00FF00"/>
                </a:solidFill>
                <a:latin typeface="Times" charset="0"/>
                <a:ea typeface="ＭＳ Ｐゴシック" charset="0"/>
              </a:rPr>
              <a:t>	  </a:t>
            </a:r>
            <a:r>
              <a:rPr lang="fr-FR" sz="2400" b="1">
                <a:solidFill>
                  <a:srgbClr val="0000FF"/>
                </a:solidFill>
                <a:latin typeface="Times" charset="0"/>
                <a:ea typeface="ＭＳ Ｐゴシック" charset="0"/>
              </a:rPr>
              <a:t>– –		+ +</a:t>
            </a:r>
            <a:endParaRPr lang="fr-FR" sz="2400">
              <a:solidFill>
                <a:srgbClr val="00FF00"/>
              </a:solidFill>
              <a:latin typeface="Times" charset="0"/>
              <a:ea typeface="ＭＳ Ｐゴシック" charset="0"/>
            </a:endParaRPr>
          </a:p>
          <a:p>
            <a:pPr eaLnBrk="0" hangingPunct="0"/>
            <a:r>
              <a:rPr lang="fr-FR" sz="2400">
                <a:solidFill>
                  <a:srgbClr val="00FF00"/>
                </a:solidFill>
                <a:latin typeface="Times" charset="0"/>
                <a:ea typeface="ＭＳ Ｐゴシック" charset="0"/>
              </a:rPr>
              <a:t>	</a:t>
            </a:r>
            <a:r>
              <a:rPr lang="fr-FR" sz="2000">
                <a:solidFill>
                  <a:srgbClr val="00CA00"/>
                </a:solidFill>
                <a:latin typeface="Times" charset="0"/>
                <a:ea typeface="ＭＳ Ｐゴシック" charset="0"/>
              </a:rPr>
              <a:t>Droplet model (Hilf et al. 1976)</a:t>
            </a:r>
            <a:r>
              <a:rPr lang="fr-FR" sz="2000">
                <a:solidFill>
                  <a:srgbClr val="00FF00"/>
                </a:solidFill>
                <a:latin typeface="Times" charset="0"/>
                <a:ea typeface="ＭＳ Ｐゴシック" charset="0"/>
              </a:rPr>
              <a:t>	</a:t>
            </a:r>
            <a:r>
              <a:rPr lang="fr-FR" sz="2400">
                <a:solidFill>
                  <a:srgbClr val="00FF00"/>
                </a:solidFill>
                <a:latin typeface="Times" charset="0"/>
                <a:ea typeface="ＭＳ Ｐゴシック" charset="0"/>
              </a:rPr>
              <a:t>		  </a:t>
            </a:r>
            <a:r>
              <a:rPr lang="fr-FR" sz="2400" b="1">
                <a:solidFill>
                  <a:srgbClr val="0000FF"/>
                </a:solidFill>
                <a:latin typeface="Times" charset="0"/>
                <a:ea typeface="ＭＳ Ｐゴシック" charset="0"/>
              </a:rPr>
              <a:t>– –		+ +</a:t>
            </a:r>
          </a:p>
          <a:p>
            <a:pPr eaLnBrk="0" hangingPunct="0"/>
            <a:r>
              <a:rPr lang="fr-FR" sz="2000">
                <a:solidFill>
                  <a:srgbClr val="00FF00"/>
                </a:solidFill>
                <a:latin typeface="Times" charset="0"/>
                <a:ea typeface="ＭＳ Ｐゴシック" charset="0"/>
              </a:rPr>
              <a:t>	</a:t>
            </a:r>
            <a:r>
              <a:rPr lang="fr-FR" sz="2000">
                <a:solidFill>
                  <a:srgbClr val="00CA00"/>
                </a:solidFill>
                <a:latin typeface="Times" charset="0"/>
                <a:ea typeface="ＭＳ Ｐゴシック" charset="0"/>
              </a:rPr>
              <a:t>FRDM model (Moller et al. 1995)</a:t>
            </a:r>
            <a:r>
              <a:rPr lang="fr-FR" sz="2000">
                <a:solidFill>
                  <a:srgbClr val="00FF00"/>
                </a:solidFill>
                <a:latin typeface="Times" charset="0"/>
                <a:ea typeface="ＭＳ Ｐゴシック" charset="0"/>
              </a:rPr>
              <a:t>	</a:t>
            </a:r>
            <a:r>
              <a:rPr lang="fr-FR" sz="2400">
                <a:solidFill>
                  <a:srgbClr val="00FF00"/>
                </a:solidFill>
                <a:latin typeface="Times" charset="0"/>
                <a:ea typeface="ＭＳ Ｐゴシック" charset="0"/>
              </a:rPr>
              <a:t>		  </a:t>
            </a:r>
            <a:r>
              <a:rPr lang="fr-FR" sz="2400" b="1">
                <a:solidFill>
                  <a:srgbClr val="0000FF"/>
                </a:solidFill>
                <a:latin typeface="Times" charset="0"/>
                <a:ea typeface="ＭＳ Ｐゴシック" charset="0"/>
              </a:rPr>
              <a:t>+ –		+ +</a:t>
            </a:r>
          </a:p>
          <a:p>
            <a:pPr eaLnBrk="0" hangingPunct="0"/>
            <a:r>
              <a:rPr lang="fr-FR" sz="2400" b="1">
                <a:solidFill>
                  <a:srgbClr val="0000FF"/>
                </a:solidFill>
                <a:latin typeface="Times" charset="0"/>
                <a:ea typeface="ＭＳ Ｐゴシック" charset="0"/>
              </a:rPr>
              <a:t>	</a:t>
            </a:r>
            <a:r>
              <a:rPr lang="fr-FR" sz="2000">
                <a:solidFill>
                  <a:srgbClr val="00CA00"/>
                </a:solidFill>
                <a:latin typeface="Times" charset="0"/>
                <a:ea typeface="ＭＳ Ｐゴシック" charset="0"/>
              </a:rPr>
              <a:t>KUTY model (Koura et al. 2000)</a:t>
            </a:r>
            <a:r>
              <a:rPr lang="fr-FR" sz="2000">
                <a:solidFill>
                  <a:srgbClr val="00FF00"/>
                </a:solidFill>
                <a:latin typeface="Times" charset="0"/>
                <a:ea typeface="ＭＳ Ｐゴシック" charset="0"/>
              </a:rPr>
              <a:t>	</a:t>
            </a:r>
            <a:r>
              <a:rPr lang="fr-FR" sz="2400">
                <a:solidFill>
                  <a:srgbClr val="00FF00"/>
                </a:solidFill>
                <a:latin typeface="Times" charset="0"/>
                <a:ea typeface="ＭＳ Ｐゴシック" charset="0"/>
              </a:rPr>
              <a:t>		  </a:t>
            </a:r>
            <a:r>
              <a:rPr lang="fr-FR" sz="2400" b="1">
                <a:solidFill>
                  <a:srgbClr val="0000FF"/>
                </a:solidFill>
                <a:latin typeface="Times" charset="0"/>
                <a:ea typeface="ＭＳ Ｐゴシック" charset="0"/>
              </a:rPr>
              <a:t>+ –		+ +</a:t>
            </a:r>
            <a:endParaRPr lang="fr-FR" sz="2400" b="1">
              <a:solidFill>
                <a:srgbClr val="FF0000"/>
              </a:solidFill>
              <a:latin typeface="Times" charset="0"/>
              <a:ea typeface="ＭＳ Ｐゴシック" charset="0"/>
            </a:endParaRPr>
          </a:p>
          <a:p>
            <a:pPr eaLnBrk="0" hangingPunct="0">
              <a:buFontTx/>
              <a:buChar char="•"/>
            </a:pPr>
            <a:r>
              <a:rPr lang="fr-FR" sz="2400">
                <a:solidFill>
                  <a:srgbClr val="000000"/>
                </a:solidFill>
                <a:latin typeface="Times" charset="0"/>
                <a:ea typeface="ＭＳ Ｐゴシック" charset="0"/>
              </a:rPr>
              <a:t> </a:t>
            </a:r>
            <a:r>
              <a:rPr lang="fr-FR" sz="2400" b="1">
                <a:solidFill>
                  <a:srgbClr val="000000"/>
                </a:solidFill>
                <a:latin typeface="Times" charset="0"/>
                <a:ea typeface="ＭＳ Ｐゴシック" charset="0"/>
              </a:rPr>
              <a:t>Approximation to Microscopic models</a:t>
            </a:r>
            <a:endParaRPr lang="fr-FR" sz="2400">
              <a:solidFill>
                <a:srgbClr val="000000"/>
              </a:solidFill>
              <a:latin typeface="Times" charset="0"/>
              <a:ea typeface="ＭＳ Ｐゴシック" charset="0"/>
            </a:endParaRPr>
          </a:p>
          <a:p>
            <a:pPr eaLnBrk="0" hangingPunct="0"/>
            <a:r>
              <a:rPr lang="fr-FR" sz="2400">
                <a:solidFill>
                  <a:srgbClr val="000000"/>
                </a:solidFill>
                <a:latin typeface="Times" charset="0"/>
                <a:ea typeface="ＭＳ Ｐゴシック" charset="0"/>
              </a:rPr>
              <a:t>	</a:t>
            </a:r>
            <a:r>
              <a:rPr lang="fr-FR" sz="2000">
                <a:solidFill>
                  <a:srgbClr val="00CA00"/>
                </a:solidFill>
                <a:latin typeface="Times" charset="0"/>
                <a:ea typeface="ＭＳ Ｐゴシック" charset="0"/>
              </a:rPr>
              <a:t>Shell model (Duflo &amp; Zuker 1995)</a:t>
            </a:r>
            <a:r>
              <a:rPr lang="fr-FR" sz="2400">
                <a:solidFill>
                  <a:srgbClr val="00CA00"/>
                </a:solidFill>
                <a:latin typeface="Times" charset="0"/>
                <a:ea typeface="ＭＳ Ｐゴシック" charset="0"/>
              </a:rPr>
              <a:t>	</a:t>
            </a:r>
            <a:r>
              <a:rPr lang="fr-FR" sz="2400">
                <a:solidFill>
                  <a:srgbClr val="00FF00"/>
                </a:solidFill>
                <a:latin typeface="Times" charset="0"/>
                <a:ea typeface="ＭＳ Ｐゴシック" charset="0"/>
              </a:rPr>
              <a:t>		    </a:t>
            </a:r>
            <a:r>
              <a:rPr lang="fr-FR" sz="2400" b="1">
                <a:solidFill>
                  <a:srgbClr val="0000FF"/>
                </a:solidFill>
                <a:latin typeface="Times" charset="0"/>
                <a:ea typeface="ＭＳ Ｐゴシック" charset="0"/>
              </a:rPr>
              <a:t>+                 +++</a:t>
            </a:r>
            <a:endParaRPr lang="fr-FR" sz="2400" b="1">
              <a:solidFill>
                <a:srgbClr val="FF0000"/>
              </a:solidFill>
              <a:latin typeface="Times" charset="0"/>
              <a:ea typeface="ＭＳ Ｐゴシック" charset="0"/>
            </a:endParaRPr>
          </a:p>
          <a:p>
            <a:pPr eaLnBrk="0" hangingPunct="0"/>
            <a:r>
              <a:rPr lang="fr-FR" sz="2400">
                <a:solidFill>
                  <a:srgbClr val="00FF00"/>
                </a:solidFill>
                <a:latin typeface="Times" charset="0"/>
                <a:ea typeface="ＭＳ Ｐゴシック" charset="0"/>
              </a:rPr>
              <a:t>	</a:t>
            </a:r>
            <a:r>
              <a:rPr lang="fr-FR" sz="2000">
                <a:solidFill>
                  <a:srgbClr val="00CA00"/>
                </a:solidFill>
                <a:latin typeface="Times" charset="0"/>
                <a:ea typeface="ＭＳ Ｐゴシック" charset="0"/>
              </a:rPr>
              <a:t>ETFSI model (Aboussir et al. 1995)	</a:t>
            </a:r>
            <a:r>
              <a:rPr lang="fr-FR" sz="2000">
                <a:solidFill>
                  <a:srgbClr val="000000"/>
                </a:solidFill>
                <a:latin typeface="Times" charset="0"/>
                <a:ea typeface="ＭＳ Ｐゴシック" charset="0"/>
              </a:rPr>
              <a:t>		    </a:t>
            </a:r>
            <a:r>
              <a:rPr lang="fr-FR" sz="2400" b="1">
                <a:solidFill>
                  <a:srgbClr val="0000FF"/>
                </a:solidFill>
                <a:latin typeface="Times" charset="0"/>
                <a:ea typeface="ＭＳ Ｐゴシック" charset="0"/>
              </a:rPr>
              <a:t>+ 		+ +</a:t>
            </a:r>
            <a:endParaRPr lang="fr-FR" sz="2400">
              <a:solidFill>
                <a:srgbClr val="000000"/>
              </a:solidFill>
              <a:latin typeface="Times" charset="0"/>
              <a:ea typeface="ＭＳ Ｐゴシック" charset="0"/>
            </a:endParaRPr>
          </a:p>
          <a:p>
            <a:pPr eaLnBrk="0" hangingPunct="0">
              <a:buFontTx/>
              <a:buChar char="•"/>
            </a:pPr>
            <a:r>
              <a:rPr lang="fr-FR" sz="2400">
                <a:solidFill>
                  <a:srgbClr val="000000"/>
                </a:solidFill>
                <a:latin typeface="Times" charset="0"/>
                <a:ea typeface="ＭＳ Ｐゴシック" charset="0"/>
              </a:rPr>
              <a:t> </a:t>
            </a:r>
            <a:r>
              <a:rPr lang="fr-FR" sz="2400" b="1">
                <a:solidFill>
                  <a:srgbClr val="000000"/>
                </a:solidFill>
                <a:latin typeface="Times" charset="0"/>
                <a:ea typeface="ＭＳ Ｐゴシック" charset="0"/>
              </a:rPr>
              <a:t>Mean Field Model</a:t>
            </a:r>
            <a:r>
              <a:rPr lang="fr-FR" sz="2400">
                <a:solidFill>
                  <a:srgbClr val="000000"/>
                </a:solidFill>
                <a:latin typeface="Times" charset="0"/>
                <a:ea typeface="ＭＳ Ｐゴシック" charset="0"/>
              </a:rPr>
              <a:t> </a:t>
            </a:r>
          </a:p>
          <a:p>
            <a:pPr eaLnBrk="0" hangingPunct="0"/>
            <a:r>
              <a:rPr lang="fr-FR" sz="2400">
                <a:solidFill>
                  <a:srgbClr val="000000"/>
                </a:solidFill>
                <a:latin typeface="Times" charset="0"/>
                <a:ea typeface="ＭＳ Ｐゴシック" charset="0"/>
              </a:rPr>
              <a:t>	</a:t>
            </a:r>
            <a:r>
              <a:rPr lang="fr-FR" sz="2000">
                <a:solidFill>
                  <a:srgbClr val="00CA00"/>
                </a:solidFill>
                <a:latin typeface="Times" charset="0"/>
                <a:ea typeface="ＭＳ Ｐゴシック" charset="0"/>
              </a:rPr>
              <a:t>Hartree-Fock-BCS model	</a:t>
            </a:r>
            <a:r>
              <a:rPr lang="fr-FR" sz="2000" b="1">
                <a:solidFill>
                  <a:srgbClr val="00FF00"/>
                </a:solidFill>
                <a:latin typeface="Times" charset="0"/>
                <a:ea typeface="ＭＳ Ｐゴシック" charset="0"/>
              </a:rPr>
              <a:t>		</a:t>
            </a:r>
            <a:r>
              <a:rPr lang="fr-FR" sz="2400">
                <a:solidFill>
                  <a:srgbClr val="00FF00"/>
                </a:solidFill>
                <a:latin typeface="Times" charset="0"/>
                <a:ea typeface="ＭＳ Ｐゴシック" charset="0"/>
              </a:rPr>
              <a:t>	  </a:t>
            </a:r>
            <a:r>
              <a:rPr lang="fr-FR" sz="2400" b="1">
                <a:solidFill>
                  <a:srgbClr val="FF0000"/>
                </a:solidFill>
                <a:latin typeface="Times" charset="0"/>
                <a:ea typeface="ＭＳ Ｐゴシック" charset="0"/>
              </a:rPr>
              <a:t>+ +	 	+ + </a:t>
            </a:r>
          </a:p>
          <a:p>
            <a:pPr eaLnBrk="0" hangingPunct="0"/>
            <a:r>
              <a:rPr lang="fr-FR" sz="2400" b="1">
                <a:solidFill>
                  <a:srgbClr val="FF0000"/>
                </a:solidFill>
                <a:latin typeface="Times" charset="0"/>
                <a:ea typeface="ＭＳ Ｐゴシック" charset="0"/>
              </a:rPr>
              <a:t>	</a:t>
            </a:r>
            <a:r>
              <a:rPr lang="fr-FR" sz="2000" b="1">
                <a:solidFill>
                  <a:srgbClr val="00CA00"/>
                </a:solidFill>
                <a:latin typeface="Times" charset="0"/>
                <a:ea typeface="ＭＳ Ｐゴシック" charset="0"/>
              </a:rPr>
              <a:t>Hartree-Fock-Bogolyubov model</a:t>
            </a:r>
            <a:r>
              <a:rPr lang="fr-FR" sz="2000" b="1">
                <a:solidFill>
                  <a:srgbClr val="00FF00"/>
                </a:solidFill>
                <a:latin typeface="Times" charset="0"/>
                <a:ea typeface="ＭＳ Ｐゴシック" charset="0"/>
              </a:rPr>
              <a:t>		</a:t>
            </a:r>
            <a:r>
              <a:rPr lang="fr-FR" sz="2400">
                <a:solidFill>
                  <a:srgbClr val="00FF00"/>
                </a:solidFill>
                <a:latin typeface="Times" charset="0"/>
                <a:ea typeface="ＭＳ Ｐゴシック" charset="0"/>
              </a:rPr>
              <a:t>	</a:t>
            </a:r>
            <a:r>
              <a:rPr lang="fr-FR" sz="2400" b="1">
                <a:solidFill>
                  <a:srgbClr val="FF0000"/>
                </a:solidFill>
                <a:latin typeface="Times" charset="0"/>
                <a:ea typeface="ＭＳ Ｐゴシック" charset="0"/>
              </a:rPr>
              <a:t>+ + +	 	+ + </a:t>
            </a:r>
          </a:p>
          <a:p>
            <a:pPr eaLnBrk="0" hangingPunct="0"/>
            <a:r>
              <a:rPr lang="fr-FR" sz="2400" b="1">
                <a:solidFill>
                  <a:srgbClr val="FF0000"/>
                </a:solidFill>
                <a:latin typeface="Times" charset="0"/>
                <a:ea typeface="ＭＳ Ｐゴシック" charset="0"/>
              </a:rPr>
              <a:t>	</a:t>
            </a:r>
            <a:r>
              <a:rPr lang="fr-FR" sz="2000" b="1">
                <a:solidFill>
                  <a:srgbClr val="00CA00"/>
                </a:solidFill>
                <a:latin typeface="Times" charset="0"/>
                <a:ea typeface="ＭＳ Ｐゴシック" charset="0"/>
              </a:rPr>
              <a:t>EDF, RHB, Shell model</a:t>
            </a:r>
            <a:r>
              <a:rPr lang="fr-FR" sz="2400" b="1">
                <a:solidFill>
                  <a:srgbClr val="00CA00"/>
                </a:solidFill>
                <a:latin typeface="Times" charset="0"/>
                <a:ea typeface="ＭＳ Ｐゴシック" charset="0"/>
              </a:rPr>
              <a:t> 				</a:t>
            </a:r>
            <a:r>
              <a:rPr lang="fr-FR" sz="2400" b="1">
                <a:solidFill>
                  <a:srgbClr val="FF0000"/>
                </a:solidFill>
                <a:latin typeface="Times" charset="0"/>
                <a:ea typeface="ＭＳ Ｐゴシック" charset="0"/>
              </a:rPr>
              <a:t>+ + +	 	 – –</a:t>
            </a:r>
          </a:p>
        </p:txBody>
      </p:sp>
      <p:sp>
        <p:nvSpPr>
          <p:cNvPr id="16" name="Line 4"/>
          <p:cNvSpPr>
            <a:spLocks noChangeShapeType="1"/>
          </p:cNvSpPr>
          <p:nvPr/>
        </p:nvSpPr>
        <p:spPr bwMode="auto">
          <a:xfrm>
            <a:off x="7620000" y="1752600"/>
            <a:ext cx="0" cy="3581400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fr-FR" sz="16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7" name="Line 5"/>
          <p:cNvSpPr>
            <a:spLocks noChangeShapeType="1"/>
          </p:cNvSpPr>
          <p:nvPr/>
        </p:nvSpPr>
        <p:spPr bwMode="auto">
          <a:xfrm>
            <a:off x="8153400" y="1752600"/>
            <a:ext cx="0" cy="3581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fr-FR" sz="16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5943600" y="914400"/>
            <a:ext cx="3155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sz="2400" b="1" u="sng">
                <a:solidFill>
                  <a:srgbClr val="FF0000"/>
                </a:solidFill>
                <a:latin typeface="Times" charset="0"/>
                <a:ea typeface="ＭＳ Ｐゴシック" charset="0"/>
              </a:rPr>
              <a:t>Reliability</a:t>
            </a:r>
            <a:r>
              <a:rPr lang="fr-FR" sz="2400" b="1">
                <a:solidFill>
                  <a:srgbClr val="FF0000"/>
                </a:solidFill>
                <a:latin typeface="Times" charset="0"/>
                <a:ea typeface="ＭＳ Ｐゴシック" charset="0"/>
              </a:rPr>
              <a:t>     </a:t>
            </a:r>
            <a:r>
              <a:rPr lang="fr-FR" sz="2400" b="1" u="sng">
                <a:solidFill>
                  <a:srgbClr val="FF0000"/>
                </a:solidFill>
                <a:latin typeface="Times" charset="0"/>
                <a:ea typeface="ＭＳ Ｐゴシック" charset="0"/>
              </a:rPr>
              <a:t>Accuracy</a:t>
            </a:r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304800" y="5867400"/>
            <a:ext cx="75485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sz="2000" b="1">
                <a:solidFill>
                  <a:srgbClr val="FF0000"/>
                </a:solidFill>
                <a:latin typeface="Times" charset="0"/>
                <a:ea typeface="ＭＳ Ｐゴシック" charset="0"/>
              </a:rPr>
              <a:t>Typical deviations for the best mass formulas: </a:t>
            </a:r>
          </a:p>
          <a:p>
            <a:pPr eaLnBrk="0" hangingPunct="0"/>
            <a:r>
              <a:rPr lang="fr-FR" sz="2000" b="1">
                <a:solidFill>
                  <a:srgbClr val="FF0000"/>
                </a:solidFill>
                <a:latin typeface="Times" charset="0"/>
                <a:ea typeface="ＭＳ Ｐゴシック" charset="0"/>
              </a:rPr>
              <a:t>	rms(M) = 600-700 keV on 2149 (Z ≥ 8) experimental masses</a:t>
            </a:r>
            <a:endParaRPr lang="en-US" sz="2000" b="1">
              <a:solidFill>
                <a:srgbClr val="FF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0" name="Rectangle 9"/>
          <p:cNvSpPr>
            <a:spLocks/>
          </p:cNvSpPr>
          <p:nvPr/>
        </p:nvSpPr>
        <p:spPr bwMode="auto">
          <a:xfrm>
            <a:off x="1115616" y="-917"/>
            <a:ext cx="7237413" cy="90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0" hangingPunct="0"/>
            <a:r>
              <a:rPr lang="fr-FR" sz="2200" b="1" dirty="0" smtClean="0">
                <a:solidFill>
                  <a:prstClr val="white"/>
                </a:solidFill>
                <a:latin typeface="Arial" charset="0"/>
              </a:rPr>
              <a:t>BASIC STRUCTURE PROPERTIES (</a:t>
            </a:r>
            <a:r>
              <a:rPr lang="fr-FR" sz="2200" b="1" dirty="0">
                <a:solidFill>
                  <a:prstClr val="white"/>
                </a:solidFill>
                <a:latin typeface="Arial" charset="0"/>
              </a:rPr>
              <a:t>2</a:t>
            </a:r>
            <a:r>
              <a:rPr lang="fr-FR" sz="2200" b="1" dirty="0" smtClean="0">
                <a:solidFill>
                  <a:prstClr val="white"/>
                </a:solidFill>
                <a:latin typeface="Arial" charset="0"/>
              </a:rPr>
              <a:t>/5)</a:t>
            </a:r>
          </a:p>
          <a:p>
            <a:pPr algn="ctr" eaLnBrk="0" hangingPunct="0"/>
            <a:r>
              <a:rPr lang="fr-FR" sz="2200" b="1" dirty="0" smtClean="0">
                <a:solidFill>
                  <a:prstClr val="white"/>
                </a:solidFill>
                <a:latin typeface="Arial" charset="0"/>
              </a:rPr>
              <a:t>Mass </a:t>
            </a:r>
            <a:r>
              <a:rPr lang="fr-FR" sz="2200" b="1" dirty="0" err="1" smtClean="0">
                <a:solidFill>
                  <a:prstClr val="white"/>
                </a:solidFill>
                <a:latin typeface="Arial" charset="0"/>
              </a:rPr>
              <a:t>models</a:t>
            </a:r>
            <a:endParaRPr lang="fr-FR" sz="2200" b="1" dirty="0">
              <a:solidFill>
                <a:prstClr val="white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37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Box 5"/>
          <p:cNvSpPr txBox="1">
            <a:spLocks noChangeArrowheads="1"/>
          </p:cNvSpPr>
          <p:nvPr/>
        </p:nvSpPr>
        <p:spPr bwMode="auto">
          <a:xfrm>
            <a:off x="373675" y="980728"/>
            <a:ext cx="8590813" cy="707886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kumimoji="1" lang="en-US" sz="2000" b="1" dirty="0" smtClean="0">
                <a:solidFill>
                  <a:prstClr val="black"/>
                </a:solidFill>
                <a:latin typeface="Times New Roman" pitchFamily="18" charset="0"/>
              </a:rPr>
              <a:t>Comparison between several mass models adjusted with 2003 </a:t>
            </a:r>
            <a:r>
              <a:rPr kumimoji="1" lang="en-US" sz="2000" b="1" dirty="0" err="1" smtClean="0">
                <a:solidFill>
                  <a:prstClr val="black"/>
                </a:solidFill>
                <a:latin typeface="Times New Roman" pitchFamily="18" charset="0"/>
              </a:rPr>
              <a:t>exp</a:t>
            </a:r>
            <a:r>
              <a:rPr kumimoji="1" lang="en-US" sz="2000" b="1" dirty="0" smtClean="0">
                <a:solidFill>
                  <a:prstClr val="black"/>
                </a:solidFill>
                <a:latin typeface="Times New Roman" pitchFamily="18" charset="0"/>
              </a:rPr>
              <a:t> and tested </a:t>
            </a:r>
          </a:p>
          <a:p>
            <a:r>
              <a:rPr kumimoji="1" lang="en-US" sz="2000" b="1" dirty="0">
                <a:solidFill>
                  <a:prstClr val="black"/>
                </a:solidFill>
                <a:latin typeface="Times New Roman" pitchFamily="18" charset="0"/>
              </a:rPr>
              <a:t>w</a:t>
            </a:r>
            <a:r>
              <a:rPr kumimoji="1" lang="en-US" sz="2000" b="1" dirty="0" smtClean="0">
                <a:solidFill>
                  <a:prstClr val="black"/>
                </a:solidFill>
                <a:latin typeface="Times New Roman" pitchFamily="18" charset="0"/>
              </a:rPr>
              <a:t>ith 2012 </a:t>
            </a:r>
            <a:r>
              <a:rPr kumimoji="1" lang="en-US" sz="2000" b="1" dirty="0" err="1" smtClean="0">
                <a:solidFill>
                  <a:prstClr val="black"/>
                </a:solidFill>
                <a:latin typeface="Times New Roman" pitchFamily="18" charset="0"/>
              </a:rPr>
              <a:t>exp</a:t>
            </a:r>
            <a:r>
              <a:rPr kumimoji="1" lang="en-US" sz="2000" b="1" dirty="0" smtClean="0">
                <a:solidFill>
                  <a:prstClr val="black"/>
                </a:solidFill>
                <a:latin typeface="Times New Roman" pitchFamily="18" charset="0"/>
              </a:rPr>
              <a:t> masses </a:t>
            </a:r>
            <a:r>
              <a:rPr kumimoji="1" lang="en-US" sz="1600" b="1" dirty="0">
                <a:solidFill>
                  <a:prstClr val="black"/>
                </a:solidFill>
                <a:latin typeface="Times New Roman" pitchFamily="18" charset="0"/>
              </a:rPr>
              <a:t>	</a:t>
            </a:r>
            <a:endParaRPr kumimoji="1" lang="en-US" sz="1600" b="1" dirty="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12611" y="5131554"/>
            <a:ext cx="614521" cy="288032"/>
          </a:xfrm>
          <a:prstGeom prst="rect">
            <a:avLst/>
          </a:prstGeom>
          <a:solidFill>
            <a:srgbClr val="B2B2B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700808"/>
            <a:ext cx="5577419" cy="4321743"/>
          </a:xfrm>
          <a:prstGeom prst="rect">
            <a:avLst/>
          </a:prstGeom>
        </p:spPr>
      </p:pic>
      <p:cxnSp>
        <p:nvCxnSpPr>
          <p:cNvPr id="10" name="Connecteur droit avec flèche 9"/>
          <p:cNvCxnSpPr/>
          <p:nvPr/>
        </p:nvCxnSpPr>
        <p:spPr>
          <a:xfrm flipV="1">
            <a:off x="1468570" y="5309754"/>
            <a:ext cx="1201311" cy="889734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179512" y="6237312"/>
            <a:ext cx="2954655" cy="40011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kumimoji="1" lang="en-US" sz="2000" b="1" dirty="0">
                <a:solidFill>
                  <a:prstClr val="black"/>
                </a:solidFill>
                <a:latin typeface="Times New Roman" pitchFamily="18" charset="0"/>
              </a:rPr>
              <a:t>M</a:t>
            </a:r>
            <a:r>
              <a:rPr kumimoji="1" lang="en-US" sz="2000" b="1" dirty="0" smtClean="0">
                <a:solidFill>
                  <a:prstClr val="black"/>
                </a:solidFill>
                <a:latin typeface="Times New Roman" pitchFamily="18" charset="0"/>
              </a:rPr>
              <a:t>icroscopic models</a:t>
            </a:r>
            <a:r>
              <a:rPr kumimoji="1" lang="en-US" sz="1600" b="1" dirty="0">
                <a:solidFill>
                  <a:prstClr val="black"/>
                </a:solidFill>
                <a:latin typeface="Times New Roman" pitchFamily="18" charset="0"/>
              </a:rPr>
              <a:t>	</a:t>
            </a:r>
            <a:endParaRPr kumimoji="1" lang="en-US" sz="1600" b="1" dirty="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5292080" y="2924944"/>
            <a:ext cx="3754746" cy="1815882"/>
          </a:xfrm>
          <a:prstGeom prst="rect">
            <a:avLst/>
          </a:prstGeom>
          <a:noFill/>
          <a:ln w="57150">
            <a:solidFill>
              <a:schemeClr val="accent6">
                <a:lumMod val="60000"/>
                <a:lumOff val="40000"/>
              </a:schemeClr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kumimoji="1" lang="en-US" sz="2000" b="1" dirty="0" smtClean="0">
                <a:solidFill>
                  <a:prstClr val="black"/>
                </a:solidFill>
                <a:latin typeface="Times New Roman" pitchFamily="18" charset="0"/>
              </a:rPr>
              <a:t>Current status</a:t>
            </a:r>
            <a:endParaRPr kumimoji="1" lang="en-US" sz="2000" b="1" dirty="0">
              <a:solidFill>
                <a:prstClr val="black"/>
              </a:solidFill>
              <a:latin typeface="Times New Roman" pitchFamily="18" charset="0"/>
            </a:endParaRPr>
          </a:p>
          <a:p>
            <a:pPr lvl="0"/>
            <a:r>
              <a:rPr kumimoji="1" lang="en-US" sz="2000" b="1" dirty="0" smtClean="0">
                <a:solidFill>
                  <a:prstClr val="black"/>
                </a:solidFill>
                <a:latin typeface="Times New Roman" pitchFamily="18" charset="0"/>
              </a:rPr>
              <a:t>      </a:t>
            </a:r>
            <a:r>
              <a:rPr kumimoji="1" lang="en-US" sz="2000" b="1" dirty="0" err="1" smtClean="0">
                <a:solidFill>
                  <a:prstClr val="black"/>
                </a:solidFill>
                <a:latin typeface="Times New Roman" pitchFamily="18" charset="0"/>
              </a:rPr>
              <a:t>rms</a:t>
            </a:r>
            <a:r>
              <a:rPr kumimoji="1" lang="en-US" sz="2000" b="1" dirty="0" smtClean="0">
                <a:solidFill>
                  <a:prstClr val="black"/>
                </a:solidFill>
                <a:latin typeface="Times New Roman" pitchFamily="18" charset="0"/>
              </a:rPr>
              <a:t> &lt; 1 MeV (masses </a:t>
            </a:r>
            <a:r>
              <a:rPr kumimoji="1" lang="en-US" sz="2000" b="1" dirty="0" smtClean="0">
                <a:solidFill>
                  <a:prstClr val="black"/>
                </a:solidFill>
                <a:latin typeface="Times New Roman" pitchFamily="18" charset="0"/>
                <a:sym typeface="Symbol"/>
              </a:rPr>
              <a:t> </a:t>
            </a:r>
            <a:r>
              <a:rPr kumimoji="1" lang="en-US" sz="2000" b="1" dirty="0" err="1" smtClean="0">
                <a:solidFill>
                  <a:prstClr val="black"/>
                </a:solidFill>
                <a:latin typeface="Times New Roman" pitchFamily="18" charset="0"/>
                <a:sym typeface="Symbol"/>
              </a:rPr>
              <a:t>GeV</a:t>
            </a:r>
            <a:r>
              <a:rPr kumimoji="1" lang="en-US" sz="2000" b="1" dirty="0" smtClean="0">
                <a:solidFill>
                  <a:prstClr val="black"/>
                </a:solidFill>
                <a:latin typeface="Times New Roman" pitchFamily="18" charset="0"/>
                <a:sym typeface="Symbol"/>
              </a:rPr>
              <a:t>)</a:t>
            </a:r>
            <a:endParaRPr kumimoji="1" lang="en-US" sz="2000" b="1" dirty="0">
              <a:solidFill>
                <a:prstClr val="black"/>
              </a:solidFill>
              <a:latin typeface="Times New Roman" pitchFamily="18" charset="0"/>
            </a:endParaRPr>
          </a:p>
          <a:p>
            <a:pPr lvl="0"/>
            <a:r>
              <a:rPr kumimoji="1" lang="en-US" sz="2000" b="1" dirty="0" smtClean="0">
                <a:solidFill>
                  <a:prstClr val="black"/>
                </a:solidFill>
                <a:latin typeface="Times New Roman" pitchFamily="18" charset="0"/>
              </a:rPr>
              <a:t>      micro </a:t>
            </a:r>
            <a:r>
              <a:rPr kumimoji="1" lang="en-US" sz="2000" b="1" dirty="0" smtClean="0">
                <a:solidFill>
                  <a:prstClr val="black"/>
                </a:solidFill>
                <a:latin typeface="Times New Roman" pitchFamily="18" charset="0"/>
                <a:sym typeface="Symbol"/>
              </a:rPr>
              <a:t></a:t>
            </a:r>
            <a:r>
              <a:rPr kumimoji="1" lang="en-US" sz="2000" b="1" dirty="0">
                <a:solidFill>
                  <a:prstClr val="black"/>
                </a:solidFill>
                <a:latin typeface="Times New Roman" pitchFamily="18" charset="0"/>
                <a:sym typeface="Symbol"/>
              </a:rPr>
              <a:t> </a:t>
            </a:r>
            <a:r>
              <a:rPr kumimoji="1" lang="en-US" sz="2000" b="1" dirty="0" smtClean="0">
                <a:solidFill>
                  <a:prstClr val="black"/>
                </a:solidFill>
                <a:latin typeface="Times New Roman" pitchFamily="18" charset="0"/>
              </a:rPr>
              <a:t>macro</a:t>
            </a:r>
            <a:endParaRPr kumimoji="1" lang="en-US" sz="2000" b="1" dirty="0">
              <a:solidFill>
                <a:prstClr val="black"/>
              </a:solidFill>
              <a:latin typeface="Times New Roman" pitchFamily="18" charset="0"/>
            </a:endParaRPr>
          </a:p>
          <a:p>
            <a:pPr lvl="0"/>
            <a:r>
              <a:rPr kumimoji="1" lang="en-US" sz="2000" b="1" dirty="0" smtClean="0">
                <a:solidFill>
                  <a:prstClr val="black"/>
                </a:solidFill>
                <a:latin typeface="Times New Roman" pitchFamily="18" charset="0"/>
              </a:rPr>
              <a:t>      micro more predictive</a:t>
            </a:r>
            <a:endParaRPr kumimoji="1" lang="en-US" sz="1600" b="1" dirty="0">
              <a:solidFill>
                <a:prstClr val="black"/>
              </a:solidFill>
              <a:latin typeface="Times New Roman" pitchFamily="18" charset="0"/>
            </a:endParaRPr>
          </a:p>
          <a:p>
            <a:pPr lvl="0"/>
            <a:endParaRPr kumimoji="1" lang="en-US" sz="1600" b="1" dirty="0" smtClean="0">
              <a:solidFill>
                <a:prstClr val="black"/>
              </a:solidFill>
              <a:latin typeface="Times New Roman" pitchFamily="18" charset="0"/>
            </a:endParaRPr>
          </a:p>
          <a:p>
            <a:endParaRPr kumimoji="1" lang="en-US" sz="1600" b="1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9" name="Rectangle 9"/>
          <p:cNvSpPr>
            <a:spLocks/>
          </p:cNvSpPr>
          <p:nvPr/>
        </p:nvSpPr>
        <p:spPr bwMode="auto">
          <a:xfrm>
            <a:off x="1115616" y="-917"/>
            <a:ext cx="7237413" cy="90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0" hangingPunct="0"/>
            <a:r>
              <a:rPr lang="fr-FR" sz="2200" b="1" dirty="0" smtClean="0">
                <a:solidFill>
                  <a:prstClr val="white"/>
                </a:solidFill>
                <a:latin typeface="Arial" charset="0"/>
              </a:rPr>
              <a:t>BASIC STRUCTURE PROPERTIES (3/5)</a:t>
            </a:r>
          </a:p>
          <a:p>
            <a:pPr algn="ctr" eaLnBrk="0" hangingPunct="0"/>
            <a:r>
              <a:rPr lang="fr-FR" sz="2200" b="1" dirty="0" smtClean="0">
                <a:solidFill>
                  <a:prstClr val="white"/>
                </a:solidFill>
                <a:latin typeface="Arial" charset="0"/>
              </a:rPr>
              <a:t>Mass </a:t>
            </a:r>
            <a:r>
              <a:rPr lang="fr-FR" sz="2200" b="1" dirty="0" err="1" smtClean="0">
                <a:solidFill>
                  <a:prstClr val="white"/>
                </a:solidFill>
                <a:latin typeface="Arial" charset="0"/>
              </a:rPr>
              <a:t>models</a:t>
            </a:r>
            <a:r>
              <a:rPr lang="fr-FR" sz="2200" b="1" dirty="0" smtClean="0">
                <a:solidFill>
                  <a:prstClr val="white"/>
                </a:solidFill>
                <a:latin typeface="Arial" charset="0"/>
              </a:rPr>
              <a:t> </a:t>
            </a:r>
            <a:r>
              <a:rPr lang="fr-FR" sz="2200" b="1" dirty="0" err="1" smtClean="0">
                <a:solidFill>
                  <a:prstClr val="white"/>
                </a:solidFill>
                <a:latin typeface="Arial" charset="0"/>
              </a:rPr>
              <a:t>predictive</a:t>
            </a:r>
            <a:r>
              <a:rPr lang="fr-FR" sz="2200" b="1" dirty="0" smtClean="0">
                <a:solidFill>
                  <a:prstClr val="white"/>
                </a:solidFill>
                <a:latin typeface="Arial" charset="0"/>
              </a:rPr>
              <a:t> power</a:t>
            </a:r>
            <a:endParaRPr lang="fr-FR" sz="2200" b="1" dirty="0">
              <a:solidFill>
                <a:prstClr val="white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89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06958" y="1484784"/>
            <a:ext cx="7345362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fr-FR" altLang="fr-FR" sz="2000" dirty="0" err="1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Methodology</a:t>
            </a:r>
            <a:r>
              <a:rPr lang="fr-FR" altLang="fr-FR" sz="20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: E = </a:t>
            </a:r>
            <a:r>
              <a:rPr lang="fr-FR" altLang="fr-FR" sz="2000" dirty="0" err="1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E</a:t>
            </a:r>
            <a:r>
              <a:rPr lang="fr-FR" altLang="fr-FR" sz="2000" baseline="-25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mf</a:t>
            </a:r>
            <a:r>
              <a:rPr lang="fr-FR" altLang="fr-FR" sz="20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fr-FR" altLang="fr-FR" sz="2000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+ </a:t>
            </a:r>
            <a:r>
              <a:rPr lang="fr-FR" altLang="fr-FR" sz="2000" dirty="0" err="1">
                <a:solidFill>
                  <a:srgbClr val="000000"/>
                </a:solidFill>
                <a:cs typeface="Times New Roman" pitchFamily="18" charset="0"/>
              </a:rPr>
              <a:t>d</a:t>
            </a:r>
            <a:r>
              <a:rPr lang="fr-FR" altLang="fr-FR" sz="2000" dirty="0" err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E</a:t>
            </a:r>
            <a:r>
              <a:rPr lang="fr-FR" altLang="fr-FR" sz="2000" baseline="-250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∞</a:t>
            </a:r>
            <a:r>
              <a:rPr lang="fr-FR" altLang="fr-FR" sz="20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+ </a:t>
            </a:r>
            <a:r>
              <a:rPr lang="fr-FR" altLang="fr-FR" sz="2000" dirty="0" err="1" smtClean="0">
                <a:solidFill>
                  <a:srgbClr val="000000"/>
                </a:solidFill>
                <a:cs typeface="Times New Roman" pitchFamily="18" charset="0"/>
              </a:rPr>
              <a:t>d</a:t>
            </a:r>
            <a:r>
              <a:rPr lang="fr-FR" altLang="fr-FR" sz="2000" dirty="0" err="1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E</a:t>
            </a:r>
            <a:r>
              <a:rPr lang="fr-FR" altLang="fr-FR" sz="2000" baseline="-25000" dirty="0" err="1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bmf</a:t>
            </a:r>
            <a:endParaRPr lang="en-GB" altLang="fr-FR" sz="20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endParaRPr lang="en-GB" altLang="fr-FR" sz="20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endParaRPr lang="en-GB" altLang="fr-FR" sz="20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endParaRPr lang="fr-FR" altLang="fr-FR" sz="20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endParaRPr lang="fr-FR" altLang="fr-FR" sz="20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endParaRPr lang="fr-FR" altLang="fr-FR" sz="20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endParaRPr lang="fr-FR" altLang="fr-FR" sz="2000" dirty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endParaRPr lang="fr-FR" altLang="fr-FR" sz="20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endParaRPr lang="fr-FR" altLang="fr-FR" sz="2000" dirty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endParaRPr lang="fr-FR" altLang="fr-FR" sz="20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endParaRPr lang="fr-FR" altLang="fr-FR" sz="2000" dirty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endParaRPr lang="fr-FR" altLang="fr-FR" sz="20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endParaRPr lang="fr-FR" altLang="fr-FR" sz="20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endParaRPr lang="fr-FR" altLang="fr-FR" sz="2000" dirty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r>
              <a:rPr lang="fr-FR" altLang="fr-FR" sz="20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* </a:t>
            </a:r>
            <a:r>
              <a:rPr lang="fr-FR" altLang="fr-FR" sz="2000" dirty="0" err="1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Additional</a:t>
            </a:r>
            <a:r>
              <a:rPr lang="fr-FR" altLang="fr-FR" sz="20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fr-FR" altLang="fr-FR" sz="2000" dirty="0" err="1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filters</a:t>
            </a:r>
            <a:endParaRPr lang="fr-FR" altLang="fr-FR" sz="20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578538" y="2919026"/>
            <a:ext cx="12874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fr-FR" altLang="fr-FR" sz="1000" b="1" smtClean="0">
                <a:solidFill>
                  <a:srgbClr val="FF0000"/>
                </a:solidFill>
                <a:latin typeface="Times New Roman" pitchFamily="18" charset="0"/>
                <a:ea typeface="ＭＳ Ｐゴシック" pitchFamily="-100" charset="-128"/>
              </a:rPr>
              <a:t>Automatic</a:t>
            </a:r>
          </a:p>
          <a:p>
            <a:pPr algn="ctr" eaLnBrk="0" hangingPunct="0"/>
            <a:r>
              <a:rPr lang="en-GB" altLang="fr-FR" sz="1000" b="1" smtClean="0">
                <a:solidFill>
                  <a:srgbClr val="FF0000"/>
                </a:solidFill>
                <a:latin typeface="Times New Roman" pitchFamily="18" charset="0"/>
                <a:ea typeface="ＭＳ Ｐゴシック" pitchFamily="-100" charset="-128"/>
              </a:rPr>
              <a:t>fit on</a:t>
            </a:r>
            <a:endParaRPr lang="fr-FR" altLang="fr-FR" sz="1000" b="1" smtClean="0">
              <a:solidFill>
                <a:srgbClr val="FF0000"/>
              </a:solidFill>
              <a:latin typeface="Times New Roman" pitchFamily="18" charset="0"/>
              <a:ea typeface="ＭＳ Ｐゴシック" pitchFamily="-100" charset="-128"/>
            </a:endParaRPr>
          </a:p>
          <a:p>
            <a:pPr algn="ctr" eaLnBrk="0" hangingPunct="0"/>
            <a:r>
              <a:rPr lang="fr-FR" altLang="fr-FR" sz="1000" b="1" smtClean="0">
                <a:solidFill>
                  <a:srgbClr val="FF0000"/>
                </a:solidFill>
                <a:latin typeface="Times New Roman" pitchFamily="18" charset="0"/>
                <a:ea typeface="ＭＳ Ｐゴシック" pitchFamily="-100" charset="-128"/>
              </a:rPr>
              <a:t>650 known</a:t>
            </a:r>
          </a:p>
          <a:p>
            <a:pPr algn="ctr" eaLnBrk="0" hangingPunct="0"/>
            <a:r>
              <a:rPr lang="fr-FR" altLang="fr-FR" sz="1000" b="1" smtClean="0">
                <a:solidFill>
                  <a:srgbClr val="FF0000"/>
                </a:solidFill>
                <a:latin typeface="Times New Roman" pitchFamily="18" charset="0"/>
                <a:ea typeface="ＭＳ Ｐゴシック" pitchFamily="-100" charset="-128"/>
              </a:rPr>
              <a:t>masses</a:t>
            </a:r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850000" y="3273038"/>
            <a:ext cx="755650" cy="1588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" name="Line 6"/>
          <p:cNvSpPr>
            <a:spLocks noChangeShapeType="1"/>
          </p:cNvSpPr>
          <p:nvPr/>
        </p:nvSpPr>
        <p:spPr bwMode="auto">
          <a:xfrm flipH="1">
            <a:off x="634100" y="3973126"/>
            <a:ext cx="2447925" cy="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 flipV="1">
            <a:off x="640450" y="3542913"/>
            <a:ext cx="0" cy="43180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3350313" y="2755513"/>
            <a:ext cx="11811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fr-FR" altLang="fr-FR" sz="1000" b="1" smtClean="0">
                <a:solidFill>
                  <a:srgbClr val="00FF00"/>
                </a:solidFill>
                <a:latin typeface="Times New Roman" pitchFamily="18" charset="0"/>
                <a:ea typeface="ＭＳ Ｐゴシック" pitchFamily="-100" charset="-128"/>
              </a:rPr>
              <a:t>Acceptable description</a:t>
            </a:r>
          </a:p>
          <a:p>
            <a:pPr algn="ctr" eaLnBrk="0" hangingPunct="0"/>
            <a:r>
              <a:rPr lang="fr-FR" altLang="fr-FR" sz="1000" b="1" smtClean="0">
                <a:solidFill>
                  <a:srgbClr val="00FF00"/>
                </a:solidFill>
                <a:latin typeface="Times New Roman" pitchFamily="18" charset="0"/>
                <a:ea typeface="ＭＳ Ｐゴシック" pitchFamily="-100" charset="-128"/>
              </a:rPr>
              <a:t>of masses, radii</a:t>
            </a:r>
          </a:p>
          <a:p>
            <a:pPr algn="ctr" eaLnBrk="0" hangingPunct="0"/>
            <a:r>
              <a:rPr lang="fr-FR" altLang="fr-FR" sz="1000" b="1" smtClean="0">
                <a:solidFill>
                  <a:srgbClr val="00FF00"/>
                </a:solidFill>
                <a:latin typeface="Times New Roman" pitchFamily="18" charset="0"/>
                <a:ea typeface="ＭＳ Ｐゴシック" pitchFamily="-100" charset="-128"/>
              </a:rPr>
              <a:t>and nuclear</a:t>
            </a:r>
          </a:p>
          <a:p>
            <a:pPr algn="ctr" eaLnBrk="0" hangingPunct="0"/>
            <a:r>
              <a:rPr lang="fr-FR" altLang="fr-FR" sz="1000" b="1" smtClean="0">
                <a:solidFill>
                  <a:srgbClr val="00FF00"/>
                </a:solidFill>
                <a:latin typeface="Times New Roman" pitchFamily="18" charset="0"/>
                <a:ea typeface="ＭＳ Ｐゴシック" pitchFamily="-100" charset="-128"/>
              </a:rPr>
              <a:t>matter</a:t>
            </a:r>
          </a:p>
          <a:p>
            <a:pPr algn="ctr" eaLnBrk="0" hangingPunct="0"/>
            <a:r>
              <a:rPr lang="fr-FR" altLang="fr-FR" sz="1000" b="1" smtClean="0">
                <a:solidFill>
                  <a:srgbClr val="00FF00"/>
                </a:solidFill>
                <a:latin typeface="Times New Roman" pitchFamily="18" charset="0"/>
                <a:ea typeface="ＭＳ Ｐゴシック" pitchFamily="-100" charset="-128"/>
              </a:rPr>
              <a:t>properties</a:t>
            </a:r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>
            <a:off x="2151750" y="3273038"/>
            <a:ext cx="539750" cy="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>
            <a:off x="4818750" y="3541326"/>
            <a:ext cx="0" cy="64770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" name="Line 11"/>
          <p:cNvSpPr>
            <a:spLocks noChangeShapeType="1"/>
          </p:cNvSpPr>
          <p:nvPr/>
        </p:nvSpPr>
        <p:spPr bwMode="auto">
          <a:xfrm flipH="1">
            <a:off x="494400" y="4189026"/>
            <a:ext cx="4329113" cy="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 flipV="1">
            <a:off x="497575" y="3542913"/>
            <a:ext cx="0" cy="64770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 flipH="1">
            <a:off x="346763" y="4404926"/>
            <a:ext cx="6499225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8" name="Line 14"/>
          <p:cNvSpPr>
            <a:spLocks noChangeShapeType="1"/>
          </p:cNvSpPr>
          <p:nvPr/>
        </p:nvSpPr>
        <p:spPr bwMode="auto">
          <a:xfrm flipV="1">
            <a:off x="353113" y="3542913"/>
            <a:ext cx="0" cy="8636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19" name="Group 15"/>
          <p:cNvGrpSpPr>
            <a:grpSpLocks/>
          </p:cNvGrpSpPr>
          <p:nvPr/>
        </p:nvGrpSpPr>
        <p:grpSpPr bwMode="auto">
          <a:xfrm>
            <a:off x="4401238" y="3003163"/>
            <a:ext cx="863600" cy="539750"/>
            <a:chOff x="3846" y="2950"/>
            <a:chExt cx="544" cy="340"/>
          </a:xfrm>
        </p:grpSpPr>
        <p:sp>
          <p:nvSpPr>
            <p:cNvPr id="20" name="Text Box 16"/>
            <p:cNvSpPr txBox="1">
              <a:spLocks noChangeArrowheads="1"/>
            </p:cNvSpPr>
            <p:nvPr/>
          </p:nvSpPr>
          <p:spPr bwMode="auto">
            <a:xfrm>
              <a:off x="3846" y="2952"/>
              <a:ext cx="544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lnSpc>
                  <a:spcPct val="80000"/>
                </a:lnSpc>
              </a:pPr>
              <a:r>
                <a:rPr lang="fr-FR" altLang="fr-FR" sz="1200" smtClean="0">
                  <a:solidFill>
                    <a:srgbClr val="0000FF"/>
                  </a:solidFill>
                  <a:latin typeface="Times New Roman" pitchFamily="18" charset="0"/>
                  <a:ea typeface="ＭＳ Ｐゴシック" pitchFamily="-100" charset="-128"/>
                </a:rPr>
                <a:t>New</a:t>
              </a:r>
            </a:p>
            <a:p>
              <a:pPr algn="ctr" eaLnBrk="0" hangingPunct="0">
                <a:lnSpc>
                  <a:spcPct val="80000"/>
                </a:lnSpc>
              </a:pPr>
              <a:r>
                <a:rPr lang="fr-FR" altLang="fr-FR" sz="1200" smtClean="0">
                  <a:solidFill>
                    <a:srgbClr val="0000FF"/>
                  </a:solidFill>
                  <a:latin typeface="Times New Roman" pitchFamily="18" charset="0"/>
                  <a:ea typeface="ＭＳ Ｐゴシック" pitchFamily="-100" charset="-128"/>
                </a:rPr>
                <a:t>corrections</a:t>
              </a:r>
            </a:p>
            <a:p>
              <a:pPr algn="ctr" eaLnBrk="0" hangingPunct="0">
                <a:lnSpc>
                  <a:spcPct val="80000"/>
                </a:lnSpc>
              </a:pPr>
              <a:r>
                <a:rPr lang="fr-FR" altLang="fr-FR" sz="1200" b="1" i="1" smtClean="0">
                  <a:solidFill>
                    <a:srgbClr val="0000FF"/>
                  </a:solidFill>
                  <a:ea typeface="ＭＳ Ｐゴシック" pitchFamily="-100" charset="-128"/>
                </a:rPr>
                <a:t>d</a:t>
              </a:r>
              <a:r>
                <a:rPr lang="fr-FR" altLang="fr-FR" sz="1200" b="1" i="1" smtClean="0">
                  <a:solidFill>
                    <a:srgbClr val="0000FF"/>
                  </a:solidFill>
                  <a:latin typeface="Times New Roman" pitchFamily="18" charset="0"/>
                  <a:ea typeface="ＭＳ Ｐゴシック" pitchFamily="-100" charset="-128"/>
                </a:rPr>
                <a:t>E</a:t>
              </a:r>
              <a:r>
                <a:rPr lang="fr-FR" altLang="fr-FR" sz="1200" b="1" baseline="-25000" smtClean="0">
                  <a:solidFill>
                    <a:srgbClr val="0000FF"/>
                  </a:solidFill>
                  <a:latin typeface="Times New Roman" pitchFamily="18" charset="0"/>
                  <a:ea typeface="ＭＳ Ｐゴシック" pitchFamily="-100" charset="-128"/>
                  <a:sym typeface="Symbol" pitchFamily="18" charset="2"/>
                </a:rPr>
                <a:t></a:t>
              </a:r>
              <a:endParaRPr lang="fr-FR" altLang="fr-FR" sz="1200" b="1" smtClean="0">
                <a:solidFill>
                  <a:srgbClr val="0000FF"/>
                </a:solidFill>
                <a:latin typeface="Times New Roman" pitchFamily="18" charset="0"/>
                <a:ea typeface="ＭＳ Ｐゴシック" pitchFamily="-100" charset="-128"/>
                <a:sym typeface="Symbol" pitchFamily="18" charset="2"/>
              </a:endParaRPr>
            </a:p>
          </p:txBody>
        </p:sp>
        <p:sp>
          <p:nvSpPr>
            <p:cNvPr id="21" name="Rectangle 17"/>
            <p:cNvSpPr>
              <a:spLocks noChangeArrowheads="1"/>
            </p:cNvSpPr>
            <p:nvPr/>
          </p:nvSpPr>
          <p:spPr bwMode="auto">
            <a:xfrm>
              <a:off x="3857" y="2950"/>
              <a:ext cx="521" cy="340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22" name="Group 18"/>
          <p:cNvGrpSpPr>
            <a:grpSpLocks/>
          </p:cNvGrpSpPr>
          <p:nvPr/>
        </p:nvGrpSpPr>
        <p:grpSpPr bwMode="auto">
          <a:xfrm>
            <a:off x="6415775" y="3003163"/>
            <a:ext cx="863600" cy="1403350"/>
            <a:chOff x="4024" y="2113"/>
            <a:chExt cx="544" cy="884"/>
          </a:xfrm>
        </p:grpSpPr>
        <p:sp>
          <p:nvSpPr>
            <p:cNvPr id="23" name="Line 19"/>
            <p:cNvSpPr>
              <a:spLocks noChangeShapeType="1"/>
            </p:cNvSpPr>
            <p:nvPr/>
          </p:nvSpPr>
          <p:spPr bwMode="auto">
            <a:xfrm>
              <a:off x="4296" y="2453"/>
              <a:ext cx="0" cy="54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24" name="Group 20"/>
            <p:cNvGrpSpPr>
              <a:grpSpLocks/>
            </p:cNvGrpSpPr>
            <p:nvPr/>
          </p:nvGrpSpPr>
          <p:grpSpPr bwMode="auto">
            <a:xfrm>
              <a:off x="4024" y="2113"/>
              <a:ext cx="544" cy="340"/>
              <a:chOff x="4940" y="2912"/>
              <a:chExt cx="544" cy="340"/>
            </a:xfrm>
          </p:grpSpPr>
          <p:sp>
            <p:nvSpPr>
              <p:cNvPr id="25" name="Text Box 21"/>
              <p:cNvSpPr txBox="1">
                <a:spLocks noChangeArrowheads="1"/>
              </p:cNvSpPr>
              <p:nvPr/>
            </p:nvSpPr>
            <p:spPr bwMode="auto">
              <a:xfrm>
                <a:off x="4940" y="2915"/>
                <a:ext cx="544" cy="3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>
                  <a:lnSpc>
                    <a:spcPct val="80000"/>
                  </a:lnSpc>
                </a:pPr>
                <a:r>
                  <a:rPr lang="fr-FR" altLang="fr-FR" sz="1200" smtClean="0">
                    <a:solidFill>
                      <a:srgbClr val="FF0000"/>
                    </a:solidFill>
                    <a:latin typeface="Times New Roman" pitchFamily="18" charset="0"/>
                    <a:ea typeface="ＭＳ Ｐゴシック" pitchFamily="-100" charset="-128"/>
                  </a:rPr>
                  <a:t>New</a:t>
                </a:r>
              </a:p>
              <a:p>
                <a:pPr algn="ctr" eaLnBrk="0" hangingPunct="0">
                  <a:lnSpc>
                    <a:spcPct val="80000"/>
                  </a:lnSpc>
                </a:pPr>
                <a:r>
                  <a:rPr lang="fr-FR" altLang="fr-FR" sz="1200" smtClean="0">
                    <a:solidFill>
                      <a:srgbClr val="FF0000"/>
                    </a:solidFill>
                    <a:latin typeface="Times New Roman" pitchFamily="18" charset="0"/>
                    <a:ea typeface="ＭＳ Ｐゴシック" pitchFamily="-100" charset="-128"/>
                  </a:rPr>
                  <a:t>corrections</a:t>
                </a:r>
              </a:p>
              <a:p>
                <a:pPr algn="ctr" eaLnBrk="0" hangingPunct="0">
                  <a:lnSpc>
                    <a:spcPct val="80000"/>
                  </a:lnSpc>
                </a:pPr>
                <a:r>
                  <a:rPr lang="fr-FR" altLang="fr-FR" sz="1200" b="1" i="1" smtClean="0">
                    <a:solidFill>
                      <a:srgbClr val="FF0000"/>
                    </a:solidFill>
                    <a:ea typeface="ＭＳ Ｐゴシック" pitchFamily="-100" charset="-128"/>
                  </a:rPr>
                  <a:t>d</a:t>
                </a:r>
                <a:r>
                  <a:rPr lang="fr-FR" altLang="fr-FR" sz="1200" b="1" i="1" smtClean="0">
                    <a:solidFill>
                      <a:srgbClr val="FF0000"/>
                    </a:solidFill>
                    <a:latin typeface="Times New Roman" pitchFamily="18" charset="0"/>
                    <a:ea typeface="ＭＳ Ｐゴシック" pitchFamily="-100" charset="-128"/>
                  </a:rPr>
                  <a:t>E</a:t>
                </a:r>
                <a:r>
                  <a:rPr lang="fr-FR" altLang="fr-FR" sz="1200" b="1" baseline="-25000" smtClean="0">
                    <a:solidFill>
                      <a:srgbClr val="FF0000"/>
                    </a:solidFill>
                    <a:latin typeface="Times New Roman" pitchFamily="18" charset="0"/>
                    <a:ea typeface="ＭＳ Ｐゴシック" pitchFamily="-100" charset="-128"/>
                  </a:rPr>
                  <a:t>quad</a:t>
                </a:r>
                <a:endParaRPr lang="fr-FR" altLang="fr-FR" sz="1200" b="1" smtClean="0">
                  <a:solidFill>
                    <a:srgbClr val="FF0000"/>
                  </a:solidFill>
                  <a:latin typeface="Times New Roman" pitchFamily="18" charset="0"/>
                  <a:ea typeface="ＭＳ Ｐゴシック" pitchFamily="-100" charset="-128"/>
                </a:endParaRPr>
              </a:p>
            </p:txBody>
          </p:sp>
          <p:sp>
            <p:nvSpPr>
              <p:cNvPr id="26" name="Rectangle 22"/>
              <p:cNvSpPr>
                <a:spLocks noChangeArrowheads="1"/>
              </p:cNvSpPr>
              <p:nvPr/>
            </p:nvSpPr>
            <p:spPr bwMode="auto">
              <a:xfrm>
                <a:off x="4951" y="2912"/>
                <a:ext cx="521" cy="34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28" name="Line 23"/>
          <p:cNvSpPr>
            <a:spLocks noChangeShapeType="1"/>
          </p:cNvSpPr>
          <p:nvPr/>
        </p:nvSpPr>
        <p:spPr bwMode="auto">
          <a:xfrm>
            <a:off x="3482075" y="3273038"/>
            <a:ext cx="935038" cy="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9" name="Text Box 24"/>
          <p:cNvSpPr txBox="1">
            <a:spLocks noChangeArrowheads="1"/>
          </p:cNvSpPr>
          <p:nvPr/>
        </p:nvSpPr>
        <p:spPr bwMode="auto">
          <a:xfrm>
            <a:off x="2007288" y="2912676"/>
            <a:ext cx="792162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fr-FR" altLang="fr-FR" sz="1000" b="1" smtClean="0">
                <a:solidFill>
                  <a:srgbClr val="00FF00"/>
                </a:solidFill>
                <a:latin typeface="Times New Roman" pitchFamily="18" charset="0"/>
                <a:ea typeface="ＭＳ Ｐゴシック" pitchFamily="-100" charset="-128"/>
              </a:rPr>
              <a:t>Correct</a:t>
            </a:r>
          </a:p>
          <a:p>
            <a:pPr algn="ctr" eaLnBrk="0" hangingPunct="0"/>
            <a:r>
              <a:rPr lang="fr-FR" altLang="fr-FR" sz="1000" b="1" smtClean="0">
                <a:solidFill>
                  <a:srgbClr val="00FF00"/>
                </a:solidFill>
                <a:latin typeface="Times New Roman" pitchFamily="18" charset="0"/>
                <a:ea typeface="ＭＳ Ｐゴシック" pitchFamily="-100" charset="-128"/>
              </a:rPr>
              <a:t>rms</a:t>
            </a:r>
          </a:p>
          <a:p>
            <a:pPr algn="ctr" eaLnBrk="0" hangingPunct="0"/>
            <a:r>
              <a:rPr lang="fr-FR" altLang="fr-FR" sz="1000" b="1" smtClean="0">
                <a:solidFill>
                  <a:srgbClr val="00FF00"/>
                </a:solidFill>
                <a:latin typeface="Times New Roman" pitchFamily="18" charset="0"/>
                <a:ea typeface="ＭＳ Ｐゴシック" pitchFamily="-100" charset="-128"/>
              </a:rPr>
              <a:t>with respect</a:t>
            </a:r>
          </a:p>
          <a:p>
            <a:pPr algn="ctr" eaLnBrk="0" hangingPunct="0"/>
            <a:r>
              <a:rPr lang="en-GB" altLang="fr-FR" sz="1000" b="1" smtClean="0">
                <a:solidFill>
                  <a:srgbClr val="00FF00"/>
                </a:solidFill>
                <a:latin typeface="Times New Roman" pitchFamily="18" charset="0"/>
                <a:ea typeface="ＭＳ Ｐゴシック" pitchFamily="-100" charset="-128"/>
              </a:rPr>
              <a:t>to masses</a:t>
            </a:r>
            <a:endParaRPr lang="fr-FR" altLang="fr-FR" sz="1000" b="1" smtClean="0">
              <a:solidFill>
                <a:srgbClr val="00FF00"/>
              </a:solidFill>
              <a:latin typeface="Times New Roman" pitchFamily="18" charset="0"/>
              <a:ea typeface="ＭＳ Ｐゴシック" pitchFamily="-100" charset="-128"/>
            </a:endParaRPr>
          </a:p>
        </p:txBody>
      </p:sp>
      <p:sp>
        <p:nvSpPr>
          <p:cNvPr id="30" name="Line 25"/>
          <p:cNvSpPr>
            <a:spLocks noChangeShapeType="1"/>
          </p:cNvSpPr>
          <p:nvPr/>
        </p:nvSpPr>
        <p:spPr bwMode="auto">
          <a:xfrm>
            <a:off x="5244200" y="3273038"/>
            <a:ext cx="1187450" cy="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1" name="Line 26"/>
          <p:cNvSpPr>
            <a:spLocks noChangeShapeType="1"/>
          </p:cNvSpPr>
          <p:nvPr/>
        </p:nvSpPr>
        <p:spPr bwMode="auto">
          <a:xfrm flipH="1">
            <a:off x="788088" y="3757226"/>
            <a:ext cx="1096962" cy="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2" name="Line 27"/>
          <p:cNvSpPr>
            <a:spLocks noChangeShapeType="1"/>
          </p:cNvSpPr>
          <p:nvPr/>
        </p:nvSpPr>
        <p:spPr bwMode="auto">
          <a:xfrm flipV="1">
            <a:off x="792850" y="3542913"/>
            <a:ext cx="0" cy="21590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33" name="Group 28"/>
          <p:cNvGrpSpPr>
            <a:grpSpLocks/>
          </p:cNvGrpSpPr>
          <p:nvPr/>
        </p:nvGrpSpPr>
        <p:grpSpPr bwMode="auto">
          <a:xfrm>
            <a:off x="1608825" y="3003163"/>
            <a:ext cx="539750" cy="754063"/>
            <a:chOff x="1017" y="2113"/>
            <a:chExt cx="340" cy="475"/>
          </a:xfrm>
        </p:grpSpPr>
        <p:sp>
          <p:nvSpPr>
            <p:cNvPr id="34" name="Line 29"/>
            <p:cNvSpPr>
              <a:spLocks noChangeShapeType="1"/>
            </p:cNvSpPr>
            <p:nvPr/>
          </p:nvSpPr>
          <p:spPr bwMode="auto">
            <a:xfrm>
              <a:off x="1187" y="2452"/>
              <a:ext cx="0" cy="136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35" name="Group 30"/>
            <p:cNvGrpSpPr>
              <a:grpSpLocks/>
            </p:cNvGrpSpPr>
            <p:nvPr/>
          </p:nvGrpSpPr>
          <p:grpSpPr bwMode="auto">
            <a:xfrm>
              <a:off x="1017" y="2113"/>
              <a:ext cx="340" cy="340"/>
              <a:chOff x="1017" y="2113"/>
              <a:chExt cx="340" cy="340"/>
            </a:xfrm>
          </p:grpSpPr>
          <p:sp>
            <p:nvSpPr>
              <p:cNvPr id="37" name="Rectangle 31"/>
              <p:cNvSpPr>
                <a:spLocks noChangeArrowheads="1"/>
              </p:cNvSpPr>
              <p:nvPr/>
            </p:nvSpPr>
            <p:spPr bwMode="auto">
              <a:xfrm>
                <a:off x="1017" y="2113"/>
                <a:ext cx="340" cy="340"/>
              </a:xfrm>
              <a:prstGeom prst="rect">
                <a:avLst/>
              </a:prstGeom>
              <a:noFill/>
              <a:ln w="9525">
                <a:solidFill>
                  <a:srgbClr val="00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8" name="Text Box 32"/>
              <p:cNvSpPr txBox="1">
                <a:spLocks noChangeArrowheads="1"/>
              </p:cNvSpPr>
              <p:nvPr/>
            </p:nvSpPr>
            <p:spPr bwMode="auto">
              <a:xfrm>
                <a:off x="1018" y="2139"/>
                <a:ext cx="33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 eaLnBrk="0" hangingPunct="0"/>
                <a:r>
                  <a:rPr lang="fr-FR" altLang="fr-FR" sz="1200" smtClean="0">
                    <a:solidFill>
                      <a:srgbClr val="0000FF"/>
                    </a:solidFill>
                    <a:latin typeface="Times New Roman" pitchFamily="18" charset="0"/>
                    <a:ea typeface="ＭＳ Ｐゴシック" pitchFamily="-100" charset="-128"/>
                  </a:rPr>
                  <a:t>New</a:t>
                </a:r>
              </a:p>
              <a:p>
                <a:pPr algn="ctr" eaLnBrk="0" hangingPunct="0"/>
                <a:r>
                  <a:rPr lang="fr-FR" altLang="fr-FR" sz="1200" smtClean="0">
                    <a:solidFill>
                      <a:srgbClr val="0000FF"/>
                    </a:solidFill>
                    <a:latin typeface="Times New Roman" pitchFamily="18" charset="0"/>
                    <a:ea typeface="ＭＳ Ｐゴシック" pitchFamily="-100" charset="-128"/>
                  </a:rPr>
                  <a:t> force</a:t>
                </a:r>
              </a:p>
            </p:txBody>
          </p:sp>
        </p:grpSp>
      </p:grpSp>
      <p:sp>
        <p:nvSpPr>
          <p:cNvPr id="39" name="AutoShape 33"/>
          <p:cNvSpPr>
            <a:spLocks/>
          </p:cNvSpPr>
          <p:nvPr/>
        </p:nvSpPr>
        <p:spPr bwMode="auto">
          <a:xfrm rot="16200000">
            <a:off x="2610538" y="153600"/>
            <a:ext cx="406400" cy="4867275"/>
          </a:xfrm>
          <a:prstGeom prst="rightBrace">
            <a:avLst>
              <a:gd name="adj1" fmla="val 99805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40" name="Rectangle 34"/>
          <p:cNvSpPr>
            <a:spLocks noChangeArrowheads="1"/>
          </p:cNvSpPr>
          <p:nvPr/>
        </p:nvSpPr>
        <p:spPr bwMode="auto">
          <a:xfrm>
            <a:off x="2223188" y="2071301"/>
            <a:ext cx="10541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1600" smtClean="0">
                <a:solidFill>
                  <a:srgbClr val="0000FF"/>
                </a:solidFill>
                <a:latin typeface="Times New Roman" pitchFamily="18" charset="0"/>
              </a:rPr>
              <a:t>   </a:t>
            </a:r>
            <a:r>
              <a:rPr lang="fr-FR" altLang="fr-FR" sz="1600" b="1" smtClean="0">
                <a:solidFill>
                  <a:srgbClr val="0000FF"/>
                </a:solidFill>
                <a:latin typeface="Times New Roman" pitchFamily="18" charset="0"/>
              </a:rPr>
              <a:t>1 month</a:t>
            </a:r>
          </a:p>
        </p:txBody>
      </p:sp>
      <p:sp>
        <p:nvSpPr>
          <p:cNvPr id="41" name="AutoShape 35"/>
          <p:cNvSpPr>
            <a:spLocks/>
          </p:cNvSpPr>
          <p:nvPr/>
        </p:nvSpPr>
        <p:spPr bwMode="auto">
          <a:xfrm rot="16200000">
            <a:off x="7310332" y="1540282"/>
            <a:ext cx="382587" cy="2117725"/>
          </a:xfrm>
          <a:prstGeom prst="rightBrace">
            <a:avLst>
              <a:gd name="adj1" fmla="val 46127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42" name="Rectangle 36"/>
          <p:cNvSpPr>
            <a:spLocks noChangeArrowheads="1"/>
          </p:cNvSpPr>
          <p:nvPr/>
        </p:nvSpPr>
        <p:spPr bwMode="auto">
          <a:xfrm>
            <a:off x="6976163" y="2076063"/>
            <a:ext cx="9699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1600" b="1" smtClean="0">
                <a:solidFill>
                  <a:srgbClr val="FF0000"/>
                </a:solidFill>
                <a:latin typeface="Times New Roman" pitchFamily="18" charset="0"/>
              </a:rPr>
              <a:t>4-5 years</a:t>
            </a:r>
          </a:p>
        </p:txBody>
      </p:sp>
      <p:sp>
        <p:nvSpPr>
          <p:cNvPr id="43" name="Text Box 37"/>
          <p:cNvSpPr txBox="1">
            <a:spLocks noChangeArrowheads="1"/>
          </p:cNvSpPr>
          <p:nvPr/>
        </p:nvSpPr>
        <p:spPr bwMode="auto">
          <a:xfrm>
            <a:off x="311838" y="3044438"/>
            <a:ext cx="5508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fr-FR" altLang="fr-FR" sz="1200" smtClean="0">
                <a:solidFill>
                  <a:srgbClr val="0000FF"/>
                </a:solidFill>
                <a:latin typeface="Times New Roman" pitchFamily="18" charset="0"/>
                <a:ea typeface="ＭＳ Ｐゴシック" pitchFamily="-100" charset="-128"/>
              </a:rPr>
              <a:t>Initial</a:t>
            </a:r>
          </a:p>
          <a:p>
            <a:pPr algn="ctr" eaLnBrk="0" hangingPunct="0"/>
            <a:r>
              <a:rPr lang="fr-FR" altLang="fr-FR" sz="1200" smtClean="0">
                <a:solidFill>
                  <a:srgbClr val="0000FF"/>
                </a:solidFill>
                <a:latin typeface="Times New Roman" pitchFamily="18" charset="0"/>
                <a:ea typeface="ＭＳ Ｐゴシック" pitchFamily="-100" charset="-128"/>
              </a:rPr>
              <a:t>force</a:t>
            </a:r>
          </a:p>
        </p:txBody>
      </p:sp>
      <p:sp>
        <p:nvSpPr>
          <p:cNvPr id="44" name="Rectangle 38"/>
          <p:cNvSpPr>
            <a:spLocks noChangeArrowheads="1"/>
          </p:cNvSpPr>
          <p:nvPr/>
        </p:nvSpPr>
        <p:spPr bwMode="auto">
          <a:xfrm>
            <a:off x="311838" y="3003163"/>
            <a:ext cx="539750" cy="53975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fr-FR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5" name="Line 39"/>
          <p:cNvSpPr>
            <a:spLocks noChangeShapeType="1"/>
          </p:cNvSpPr>
          <p:nvPr/>
        </p:nvSpPr>
        <p:spPr bwMode="auto">
          <a:xfrm>
            <a:off x="7261913" y="3271451"/>
            <a:ext cx="719137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6" name="Text Box 40"/>
          <p:cNvSpPr txBox="1">
            <a:spLocks noChangeArrowheads="1"/>
          </p:cNvSpPr>
          <p:nvPr/>
        </p:nvSpPr>
        <p:spPr bwMode="auto">
          <a:xfrm>
            <a:off x="7226988" y="2768213"/>
            <a:ext cx="7747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fr-FR" altLang="fr-FR" sz="1000" b="1" smtClean="0">
                <a:solidFill>
                  <a:srgbClr val="00FF00"/>
                </a:solidFill>
                <a:latin typeface="Times New Roman" pitchFamily="18" charset="0"/>
                <a:ea typeface="ＭＳ Ｐゴシック" pitchFamily="-100" charset="-128"/>
              </a:rPr>
              <a:t> The good</a:t>
            </a:r>
          </a:p>
          <a:p>
            <a:pPr algn="ctr" eaLnBrk="0" hangingPunct="0"/>
            <a:r>
              <a:rPr lang="fr-FR" altLang="fr-FR" sz="1000" b="1" smtClean="0">
                <a:solidFill>
                  <a:srgbClr val="00FF00"/>
                </a:solidFill>
                <a:latin typeface="Times New Roman" pitchFamily="18" charset="0"/>
                <a:ea typeface="ＭＳ Ｐゴシック" pitchFamily="-100" charset="-128"/>
              </a:rPr>
              <a:t> properties</a:t>
            </a:r>
          </a:p>
          <a:p>
            <a:pPr algn="ctr" eaLnBrk="0" hangingPunct="0"/>
            <a:r>
              <a:rPr lang="fr-FR" altLang="fr-FR" sz="1000" b="1" smtClean="0">
                <a:solidFill>
                  <a:srgbClr val="00FF00"/>
                </a:solidFill>
                <a:latin typeface="Times New Roman" pitchFamily="18" charset="0"/>
                <a:ea typeface="ＭＳ Ｐゴシック" pitchFamily="-100" charset="-128"/>
              </a:rPr>
              <a:t>obtained</a:t>
            </a:r>
          </a:p>
          <a:p>
            <a:pPr algn="ctr" eaLnBrk="0" hangingPunct="0"/>
            <a:r>
              <a:rPr lang="fr-FR" altLang="fr-FR" sz="1000" b="1" smtClean="0">
                <a:solidFill>
                  <a:srgbClr val="00FF00"/>
                </a:solidFill>
                <a:latin typeface="Times New Roman" pitchFamily="18" charset="0"/>
                <a:ea typeface="ＭＳ Ｐゴシック" pitchFamily="-100" charset="-128"/>
              </a:rPr>
              <a:t>using D1S</a:t>
            </a:r>
            <a:endParaRPr lang="en-GB" altLang="fr-FR" sz="1000" b="1" smtClean="0">
              <a:solidFill>
                <a:srgbClr val="00FF00"/>
              </a:solidFill>
              <a:latin typeface="Times New Roman" pitchFamily="18" charset="0"/>
              <a:ea typeface="ＭＳ Ｐゴシック" pitchFamily="-100" charset="-128"/>
            </a:endParaRPr>
          </a:p>
          <a:p>
            <a:pPr algn="ctr" eaLnBrk="0" hangingPunct="0"/>
            <a:r>
              <a:rPr lang="en-GB" altLang="fr-FR" sz="1000" b="1" smtClean="0">
                <a:solidFill>
                  <a:srgbClr val="00FF00"/>
                </a:solidFill>
                <a:latin typeface="Times New Roman" pitchFamily="18" charset="0"/>
                <a:ea typeface="ＭＳ Ｐゴシック" pitchFamily="-100" charset="-128"/>
              </a:rPr>
              <a:t>are nearly</a:t>
            </a:r>
          </a:p>
          <a:p>
            <a:pPr algn="ctr" eaLnBrk="0" hangingPunct="0"/>
            <a:r>
              <a:rPr lang="en-GB" altLang="fr-FR" sz="1000" b="1" smtClean="0">
                <a:solidFill>
                  <a:srgbClr val="00FF00"/>
                </a:solidFill>
                <a:latin typeface="Times New Roman" pitchFamily="18" charset="0"/>
                <a:ea typeface="ＭＳ Ｐゴシック" pitchFamily="-100" charset="-128"/>
              </a:rPr>
              <a:t>unchanged</a:t>
            </a:r>
            <a:endParaRPr lang="fr-FR" altLang="fr-FR" sz="1000" b="1" smtClean="0">
              <a:solidFill>
                <a:srgbClr val="00FF00"/>
              </a:solidFill>
              <a:latin typeface="Times New Roman" pitchFamily="18" charset="0"/>
              <a:ea typeface="ＭＳ Ｐゴシック" pitchFamily="-100" charset="-128"/>
            </a:endParaRPr>
          </a:p>
        </p:txBody>
      </p:sp>
      <p:grpSp>
        <p:nvGrpSpPr>
          <p:cNvPr id="47" name="Group 41"/>
          <p:cNvGrpSpPr>
            <a:grpSpLocks/>
          </p:cNvGrpSpPr>
          <p:nvPr/>
        </p:nvGrpSpPr>
        <p:grpSpPr bwMode="auto">
          <a:xfrm>
            <a:off x="7985813" y="3003163"/>
            <a:ext cx="539750" cy="539750"/>
            <a:chOff x="5159" y="2113"/>
            <a:chExt cx="340" cy="340"/>
          </a:xfrm>
        </p:grpSpPr>
        <p:sp>
          <p:nvSpPr>
            <p:cNvPr id="48" name="Text Box 42"/>
            <p:cNvSpPr txBox="1">
              <a:spLocks noChangeArrowheads="1"/>
            </p:cNvSpPr>
            <p:nvPr/>
          </p:nvSpPr>
          <p:spPr bwMode="auto">
            <a:xfrm>
              <a:off x="5173" y="2162"/>
              <a:ext cx="314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lnSpc>
                  <a:spcPct val="80000"/>
                </a:lnSpc>
              </a:pPr>
              <a:r>
                <a:rPr lang="en-GB" altLang="fr-FR" sz="1200" smtClean="0">
                  <a:solidFill>
                    <a:srgbClr val="FF0000"/>
                  </a:solidFill>
                  <a:latin typeface="Times New Roman" pitchFamily="18" charset="0"/>
                  <a:ea typeface="ＭＳ Ｐゴシック" pitchFamily="-100" charset="-128"/>
                </a:rPr>
                <a:t>Final</a:t>
              </a:r>
              <a:endParaRPr lang="fr-FR" altLang="fr-FR" sz="1200" smtClean="0">
                <a:solidFill>
                  <a:srgbClr val="FF0000"/>
                </a:solidFill>
                <a:latin typeface="Times New Roman" pitchFamily="18" charset="0"/>
                <a:ea typeface="ＭＳ Ｐゴシック" pitchFamily="-100" charset="-128"/>
              </a:endParaRPr>
            </a:p>
            <a:p>
              <a:pPr algn="ctr" eaLnBrk="0" hangingPunct="0">
                <a:lnSpc>
                  <a:spcPct val="80000"/>
                </a:lnSpc>
              </a:pPr>
              <a:r>
                <a:rPr lang="en-GB" altLang="fr-FR" sz="1200" smtClean="0">
                  <a:solidFill>
                    <a:srgbClr val="FF0000"/>
                  </a:solidFill>
                  <a:latin typeface="Times New Roman" pitchFamily="18" charset="0"/>
                  <a:ea typeface="ＭＳ Ｐゴシック" pitchFamily="-100" charset="-128"/>
                </a:rPr>
                <a:t>force</a:t>
              </a:r>
              <a:endParaRPr lang="fr-FR" altLang="fr-FR" sz="1200" smtClean="0">
                <a:solidFill>
                  <a:srgbClr val="FF0000"/>
                </a:solidFill>
                <a:latin typeface="Times New Roman" pitchFamily="18" charset="0"/>
                <a:ea typeface="ＭＳ Ｐゴシック" pitchFamily="-100" charset="-128"/>
              </a:endParaRPr>
            </a:p>
          </p:txBody>
        </p:sp>
        <p:sp>
          <p:nvSpPr>
            <p:cNvPr id="49" name="Rectangle 43"/>
            <p:cNvSpPr>
              <a:spLocks noChangeArrowheads="1"/>
            </p:cNvSpPr>
            <p:nvPr/>
          </p:nvSpPr>
          <p:spPr bwMode="auto">
            <a:xfrm>
              <a:off x="5159" y="2113"/>
              <a:ext cx="340" cy="340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50" name="Group 44"/>
          <p:cNvGrpSpPr>
            <a:grpSpLocks/>
          </p:cNvGrpSpPr>
          <p:nvPr/>
        </p:nvGrpSpPr>
        <p:grpSpPr bwMode="auto">
          <a:xfrm>
            <a:off x="2658163" y="3003163"/>
            <a:ext cx="846137" cy="974725"/>
            <a:chOff x="1657" y="2113"/>
            <a:chExt cx="533" cy="614"/>
          </a:xfrm>
        </p:grpSpPr>
        <p:sp>
          <p:nvSpPr>
            <p:cNvPr id="51" name="Line 45"/>
            <p:cNvSpPr>
              <a:spLocks noChangeShapeType="1"/>
            </p:cNvSpPr>
            <p:nvPr/>
          </p:nvSpPr>
          <p:spPr bwMode="auto">
            <a:xfrm>
              <a:off x="1924" y="2455"/>
              <a:ext cx="0" cy="272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52" name="Group 46"/>
            <p:cNvGrpSpPr>
              <a:grpSpLocks/>
            </p:cNvGrpSpPr>
            <p:nvPr/>
          </p:nvGrpSpPr>
          <p:grpSpPr bwMode="auto">
            <a:xfrm>
              <a:off x="1657" y="2113"/>
              <a:ext cx="533" cy="340"/>
              <a:chOff x="1657" y="2113"/>
              <a:chExt cx="533" cy="340"/>
            </a:xfrm>
          </p:grpSpPr>
          <p:sp>
            <p:nvSpPr>
              <p:cNvPr id="53" name="Rectangle 47"/>
              <p:cNvSpPr>
                <a:spLocks noChangeArrowheads="1"/>
              </p:cNvSpPr>
              <p:nvPr/>
            </p:nvSpPr>
            <p:spPr bwMode="auto">
              <a:xfrm>
                <a:off x="1678" y="2113"/>
                <a:ext cx="499" cy="340"/>
              </a:xfrm>
              <a:prstGeom prst="rect">
                <a:avLst/>
              </a:prstGeom>
              <a:noFill/>
              <a:ln w="9525">
                <a:solidFill>
                  <a:srgbClr val="00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fr-FR" altLang="fr-FR" sz="2400" smtClean="0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4" name="Text Box 48"/>
              <p:cNvSpPr txBox="1">
                <a:spLocks noChangeArrowheads="1"/>
              </p:cNvSpPr>
              <p:nvPr/>
            </p:nvSpPr>
            <p:spPr bwMode="auto">
              <a:xfrm>
                <a:off x="1657" y="2139"/>
                <a:ext cx="53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 eaLnBrk="0" hangingPunct="0"/>
                <a:r>
                  <a:rPr lang="fr-FR" altLang="fr-FR" sz="1200" smtClean="0">
                    <a:solidFill>
                      <a:srgbClr val="0000FF"/>
                    </a:solidFill>
                    <a:latin typeface="Times New Roman" pitchFamily="18" charset="0"/>
                    <a:ea typeface="ＭＳ Ｐゴシック" pitchFamily="-100" charset="-128"/>
                  </a:rPr>
                  <a:t>New</a:t>
                </a:r>
              </a:p>
              <a:p>
                <a:pPr algn="ctr" eaLnBrk="0" hangingPunct="0"/>
                <a:r>
                  <a:rPr lang="fr-FR" altLang="fr-FR" sz="1200" smtClean="0">
                    <a:solidFill>
                      <a:srgbClr val="0000FF"/>
                    </a:solidFill>
                    <a:latin typeface="Times New Roman" pitchFamily="18" charset="0"/>
                    <a:ea typeface="ＭＳ Ｐゴシック" pitchFamily="-100" charset="-128"/>
                  </a:rPr>
                  <a:t>constraints</a:t>
                </a:r>
              </a:p>
            </p:txBody>
          </p:sp>
        </p:grpSp>
      </p:grpSp>
      <p:sp>
        <p:nvSpPr>
          <p:cNvPr id="55" name="Rectangle 49"/>
          <p:cNvSpPr>
            <a:spLocks noChangeArrowheads="1"/>
          </p:cNvSpPr>
          <p:nvPr/>
        </p:nvSpPr>
        <p:spPr bwMode="auto">
          <a:xfrm>
            <a:off x="5171175" y="2755513"/>
            <a:ext cx="132556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fr-FR" altLang="fr-FR" sz="1000" b="1" dirty="0" smtClean="0">
                <a:solidFill>
                  <a:srgbClr val="00FF00"/>
                </a:solidFill>
                <a:latin typeface="Times New Roman" pitchFamily="18" charset="0"/>
                <a:ea typeface="ＭＳ Ｐゴシック" pitchFamily="-100" charset="-128"/>
              </a:rPr>
              <a:t>Good description</a:t>
            </a:r>
          </a:p>
          <a:p>
            <a:pPr algn="ctr" eaLnBrk="0" hangingPunct="0"/>
            <a:r>
              <a:rPr lang="fr-FR" altLang="fr-FR" sz="1000" b="1" dirty="0" smtClean="0">
                <a:solidFill>
                  <a:srgbClr val="00FF00"/>
                </a:solidFill>
                <a:latin typeface="Times New Roman" pitchFamily="18" charset="0"/>
                <a:ea typeface="ＭＳ Ｐゴシック" pitchFamily="-100" charset="-128"/>
              </a:rPr>
              <a:t>of masses, </a:t>
            </a:r>
            <a:r>
              <a:rPr lang="fr-FR" altLang="fr-FR" sz="1000" b="1" dirty="0" err="1" smtClean="0">
                <a:solidFill>
                  <a:srgbClr val="00FF00"/>
                </a:solidFill>
                <a:latin typeface="Times New Roman" pitchFamily="18" charset="0"/>
                <a:ea typeface="ＭＳ Ｐゴシック" pitchFamily="-100" charset="-128"/>
              </a:rPr>
              <a:t>radii</a:t>
            </a:r>
            <a:endParaRPr lang="fr-FR" altLang="fr-FR" sz="1000" b="1" dirty="0" smtClean="0">
              <a:solidFill>
                <a:srgbClr val="00FF00"/>
              </a:solidFill>
              <a:latin typeface="Times New Roman" pitchFamily="18" charset="0"/>
              <a:ea typeface="ＭＳ Ｐゴシック" pitchFamily="-100" charset="-128"/>
            </a:endParaRPr>
          </a:p>
          <a:p>
            <a:pPr algn="ctr" eaLnBrk="0" hangingPunct="0"/>
            <a:r>
              <a:rPr lang="fr-FR" altLang="fr-FR" sz="1000" b="1" dirty="0">
                <a:solidFill>
                  <a:srgbClr val="00FF00"/>
                </a:solidFill>
                <a:latin typeface="Times New Roman" pitchFamily="18" charset="0"/>
                <a:ea typeface="ＭＳ Ｐゴシック" pitchFamily="-100" charset="-128"/>
              </a:rPr>
              <a:t>&amp;</a:t>
            </a:r>
            <a:r>
              <a:rPr lang="fr-FR" altLang="fr-FR" sz="1000" b="1" dirty="0" smtClean="0">
                <a:solidFill>
                  <a:srgbClr val="00FF00"/>
                </a:solidFill>
                <a:latin typeface="Times New Roman" pitchFamily="18" charset="0"/>
                <a:ea typeface="ＭＳ Ｐゴシック" pitchFamily="-100" charset="-128"/>
              </a:rPr>
              <a:t> </a:t>
            </a:r>
            <a:r>
              <a:rPr lang="fr-FR" altLang="fr-FR" sz="1000" b="1" dirty="0" err="1" smtClean="0">
                <a:solidFill>
                  <a:srgbClr val="00FF00"/>
                </a:solidFill>
                <a:latin typeface="Times New Roman" pitchFamily="18" charset="0"/>
                <a:ea typeface="ＭＳ Ｐゴシック" pitchFamily="-100" charset="-128"/>
              </a:rPr>
              <a:t>nuclear</a:t>
            </a:r>
            <a:r>
              <a:rPr lang="fr-FR" altLang="fr-FR" sz="1000" b="1" dirty="0" smtClean="0">
                <a:solidFill>
                  <a:srgbClr val="00FF00"/>
                </a:solidFill>
                <a:latin typeface="Times New Roman" pitchFamily="18" charset="0"/>
                <a:ea typeface="ＭＳ Ｐゴシック" pitchFamily="-100" charset="-128"/>
              </a:rPr>
              <a:t> </a:t>
            </a:r>
            <a:r>
              <a:rPr lang="fr-FR" altLang="fr-FR" sz="1000" b="1" dirty="0" err="1" smtClean="0">
                <a:solidFill>
                  <a:srgbClr val="00FF00"/>
                </a:solidFill>
                <a:latin typeface="Times New Roman" pitchFamily="18" charset="0"/>
                <a:ea typeface="ＭＳ Ｐゴシック" pitchFamily="-100" charset="-128"/>
              </a:rPr>
              <a:t>matter</a:t>
            </a:r>
            <a:r>
              <a:rPr lang="fr-FR" altLang="fr-FR" sz="1000" b="1" dirty="0" smtClean="0">
                <a:solidFill>
                  <a:srgbClr val="00FF00"/>
                </a:solidFill>
                <a:latin typeface="Times New Roman" pitchFamily="18" charset="0"/>
                <a:ea typeface="ＭＳ Ｐゴシック" pitchFamily="-100" charset="-128"/>
              </a:rPr>
              <a:t> </a:t>
            </a:r>
            <a:r>
              <a:rPr lang="fr-FR" altLang="fr-FR" sz="1000" b="1" dirty="0" err="1" smtClean="0">
                <a:solidFill>
                  <a:srgbClr val="00FF00"/>
                </a:solidFill>
                <a:latin typeface="Times New Roman" pitchFamily="18" charset="0"/>
                <a:ea typeface="ＭＳ Ｐゴシック" pitchFamily="-100" charset="-128"/>
              </a:rPr>
              <a:t>props</a:t>
            </a:r>
            <a:r>
              <a:rPr lang="fr-FR" altLang="fr-FR" sz="1000" b="1" dirty="0" smtClean="0">
                <a:solidFill>
                  <a:srgbClr val="00FF00"/>
                </a:solidFill>
                <a:latin typeface="Times New Roman" pitchFamily="18" charset="0"/>
                <a:ea typeface="ＭＳ Ｐゴシック" pitchFamily="-100" charset="-128"/>
              </a:rPr>
              <a:t>, </a:t>
            </a:r>
            <a:r>
              <a:rPr lang="fr-FR" altLang="fr-FR" sz="1000" b="1" dirty="0" err="1" smtClean="0">
                <a:solidFill>
                  <a:srgbClr val="00FF00"/>
                </a:solidFill>
                <a:latin typeface="Times New Roman" pitchFamily="18" charset="0"/>
                <a:ea typeface="ＭＳ Ｐゴシック" pitchFamily="-100" charset="-128"/>
              </a:rPr>
              <a:t>using</a:t>
            </a:r>
            <a:r>
              <a:rPr lang="fr-FR" altLang="fr-FR" sz="1000" b="1" dirty="0" smtClean="0">
                <a:solidFill>
                  <a:srgbClr val="00FF00"/>
                </a:solidFill>
                <a:latin typeface="Times New Roman" pitchFamily="18" charset="0"/>
                <a:ea typeface="ＭＳ Ｐゴシック" pitchFamily="-100" charset="-128"/>
              </a:rPr>
              <a:t> consistent</a:t>
            </a:r>
            <a:endParaRPr lang="en-GB" altLang="fr-FR" sz="1000" b="1" dirty="0" smtClean="0">
              <a:solidFill>
                <a:srgbClr val="00FF00"/>
              </a:solidFill>
              <a:latin typeface="Times New Roman" pitchFamily="18" charset="0"/>
              <a:ea typeface="ＭＳ Ｐゴシック" pitchFamily="-100" charset="-128"/>
            </a:endParaRPr>
          </a:p>
          <a:p>
            <a:pPr algn="ctr" eaLnBrk="0" hangingPunct="0"/>
            <a:r>
              <a:rPr lang="en-GB" altLang="fr-FR" sz="1000" b="1" dirty="0" err="1" smtClean="0">
                <a:solidFill>
                  <a:srgbClr val="00FF00"/>
                </a:solidFill>
                <a:ea typeface="ＭＳ Ｐゴシック" pitchFamily="-100" charset="-128"/>
              </a:rPr>
              <a:t>d</a:t>
            </a:r>
            <a:r>
              <a:rPr lang="en-GB" altLang="fr-FR" sz="1000" b="1" dirty="0" err="1" smtClean="0">
                <a:solidFill>
                  <a:srgbClr val="00FF00"/>
                </a:solidFill>
                <a:latin typeface="Times New Roman" pitchFamily="18" charset="0"/>
                <a:ea typeface="ＭＳ Ｐゴシック" pitchFamily="-100" charset="-128"/>
              </a:rPr>
              <a:t>E</a:t>
            </a:r>
            <a:r>
              <a:rPr lang="en-GB" altLang="fr-FR" sz="1000" b="1" baseline="-25000" dirty="0" smtClean="0">
                <a:solidFill>
                  <a:srgbClr val="00FF00"/>
                </a:solidFill>
                <a:latin typeface="Times New Roman" pitchFamily="18" charset="0"/>
                <a:ea typeface="ＭＳ Ｐゴシック" pitchFamily="-100" charset="-128"/>
                <a:sym typeface="Symbol" pitchFamily="18" charset="2"/>
              </a:rPr>
              <a:t></a:t>
            </a:r>
            <a:r>
              <a:rPr lang="en-GB" altLang="fr-FR" sz="1000" b="1" dirty="0" smtClean="0">
                <a:solidFill>
                  <a:srgbClr val="00FF00"/>
                </a:solidFill>
                <a:latin typeface="Times New Roman" pitchFamily="18" charset="0"/>
                <a:ea typeface="ＭＳ Ｐゴシック" pitchFamily="-100" charset="-128"/>
              </a:rPr>
              <a:t> values</a:t>
            </a:r>
            <a:endParaRPr lang="fr-FR" altLang="fr-FR" sz="1000" b="1" dirty="0" smtClean="0">
              <a:solidFill>
                <a:srgbClr val="00FF00"/>
              </a:solidFill>
              <a:latin typeface="Times New Roman" pitchFamily="18" charset="0"/>
              <a:ea typeface="ＭＳ Ｐゴシック" pitchFamily="-100" charset="-128"/>
            </a:endParaRPr>
          </a:p>
        </p:txBody>
      </p:sp>
      <p:sp>
        <p:nvSpPr>
          <p:cNvPr id="56" name="Rectangle 50"/>
          <p:cNvSpPr>
            <a:spLocks noChangeArrowheads="1"/>
          </p:cNvSpPr>
          <p:nvPr/>
        </p:nvSpPr>
        <p:spPr bwMode="auto">
          <a:xfrm>
            <a:off x="587269" y="6218148"/>
            <a:ext cx="797321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buFontTx/>
              <a:buChar char="-"/>
            </a:pPr>
            <a:r>
              <a:rPr lang="en-GB" altLang="fr-FR" sz="14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Collective properties (0+,2+, BE2), RPA modes, </a:t>
            </a:r>
            <a:r>
              <a:rPr lang="en-GB" altLang="fr-FR" sz="1400" dirty="0" err="1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backbending</a:t>
            </a:r>
            <a:r>
              <a:rPr lang="en-GB" altLang="fr-FR" sz="14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properties, pairing properties, fission properties, gamma strength functions, level densities</a:t>
            </a:r>
            <a:endParaRPr lang="fr-FR" altLang="fr-FR" sz="14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630136" y="4807605"/>
            <a:ext cx="2564513" cy="461665"/>
          </a:xfrm>
          <a:prstGeom prst="rect">
            <a:avLst/>
          </a:prstGeom>
          <a:noFill/>
          <a:ln w="28575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fr-FR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Mean</a:t>
            </a:r>
            <a:r>
              <a:rPr lang="fr-FR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field</a:t>
            </a:r>
            <a:r>
              <a:rPr lang="fr-FR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level</a:t>
            </a:r>
            <a:endParaRPr lang="fr-FR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251520" y="2755513"/>
            <a:ext cx="5112568" cy="2052092"/>
          </a:xfrm>
          <a:prstGeom prst="roundRect">
            <a:avLst/>
          </a:prstGeom>
          <a:solidFill>
            <a:srgbClr val="00B0F0">
              <a:alpha val="6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ZoneTexte 56"/>
          <p:cNvSpPr txBox="1"/>
          <p:nvPr/>
        </p:nvSpPr>
        <p:spPr>
          <a:xfrm>
            <a:off x="6747148" y="4809289"/>
            <a:ext cx="1569268" cy="830997"/>
          </a:xfrm>
          <a:prstGeom prst="rect">
            <a:avLst/>
          </a:prstGeom>
          <a:noFill/>
          <a:ln w="28575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fr-FR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Beyond</a:t>
            </a:r>
            <a:endParaRPr lang="fr-FR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fr-FR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fr-FR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ean</a:t>
            </a:r>
            <a:r>
              <a:rPr lang="fr-FR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field</a:t>
            </a:r>
            <a:endParaRPr lang="fr-FR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Rectangle à coins arrondis 57"/>
          <p:cNvSpPr/>
          <p:nvPr/>
        </p:nvSpPr>
        <p:spPr>
          <a:xfrm>
            <a:off x="6328240" y="2757197"/>
            <a:ext cx="2304256" cy="2052092"/>
          </a:xfrm>
          <a:prstGeom prst="roundRect">
            <a:avLst/>
          </a:prstGeom>
          <a:solidFill>
            <a:srgbClr val="FF0000">
              <a:alpha val="6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1227825" y="883994"/>
            <a:ext cx="6780213" cy="45851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308402" y="838453"/>
            <a:ext cx="6600653" cy="646331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kumimoji="1" lang="en-US" sz="2000" b="1" dirty="0" smtClean="0">
                <a:solidFill>
                  <a:prstClr val="black"/>
                </a:solidFill>
                <a:latin typeface="Times New Roman" pitchFamily="18" charset="0"/>
              </a:rPr>
              <a:t>Most advanced theoretical approach = </a:t>
            </a:r>
            <a:r>
              <a:rPr kumimoji="1" lang="en-US" sz="2000" b="1" dirty="0" err="1" smtClean="0">
                <a:solidFill>
                  <a:prstClr val="black"/>
                </a:solidFill>
                <a:latin typeface="Times New Roman" pitchFamily="18" charset="0"/>
              </a:rPr>
              <a:t>multireference</a:t>
            </a:r>
            <a:r>
              <a:rPr kumimoji="1" lang="en-US" sz="2000" b="1" dirty="0" smtClean="0">
                <a:solidFill>
                  <a:prstClr val="black"/>
                </a:solidFill>
                <a:latin typeface="Times New Roman" pitchFamily="18" charset="0"/>
              </a:rPr>
              <a:t> level</a:t>
            </a:r>
          </a:p>
          <a:p>
            <a:r>
              <a:rPr kumimoji="1" lang="en-US" sz="1600" b="1" dirty="0">
                <a:solidFill>
                  <a:prstClr val="black"/>
                </a:solidFill>
                <a:latin typeface="Times New Roman" pitchFamily="18" charset="0"/>
              </a:rPr>
              <a:t>	</a:t>
            </a:r>
            <a:endParaRPr kumimoji="1" lang="en-US" sz="1600" b="1" dirty="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9" name="Rectangle 9"/>
          <p:cNvSpPr>
            <a:spLocks/>
          </p:cNvSpPr>
          <p:nvPr/>
        </p:nvSpPr>
        <p:spPr bwMode="auto">
          <a:xfrm>
            <a:off x="1115616" y="-917"/>
            <a:ext cx="7237413" cy="90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0" hangingPunct="0"/>
            <a:r>
              <a:rPr lang="fr-FR" sz="2200" b="1" dirty="0" smtClean="0">
                <a:solidFill>
                  <a:prstClr val="white"/>
                </a:solidFill>
                <a:latin typeface="Arial" charset="0"/>
              </a:rPr>
              <a:t>BASIC STRUCTURE PROPERTIES (4/5)</a:t>
            </a:r>
          </a:p>
          <a:p>
            <a:pPr algn="ctr" eaLnBrk="0" hangingPunct="0"/>
            <a:r>
              <a:rPr lang="fr-FR" sz="2200" b="1" dirty="0" smtClean="0">
                <a:solidFill>
                  <a:prstClr val="white"/>
                </a:solidFill>
                <a:latin typeface="Arial" charset="0"/>
              </a:rPr>
              <a:t>HFB Mass </a:t>
            </a:r>
            <a:r>
              <a:rPr lang="fr-FR" sz="2200" b="1" dirty="0" err="1" smtClean="0">
                <a:solidFill>
                  <a:prstClr val="white"/>
                </a:solidFill>
                <a:latin typeface="Arial" charset="0"/>
              </a:rPr>
              <a:t>models</a:t>
            </a:r>
            <a:endParaRPr lang="fr-FR" sz="2200" b="1" dirty="0">
              <a:solidFill>
                <a:prstClr val="white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58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e 60"/>
          <p:cNvGrpSpPr>
            <a:grpSpLocks noChangeAspect="1"/>
          </p:cNvGrpSpPr>
          <p:nvPr/>
        </p:nvGrpSpPr>
        <p:grpSpPr>
          <a:xfrm>
            <a:off x="-442084" y="1145090"/>
            <a:ext cx="6742276" cy="5727238"/>
            <a:chOff x="-745915" y="1490752"/>
            <a:chExt cx="9364272" cy="7954497"/>
          </a:xfrm>
        </p:grpSpPr>
        <p:grpSp>
          <p:nvGrpSpPr>
            <p:cNvPr id="62" name="Groupe 61"/>
            <p:cNvGrpSpPr/>
            <p:nvPr/>
          </p:nvGrpSpPr>
          <p:grpSpPr>
            <a:xfrm>
              <a:off x="-745915" y="1490752"/>
              <a:ext cx="9364272" cy="7954497"/>
              <a:chOff x="-745915" y="1490752"/>
              <a:chExt cx="9364272" cy="7954497"/>
            </a:xfrm>
          </p:grpSpPr>
          <p:pic>
            <p:nvPicPr>
              <p:cNvPr id="64" name="Image 63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673951" y="8768225"/>
                <a:ext cx="9144000" cy="677024"/>
              </a:xfrm>
              <a:prstGeom prst="rect">
                <a:avLst/>
              </a:prstGeom>
            </p:spPr>
          </p:pic>
          <p:grpSp>
            <p:nvGrpSpPr>
              <p:cNvPr id="65" name="Groupe 64"/>
              <p:cNvGrpSpPr/>
              <p:nvPr/>
            </p:nvGrpSpPr>
            <p:grpSpPr>
              <a:xfrm>
                <a:off x="-745915" y="1490752"/>
                <a:ext cx="9364272" cy="7266840"/>
                <a:chOff x="-699138" y="1135897"/>
                <a:chExt cx="9364272" cy="7266840"/>
              </a:xfrm>
            </p:grpSpPr>
            <p:pic>
              <p:nvPicPr>
                <p:cNvPr id="66" name="Image 65"/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699138" y="3361280"/>
                  <a:ext cx="9364272" cy="2649375"/>
                </a:xfrm>
                <a:prstGeom prst="rect">
                  <a:avLst/>
                </a:prstGeom>
              </p:spPr>
            </p:pic>
            <p:pic>
              <p:nvPicPr>
                <p:cNvPr id="67" name="Image 66"/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684584" y="1135897"/>
                  <a:ext cx="9144000" cy="2509127"/>
                </a:xfrm>
                <a:prstGeom prst="rect">
                  <a:avLst/>
                </a:prstGeom>
              </p:spPr>
            </p:pic>
            <p:pic>
              <p:nvPicPr>
                <p:cNvPr id="68" name="Image 67"/>
                <p:cNvPicPr>
                  <a:picLocks noChangeAspect="1"/>
                </p:cNvPicPr>
                <p:nvPr/>
              </p:nvPicPr>
              <p:blipFill>
                <a:blip r:embed="rId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694633" y="5773382"/>
                  <a:ext cx="9219600" cy="2629355"/>
                </a:xfrm>
                <a:prstGeom prst="rect">
                  <a:avLst/>
                </a:prstGeom>
              </p:spPr>
            </p:pic>
          </p:grpSp>
        </p:grpSp>
        <p:pic>
          <p:nvPicPr>
            <p:cNvPr id="63" name="Image 62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4521" y="3290952"/>
              <a:ext cx="5163271" cy="628738"/>
            </a:xfrm>
            <a:prstGeom prst="rect">
              <a:avLst/>
            </a:prstGeom>
          </p:spPr>
        </p:pic>
      </p:grpSp>
      <p:sp>
        <p:nvSpPr>
          <p:cNvPr id="69" name="Text Box 10"/>
          <p:cNvSpPr txBox="1">
            <a:spLocks noChangeArrowheads="1"/>
          </p:cNvSpPr>
          <p:nvPr/>
        </p:nvSpPr>
        <p:spPr bwMode="auto">
          <a:xfrm>
            <a:off x="6655577" y="1979548"/>
            <a:ext cx="173284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sz="1800" b="1" dirty="0" err="1">
                <a:cs typeface="Times New Roman" pitchFamily="18" charset="0"/>
              </a:rPr>
              <a:t>r.m.s</a:t>
            </a:r>
            <a:r>
              <a:rPr lang="fr-FR" sz="1800" b="1" dirty="0">
                <a:cs typeface="Times New Roman" pitchFamily="18" charset="0"/>
              </a:rPr>
              <a:t> </a:t>
            </a:r>
            <a:r>
              <a:rPr lang="fr-FR" sz="1800" b="1" dirty="0" smtClean="0">
                <a:cs typeface="Times New Roman" pitchFamily="18" charset="0"/>
              </a:rPr>
              <a:t>~ 4.4 </a:t>
            </a:r>
            <a:r>
              <a:rPr lang="fr-FR" sz="1800" b="1" dirty="0">
                <a:cs typeface="Times New Roman" pitchFamily="18" charset="0"/>
              </a:rPr>
              <a:t>MeV</a:t>
            </a:r>
            <a:endParaRPr lang="fr-FR" sz="1800" b="1" baseline="-25000" dirty="0"/>
          </a:p>
        </p:txBody>
      </p:sp>
      <p:sp>
        <p:nvSpPr>
          <p:cNvPr id="70" name="Text Box 10"/>
          <p:cNvSpPr txBox="1">
            <a:spLocks noChangeArrowheads="1"/>
          </p:cNvSpPr>
          <p:nvPr/>
        </p:nvSpPr>
        <p:spPr bwMode="auto">
          <a:xfrm>
            <a:off x="6727585" y="3707740"/>
            <a:ext cx="173284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sz="1800" b="1" dirty="0" err="1">
                <a:cs typeface="Times New Roman" pitchFamily="18" charset="0"/>
              </a:rPr>
              <a:t>r.m.s</a:t>
            </a:r>
            <a:r>
              <a:rPr lang="fr-FR" sz="1800" b="1" dirty="0">
                <a:cs typeface="Times New Roman" pitchFamily="18" charset="0"/>
              </a:rPr>
              <a:t> </a:t>
            </a:r>
            <a:r>
              <a:rPr lang="fr-FR" sz="1800" b="1" dirty="0" smtClean="0">
                <a:cs typeface="Times New Roman" pitchFamily="18" charset="0"/>
              </a:rPr>
              <a:t>~ 2.6 </a:t>
            </a:r>
            <a:r>
              <a:rPr lang="fr-FR" sz="1800" b="1" dirty="0">
                <a:cs typeface="Times New Roman" pitchFamily="18" charset="0"/>
              </a:rPr>
              <a:t>MeV</a:t>
            </a:r>
            <a:endParaRPr lang="fr-FR" sz="1800" b="1" baseline="-25000" dirty="0"/>
          </a:p>
        </p:txBody>
      </p:sp>
      <p:sp>
        <p:nvSpPr>
          <p:cNvPr id="71" name="Text Box 10"/>
          <p:cNvSpPr txBox="1">
            <a:spLocks noChangeArrowheads="1"/>
          </p:cNvSpPr>
          <p:nvPr/>
        </p:nvSpPr>
        <p:spPr bwMode="auto">
          <a:xfrm>
            <a:off x="6871601" y="5507940"/>
            <a:ext cx="173284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sz="1800" b="1" dirty="0" err="1">
                <a:cs typeface="Times New Roman" pitchFamily="18" charset="0"/>
              </a:rPr>
              <a:t>r.m.s</a:t>
            </a:r>
            <a:r>
              <a:rPr lang="fr-FR" sz="1800" b="1" dirty="0">
                <a:cs typeface="Times New Roman" pitchFamily="18" charset="0"/>
              </a:rPr>
              <a:t> </a:t>
            </a:r>
            <a:r>
              <a:rPr lang="fr-FR" sz="1800" b="1" dirty="0" smtClean="0">
                <a:cs typeface="Times New Roman" pitchFamily="18" charset="0"/>
              </a:rPr>
              <a:t>~ 2.9 </a:t>
            </a:r>
            <a:r>
              <a:rPr lang="fr-FR" sz="1800" b="1" dirty="0">
                <a:cs typeface="Times New Roman" pitchFamily="18" charset="0"/>
              </a:rPr>
              <a:t>MeV</a:t>
            </a:r>
            <a:endParaRPr lang="fr-FR" sz="1800" b="1" baseline="-25000" dirty="0"/>
          </a:p>
        </p:txBody>
      </p:sp>
      <p:sp>
        <p:nvSpPr>
          <p:cNvPr id="72" name="Rectangle 13"/>
          <p:cNvSpPr>
            <a:spLocks noChangeArrowheads="1"/>
          </p:cNvSpPr>
          <p:nvPr/>
        </p:nvSpPr>
        <p:spPr bwMode="auto">
          <a:xfrm>
            <a:off x="6444208" y="1547500"/>
            <a:ext cx="14622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285750" indent="-285750" eaLnBrk="0" hangingPunct="0">
              <a:buFont typeface="Arial" pitchFamily="34" charset="0"/>
              <a:buChar char="•"/>
            </a:pPr>
            <a:r>
              <a:rPr lang="fr-FR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-100" charset="0"/>
                <a:ea typeface="ＭＳ Ｐゴシック" pitchFamily="-100" charset="-128"/>
              </a:rPr>
              <a:t>E</a:t>
            </a:r>
            <a:r>
              <a:rPr lang="fr-FR" b="1" baseline="-25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-100" charset="0"/>
                <a:ea typeface="ＭＳ Ｐゴシック" pitchFamily="-100" charset="-128"/>
              </a:rPr>
              <a:t>th </a:t>
            </a:r>
            <a:r>
              <a:rPr lang="fr-FR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-100" charset="0"/>
                <a:ea typeface="ＭＳ Ｐゴシック" pitchFamily="-100" charset="-128"/>
              </a:rPr>
              <a:t>= E</a:t>
            </a:r>
            <a:r>
              <a:rPr lang="fr-FR" b="1" baseline="-25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-100" charset="0"/>
                <a:ea typeface="ＭＳ Ｐゴシック" pitchFamily="-100" charset="-128"/>
              </a:rPr>
              <a:t>HFB</a:t>
            </a:r>
          </a:p>
        </p:txBody>
      </p:sp>
      <p:sp>
        <p:nvSpPr>
          <p:cNvPr id="73" name="Rectangle 13"/>
          <p:cNvSpPr>
            <a:spLocks noChangeArrowheads="1"/>
          </p:cNvSpPr>
          <p:nvPr/>
        </p:nvSpPr>
        <p:spPr bwMode="auto">
          <a:xfrm>
            <a:off x="6372200" y="3284984"/>
            <a:ext cx="188545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285750" indent="-285750" eaLnBrk="0" hangingPunct="0">
              <a:buFont typeface="Arial" pitchFamily="34" charset="0"/>
              <a:buChar char="•"/>
            </a:pPr>
            <a:r>
              <a:rPr lang="fr-FR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-100" charset="0"/>
                <a:ea typeface="ＭＳ Ｐゴシック" pitchFamily="-100" charset="-128"/>
              </a:rPr>
              <a:t>E</a:t>
            </a:r>
            <a:r>
              <a:rPr lang="fr-FR" b="1" baseline="-25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-100" charset="0"/>
                <a:ea typeface="ＭＳ Ｐゴシック" pitchFamily="-100" charset="-128"/>
              </a:rPr>
              <a:t>th </a:t>
            </a:r>
            <a:r>
              <a:rPr lang="fr-FR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-100" charset="0"/>
                <a:ea typeface="ＭＳ Ｐゴシック" pitchFamily="-100" charset="-128"/>
              </a:rPr>
              <a:t>= </a:t>
            </a:r>
            <a:r>
              <a:rPr lang="fr-FR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-100" charset="0"/>
                <a:ea typeface="ＭＳ Ｐゴシック" pitchFamily="-100" charset="-128"/>
              </a:rPr>
              <a:t>E</a:t>
            </a:r>
            <a:r>
              <a:rPr lang="fr-FR" b="1" baseline="-25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-100" charset="0"/>
                <a:ea typeface="ＭＳ Ｐゴシック" pitchFamily="-100" charset="-128"/>
              </a:rPr>
              <a:t>HFB </a:t>
            </a:r>
            <a:r>
              <a:rPr lang="fr-F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-100" charset="0"/>
                <a:ea typeface="ＭＳ Ｐゴシック" pitchFamily="-100" charset="-128"/>
              </a:rPr>
              <a:t>- </a:t>
            </a:r>
            <a:r>
              <a:rPr lang="fr-F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  <a:ea typeface="ＭＳ Ｐゴシック" pitchFamily="-100" charset="-128"/>
              </a:rPr>
              <a:t>D</a:t>
            </a:r>
            <a:r>
              <a:rPr lang="fr-FR" b="1" baseline="-25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-100" charset="0"/>
                <a:ea typeface="ＭＳ Ｐゴシック" pitchFamily="-100" charset="-128"/>
                <a:sym typeface="Symbol"/>
              </a:rPr>
              <a:t></a:t>
            </a:r>
            <a:endParaRPr lang="fr-FR" b="1" baseline="-25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pitchFamily="-100" charset="0"/>
              <a:ea typeface="ＭＳ Ｐゴシック" pitchFamily="-100" charset="-128"/>
            </a:endParaRPr>
          </a:p>
        </p:txBody>
      </p:sp>
      <p:sp>
        <p:nvSpPr>
          <p:cNvPr id="74" name="Rectangle 13"/>
          <p:cNvSpPr>
            <a:spLocks noChangeArrowheads="1"/>
          </p:cNvSpPr>
          <p:nvPr/>
        </p:nvSpPr>
        <p:spPr bwMode="auto">
          <a:xfrm>
            <a:off x="6300192" y="5003884"/>
            <a:ext cx="253146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285750" indent="-285750" eaLnBrk="0" hangingPunct="0">
              <a:buFont typeface="Arial" pitchFamily="34" charset="0"/>
              <a:buChar char="•"/>
            </a:pPr>
            <a:r>
              <a:rPr lang="fr-FR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-100" charset="0"/>
                <a:ea typeface="ＭＳ Ｐゴシック" pitchFamily="-100" charset="-128"/>
              </a:rPr>
              <a:t>E</a:t>
            </a:r>
            <a:r>
              <a:rPr lang="fr-FR" b="1" baseline="-25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-100" charset="0"/>
                <a:ea typeface="ＭＳ Ｐゴシック" pitchFamily="-100" charset="-128"/>
              </a:rPr>
              <a:t>th </a:t>
            </a:r>
            <a:r>
              <a:rPr lang="fr-FR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-100" charset="0"/>
                <a:ea typeface="ＭＳ Ｐゴシック" pitchFamily="-100" charset="-128"/>
              </a:rPr>
              <a:t>= </a:t>
            </a:r>
            <a:r>
              <a:rPr lang="fr-FR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-100" charset="0"/>
                <a:ea typeface="ＭＳ Ｐゴシック" pitchFamily="-100" charset="-128"/>
              </a:rPr>
              <a:t>E</a:t>
            </a:r>
            <a:r>
              <a:rPr lang="fr-FR" b="1" baseline="-25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-100" charset="0"/>
                <a:ea typeface="ＭＳ Ｐゴシック" pitchFamily="-100" charset="-128"/>
              </a:rPr>
              <a:t>HFB </a:t>
            </a:r>
            <a:r>
              <a:rPr lang="fr-F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-100" charset="0"/>
                <a:ea typeface="ＭＳ Ｐゴシック" pitchFamily="-100" charset="-128"/>
              </a:rPr>
              <a:t>- </a:t>
            </a:r>
            <a:r>
              <a:rPr lang="fr-F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  <a:ea typeface="ＭＳ Ｐゴシック" pitchFamily="-100" charset="-128"/>
              </a:rPr>
              <a:t>D</a:t>
            </a:r>
            <a:r>
              <a:rPr lang="fr-FR" b="1" baseline="-25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-100" charset="0"/>
                <a:ea typeface="ＭＳ Ｐゴシック" pitchFamily="-100" charset="-128"/>
                <a:sym typeface="Symbol"/>
              </a:rPr>
              <a:t> </a:t>
            </a:r>
            <a:r>
              <a:rPr lang="fr-F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-100" charset="0"/>
                <a:ea typeface="ＭＳ Ｐゴシック" pitchFamily="-100" charset="-128"/>
              </a:rPr>
              <a:t>- </a:t>
            </a:r>
            <a:r>
              <a:rPr lang="fr-FR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  <a:ea typeface="ＭＳ Ｐゴシック" pitchFamily="-100" charset="-128"/>
              </a:rPr>
              <a:t>D</a:t>
            </a:r>
            <a:r>
              <a:rPr lang="fr-FR" b="1" baseline="-25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-100" charset="0"/>
                <a:ea typeface="ＭＳ Ｐゴシック" pitchFamily="-100" charset="-128"/>
                <a:sym typeface="Symbol"/>
              </a:rPr>
              <a:t>quad</a:t>
            </a:r>
            <a:endParaRPr lang="fr-FR" b="1" baseline="-25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pitchFamily="-100" charset="0"/>
              <a:ea typeface="ＭＳ Ｐゴシック" pitchFamily="-100" charset="-128"/>
            </a:endParaRPr>
          </a:p>
          <a:p>
            <a:pPr eaLnBrk="0" hangingPunct="0"/>
            <a:endParaRPr lang="fr-FR" b="1" baseline="-25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pitchFamily="-100" charset="0"/>
              <a:ea typeface="ＭＳ Ｐゴシック" pitchFamily="-100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540568" y="721499"/>
            <a:ext cx="10153128" cy="4235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Rectangle 58"/>
          <p:cNvSpPr/>
          <p:nvPr/>
        </p:nvSpPr>
        <p:spPr>
          <a:xfrm>
            <a:off x="2584442" y="836712"/>
            <a:ext cx="44358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ＭＳ Ｐゴシック" pitchFamily="28" charset="-128"/>
              </a:rPr>
              <a:t>Comparison with 2149  Exp. Masses 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ＭＳ Ｐゴシック" pitchFamily="28" charset="-128"/>
            </a:endParaRPr>
          </a:p>
        </p:txBody>
      </p:sp>
      <p:sp>
        <p:nvSpPr>
          <p:cNvPr id="60" name="Ellipse 59"/>
          <p:cNvSpPr>
            <a:spLocks noChangeAspect="1"/>
          </p:cNvSpPr>
          <p:nvPr/>
        </p:nvSpPr>
        <p:spPr>
          <a:xfrm>
            <a:off x="8100392" y="246246"/>
            <a:ext cx="1015693" cy="95050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D1S</a:t>
            </a:r>
            <a:endParaRPr lang="fr-FR" b="1" dirty="0"/>
          </a:p>
        </p:txBody>
      </p:sp>
      <p:sp>
        <p:nvSpPr>
          <p:cNvPr id="20" name="Rectangle 9"/>
          <p:cNvSpPr>
            <a:spLocks/>
          </p:cNvSpPr>
          <p:nvPr/>
        </p:nvSpPr>
        <p:spPr bwMode="auto">
          <a:xfrm>
            <a:off x="1115616" y="-917"/>
            <a:ext cx="7237413" cy="90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0" hangingPunct="0"/>
            <a:r>
              <a:rPr lang="fr-FR" sz="2200" b="1" dirty="0" smtClean="0">
                <a:solidFill>
                  <a:prstClr val="white"/>
                </a:solidFill>
                <a:latin typeface="Arial" charset="0"/>
              </a:rPr>
              <a:t>BASIC STRUCTURE PROPERTIES (5/5)</a:t>
            </a:r>
          </a:p>
          <a:p>
            <a:pPr algn="ctr" eaLnBrk="0" hangingPunct="0"/>
            <a:r>
              <a:rPr lang="fr-FR" sz="2200" b="1" dirty="0" smtClean="0">
                <a:solidFill>
                  <a:prstClr val="white"/>
                </a:solidFill>
                <a:latin typeface="Arial" charset="0"/>
              </a:rPr>
              <a:t>HFB-</a:t>
            </a:r>
            <a:r>
              <a:rPr lang="fr-FR" sz="2200" b="1" dirty="0" err="1" smtClean="0">
                <a:solidFill>
                  <a:prstClr val="white"/>
                </a:solidFill>
                <a:latin typeface="Arial" charset="0"/>
              </a:rPr>
              <a:t>Gogny</a:t>
            </a:r>
            <a:r>
              <a:rPr lang="fr-FR" sz="2200" b="1" dirty="0" smtClean="0">
                <a:solidFill>
                  <a:prstClr val="white"/>
                </a:solidFill>
                <a:latin typeface="Arial" charset="0"/>
              </a:rPr>
              <a:t> Mass model</a:t>
            </a:r>
            <a:endParaRPr lang="fr-FR" sz="2200" b="1" dirty="0">
              <a:solidFill>
                <a:prstClr val="white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30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540568" y="721499"/>
            <a:ext cx="10153128" cy="4235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Rectangle 58"/>
          <p:cNvSpPr/>
          <p:nvPr/>
        </p:nvSpPr>
        <p:spPr>
          <a:xfrm>
            <a:off x="2584442" y="836712"/>
            <a:ext cx="44358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ＭＳ Ｐゴシック" pitchFamily="28" charset="-128"/>
              </a:rPr>
              <a:t>Comparison with 2149  Exp. Masses 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ＭＳ Ｐゴシック" pitchFamily="28" charset="-128"/>
            </a:endParaRPr>
          </a:p>
        </p:txBody>
      </p:sp>
      <p:grpSp>
        <p:nvGrpSpPr>
          <p:cNvPr id="20" name="Groupe 19"/>
          <p:cNvGrpSpPr/>
          <p:nvPr/>
        </p:nvGrpSpPr>
        <p:grpSpPr>
          <a:xfrm>
            <a:off x="-457927" y="998411"/>
            <a:ext cx="6732000" cy="5895185"/>
            <a:chOff x="-782687" y="1283664"/>
            <a:chExt cx="9349997" cy="8187756"/>
          </a:xfrm>
        </p:grpSpPr>
        <p:pic>
          <p:nvPicPr>
            <p:cNvPr id="21" name="Image 20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84716" y="8794396"/>
              <a:ext cx="9144001" cy="677024"/>
            </a:xfrm>
            <a:prstGeom prst="rect">
              <a:avLst/>
            </a:prstGeom>
          </p:spPr>
        </p:pic>
        <p:grpSp>
          <p:nvGrpSpPr>
            <p:cNvPr id="22" name="Groupe 21"/>
            <p:cNvGrpSpPr/>
            <p:nvPr/>
          </p:nvGrpSpPr>
          <p:grpSpPr>
            <a:xfrm>
              <a:off x="-782687" y="1283664"/>
              <a:ext cx="9349997" cy="7502306"/>
              <a:chOff x="-735910" y="928809"/>
              <a:chExt cx="9349997" cy="7502306"/>
            </a:xfrm>
          </p:grpSpPr>
          <p:pic>
            <p:nvPicPr>
              <p:cNvPr id="23" name="Image 22"/>
              <p:cNvPicPr preferRelativeResize="0">
                <a:picLocks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735910" y="3255513"/>
                <a:ext cx="9349997" cy="2704998"/>
              </a:xfrm>
              <a:prstGeom prst="rect">
                <a:avLst/>
              </a:prstGeom>
            </p:spPr>
          </p:pic>
          <p:pic>
            <p:nvPicPr>
              <p:cNvPr id="24" name="Image 23"/>
              <p:cNvPicPr preferRelativeResize="0">
                <a:picLocks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735910" y="5824397"/>
                <a:ext cx="9349997" cy="2606718"/>
              </a:xfrm>
              <a:prstGeom prst="rect">
                <a:avLst/>
              </a:prstGeom>
            </p:spPr>
          </p:pic>
          <p:pic>
            <p:nvPicPr>
              <p:cNvPr id="25" name="Image 24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692414" y="928809"/>
                <a:ext cx="9298473" cy="2651850"/>
              </a:xfrm>
              <a:prstGeom prst="rect">
                <a:avLst/>
              </a:prstGeom>
            </p:spPr>
          </p:pic>
        </p:grpSp>
      </p:grpSp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6655577" y="1979548"/>
            <a:ext cx="173284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sz="1800" b="1" dirty="0" err="1">
                <a:cs typeface="Times New Roman" pitchFamily="18" charset="0"/>
              </a:rPr>
              <a:t>r.m.s</a:t>
            </a:r>
            <a:r>
              <a:rPr lang="fr-FR" sz="1800" b="1" dirty="0">
                <a:cs typeface="Times New Roman" pitchFamily="18" charset="0"/>
              </a:rPr>
              <a:t> </a:t>
            </a:r>
            <a:r>
              <a:rPr lang="fr-FR" sz="1800" b="1" dirty="0" smtClean="0">
                <a:cs typeface="Times New Roman" pitchFamily="18" charset="0"/>
              </a:rPr>
              <a:t>~ 2.5 </a:t>
            </a:r>
            <a:r>
              <a:rPr lang="fr-FR" sz="1800" b="1" dirty="0">
                <a:cs typeface="Times New Roman" pitchFamily="18" charset="0"/>
              </a:rPr>
              <a:t>MeV</a:t>
            </a:r>
            <a:endParaRPr lang="fr-FR" sz="1800" b="1" baseline="-25000" dirty="0"/>
          </a:p>
        </p:txBody>
      </p:sp>
      <p:sp>
        <p:nvSpPr>
          <p:cNvPr id="28" name="Text Box 10"/>
          <p:cNvSpPr txBox="1">
            <a:spLocks noChangeArrowheads="1"/>
          </p:cNvSpPr>
          <p:nvPr/>
        </p:nvSpPr>
        <p:spPr bwMode="auto">
          <a:xfrm>
            <a:off x="6660232" y="5373216"/>
            <a:ext cx="19749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sz="1800" b="1" dirty="0" smtClean="0">
                <a:latin typeface="Symbol" pitchFamily="18" charset="2"/>
                <a:cs typeface="Times New Roman" pitchFamily="18" charset="0"/>
              </a:rPr>
              <a:t>      e</a:t>
            </a:r>
            <a:r>
              <a:rPr lang="fr-FR" sz="1800" b="1" dirty="0" smtClean="0">
                <a:cs typeface="Times New Roman" pitchFamily="18" charset="0"/>
              </a:rPr>
              <a:t> = 0.126 MeV</a:t>
            </a:r>
          </a:p>
          <a:p>
            <a:r>
              <a:rPr lang="fr-FR" sz="1800" b="1" dirty="0" err="1" smtClean="0">
                <a:cs typeface="Times New Roman" pitchFamily="18" charset="0"/>
              </a:rPr>
              <a:t>r.m.s</a:t>
            </a:r>
            <a:r>
              <a:rPr lang="fr-FR" sz="1800" b="1" dirty="0" smtClean="0">
                <a:cs typeface="Times New Roman" pitchFamily="18" charset="0"/>
              </a:rPr>
              <a:t> = 0.798 </a:t>
            </a:r>
            <a:r>
              <a:rPr lang="fr-FR" sz="1800" b="1" dirty="0">
                <a:cs typeface="Times New Roman" pitchFamily="18" charset="0"/>
              </a:rPr>
              <a:t>MeV</a:t>
            </a:r>
            <a:endParaRPr lang="fr-FR" sz="1800" b="1" baseline="-25000" dirty="0"/>
          </a:p>
        </p:txBody>
      </p:sp>
      <p:sp>
        <p:nvSpPr>
          <p:cNvPr id="29" name="Text Box 10"/>
          <p:cNvSpPr txBox="1">
            <a:spLocks noChangeArrowheads="1"/>
          </p:cNvSpPr>
          <p:nvPr/>
        </p:nvSpPr>
        <p:spPr bwMode="auto">
          <a:xfrm>
            <a:off x="6660232" y="3645024"/>
            <a:ext cx="18482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sz="1800" b="1" dirty="0" err="1">
                <a:cs typeface="Times New Roman" pitchFamily="18" charset="0"/>
              </a:rPr>
              <a:t>r.m.s</a:t>
            </a:r>
            <a:r>
              <a:rPr lang="fr-FR" sz="1800" b="1" dirty="0">
                <a:cs typeface="Times New Roman" pitchFamily="18" charset="0"/>
              </a:rPr>
              <a:t> </a:t>
            </a:r>
            <a:r>
              <a:rPr lang="fr-FR" sz="1800" b="1" dirty="0" smtClean="0">
                <a:cs typeface="Times New Roman" pitchFamily="18" charset="0"/>
              </a:rPr>
              <a:t>~ 0.95 </a:t>
            </a:r>
            <a:r>
              <a:rPr lang="fr-FR" sz="1800" b="1" dirty="0">
                <a:cs typeface="Times New Roman" pitchFamily="18" charset="0"/>
              </a:rPr>
              <a:t>MeV</a:t>
            </a:r>
            <a:endParaRPr lang="fr-FR" sz="1800" b="1" baseline="-25000" dirty="0"/>
          </a:p>
        </p:txBody>
      </p:sp>
      <p:sp>
        <p:nvSpPr>
          <p:cNvPr id="14" name="Rectangle 9"/>
          <p:cNvSpPr>
            <a:spLocks/>
          </p:cNvSpPr>
          <p:nvPr/>
        </p:nvSpPr>
        <p:spPr bwMode="auto">
          <a:xfrm>
            <a:off x="1115616" y="-917"/>
            <a:ext cx="7237413" cy="90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0" hangingPunct="0"/>
            <a:r>
              <a:rPr lang="fr-FR" sz="2200" b="1" dirty="0" smtClean="0">
                <a:solidFill>
                  <a:prstClr val="white"/>
                </a:solidFill>
                <a:latin typeface="Arial" charset="0"/>
              </a:rPr>
              <a:t>BASIC STRUCTURE PROPERTIES (5/5)</a:t>
            </a:r>
          </a:p>
          <a:p>
            <a:pPr algn="ctr" eaLnBrk="0" hangingPunct="0"/>
            <a:r>
              <a:rPr lang="fr-FR" sz="2200" b="1" dirty="0" smtClean="0">
                <a:solidFill>
                  <a:prstClr val="white"/>
                </a:solidFill>
                <a:latin typeface="Arial" charset="0"/>
              </a:rPr>
              <a:t>HFB-</a:t>
            </a:r>
            <a:r>
              <a:rPr lang="fr-FR" sz="2200" b="1" dirty="0" err="1" smtClean="0">
                <a:solidFill>
                  <a:prstClr val="white"/>
                </a:solidFill>
                <a:latin typeface="Arial" charset="0"/>
              </a:rPr>
              <a:t>Gogny</a:t>
            </a:r>
            <a:r>
              <a:rPr lang="fr-FR" sz="2200" b="1" dirty="0" smtClean="0">
                <a:solidFill>
                  <a:prstClr val="white"/>
                </a:solidFill>
                <a:latin typeface="Arial" charset="0"/>
              </a:rPr>
              <a:t> Mass model</a:t>
            </a:r>
            <a:endParaRPr lang="fr-FR" sz="2200" b="1" dirty="0">
              <a:solidFill>
                <a:prstClr val="white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54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roup 42"/>
          <p:cNvGrpSpPr>
            <a:grpSpLocks/>
          </p:cNvGrpSpPr>
          <p:nvPr/>
        </p:nvGrpSpPr>
        <p:grpSpPr bwMode="auto">
          <a:xfrm>
            <a:off x="7597775" y="1371600"/>
            <a:ext cx="1516063" cy="5140325"/>
            <a:chOff x="4786" y="864"/>
            <a:chExt cx="955" cy="3238"/>
          </a:xfrm>
        </p:grpSpPr>
        <p:sp>
          <p:nvSpPr>
            <p:cNvPr id="85" name="Text Box 4"/>
            <p:cNvSpPr txBox="1">
              <a:spLocks noChangeArrowheads="1"/>
            </p:cNvSpPr>
            <p:nvPr/>
          </p:nvSpPr>
          <p:spPr bwMode="auto">
            <a:xfrm>
              <a:off x="4876" y="957"/>
              <a:ext cx="58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fr-FR" altLang="fr-FR" sz="200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sym typeface="Symbol" pitchFamily="64" charset="2"/>
                </a:rPr>
                <a:t>Elastic</a:t>
              </a:r>
              <a:endParaRPr lang="fr-FR" altLang="fr-FR" sz="20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endParaRPr>
            </a:p>
          </p:txBody>
        </p:sp>
        <p:sp>
          <p:nvSpPr>
            <p:cNvPr id="86" name="Text Box 5"/>
            <p:cNvSpPr txBox="1">
              <a:spLocks noChangeArrowheads="1"/>
            </p:cNvSpPr>
            <p:nvPr/>
          </p:nvSpPr>
          <p:spPr bwMode="auto">
            <a:xfrm>
              <a:off x="4876" y="2500"/>
              <a:ext cx="62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fr-FR" altLang="fr-FR" sz="200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sym typeface="Symbol" pitchFamily="64" charset="2"/>
                </a:rPr>
                <a:t>Fission</a:t>
              </a:r>
              <a:endParaRPr lang="fr-FR" altLang="fr-FR" sz="20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endParaRPr>
            </a:p>
          </p:txBody>
        </p:sp>
        <p:sp>
          <p:nvSpPr>
            <p:cNvPr id="87" name="Oval 9"/>
            <p:cNvSpPr>
              <a:spLocks noChangeArrowheads="1"/>
            </p:cNvSpPr>
            <p:nvPr/>
          </p:nvSpPr>
          <p:spPr bwMode="auto">
            <a:xfrm>
              <a:off x="5040" y="864"/>
              <a:ext cx="96" cy="336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fr-FR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8" name="Oval 10"/>
            <p:cNvSpPr>
              <a:spLocks noChangeArrowheads="1"/>
            </p:cNvSpPr>
            <p:nvPr/>
          </p:nvSpPr>
          <p:spPr bwMode="auto">
            <a:xfrm>
              <a:off x="4944" y="3605"/>
              <a:ext cx="96" cy="336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fr-FR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9" name="Rectangle 12"/>
            <p:cNvSpPr>
              <a:spLocks noChangeArrowheads="1"/>
            </p:cNvSpPr>
            <p:nvPr/>
          </p:nvSpPr>
          <p:spPr bwMode="auto">
            <a:xfrm>
              <a:off x="4786" y="3660"/>
              <a:ext cx="955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fr-FR" altLang="fr-FR" sz="200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  <a:sym typeface="Symbol" pitchFamily="64" charset="2"/>
                </a:rPr>
                <a:t>(n,n’), (n,),</a:t>
              </a:r>
            </a:p>
            <a:p>
              <a:r>
                <a:rPr lang="fr-FR" altLang="fr-FR" sz="200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  <a:sym typeface="Symbol" pitchFamily="64" charset="2"/>
                </a:rPr>
                <a:t>(n,), etc…</a:t>
              </a:r>
            </a:p>
          </p:txBody>
        </p:sp>
        <p:sp>
          <p:nvSpPr>
            <p:cNvPr id="90" name="Text Box 13"/>
            <p:cNvSpPr txBox="1">
              <a:spLocks noChangeArrowheads="1"/>
            </p:cNvSpPr>
            <p:nvPr/>
          </p:nvSpPr>
          <p:spPr bwMode="auto">
            <a:xfrm>
              <a:off x="4805" y="3430"/>
              <a:ext cx="70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fr-FR" altLang="fr-FR" sz="200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sym typeface="Symbol" pitchFamily="64" charset="2"/>
                </a:rPr>
                <a:t>Inelastic</a:t>
              </a:r>
              <a:endParaRPr lang="fr-FR" altLang="fr-FR" sz="2800" baseline="-250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  <a:sym typeface="Symbol" pitchFamily="64" charset="2"/>
              </a:endParaRPr>
            </a:p>
          </p:txBody>
        </p:sp>
      </p:grpSp>
      <p:grpSp>
        <p:nvGrpSpPr>
          <p:cNvPr id="91" name="Group 44"/>
          <p:cNvGrpSpPr>
            <a:grpSpLocks/>
          </p:cNvGrpSpPr>
          <p:nvPr/>
        </p:nvGrpSpPr>
        <p:grpSpPr bwMode="auto">
          <a:xfrm>
            <a:off x="681038" y="1219200"/>
            <a:ext cx="6986587" cy="5089525"/>
            <a:chOff x="429" y="768"/>
            <a:chExt cx="4401" cy="3206"/>
          </a:xfrm>
        </p:grpSpPr>
        <p:cxnSp>
          <p:nvCxnSpPr>
            <p:cNvPr id="92" name="AutoShape 14"/>
            <p:cNvCxnSpPr>
              <a:cxnSpLocks noChangeShapeType="1"/>
            </p:cNvCxnSpPr>
            <p:nvPr/>
          </p:nvCxnSpPr>
          <p:spPr bwMode="auto">
            <a:xfrm flipV="1">
              <a:off x="850" y="2663"/>
              <a:ext cx="414" cy="1"/>
            </a:xfrm>
            <a:prstGeom prst="bentConnector3">
              <a:avLst>
                <a:gd name="adj1" fmla="val 50000"/>
              </a:avLst>
            </a:prstGeom>
            <a:noFill/>
            <a:ln w="50800" cap="sq">
              <a:solidFill>
                <a:srgbClr val="FF3300"/>
              </a:solidFill>
              <a:miter lim="800000"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3" name="AutoShape 28"/>
            <p:cNvCxnSpPr>
              <a:cxnSpLocks noChangeShapeType="1"/>
            </p:cNvCxnSpPr>
            <p:nvPr/>
          </p:nvCxnSpPr>
          <p:spPr bwMode="auto">
            <a:xfrm rot="16200000" flipH="1">
              <a:off x="2088" y="1458"/>
              <a:ext cx="64" cy="3381"/>
            </a:xfrm>
            <a:prstGeom prst="bentConnector3">
              <a:avLst>
                <a:gd name="adj1" fmla="val 325000"/>
              </a:avLst>
            </a:prstGeom>
            <a:noFill/>
            <a:ln w="50800" cap="sq">
              <a:solidFill>
                <a:srgbClr val="FF0000"/>
              </a:solidFill>
              <a:miter lim="800000"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4" name="Text Box 29"/>
            <p:cNvSpPr txBox="1">
              <a:spLocks noChangeArrowheads="1"/>
            </p:cNvSpPr>
            <p:nvPr/>
          </p:nvSpPr>
          <p:spPr bwMode="auto">
            <a:xfrm>
              <a:off x="840" y="2975"/>
              <a:ext cx="30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fr-FR" altLang="fr-FR" sz="2400" b="1" smtClean="0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sym typeface="Symbol" pitchFamily="64" charset="2"/>
                </a:rPr>
                <a:t>T</a:t>
              </a:r>
              <a:r>
                <a:rPr lang="fr-FR" altLang="fr-FR" sz="2400" b="1" baseline="-25000" smtClean="0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sym typeface="Symbol" pitchFamily="64" charset="2"/>
                </a:rPr>
                <a:t>lj</a:t>
              </a:r>
              <a:endParaRPr lang="fr-FR" altLang="fr-FR" sz="2400" b="1" baseline="-2500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endParaRPr>
            </a:p>
          </p:txBody>
        </p:sp>
        <p:sp>
          <p:nvSpPr>
            <p:cNvPr id="95" name="Text Box 30"/>
            <p:cNvSpPr txBox="1">
              <a:spLocks noChangeArrowheads="1"/>
            </p:cNvSpPr>
            <p:nvPr/>
          </p:nvSpPr>
          <p:spPr bwMode="auto">
            <a:xfrm>
              <a:off x="670" y="2024"/>
              <a:ext cx="79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fr-FR" altLang="fr-FR" sz="2800" smtClean="0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sym typeface="Symbol" pitchFamily="64" charset="2"/>
                </a:rPr>
                <a:t></a:t>
              </a:r>
              <a:r>
                <a:rPr lang="fr-FR" altLang="fr-FR" sz="2400" b="1" baseline="-25000" smtClean="0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sym typeface="Symbol" pitchFamily="64" charset="2"/>
                </a:rPr>
                <a:t>Reaction</a:t>
              </a:r>
              <a:endParaRPr lang="fr-FR" altLang="fr-FR" sz="2400" b="1" baseline="-2500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endParaRPr>
            </a:p>
          </p:txBody>
        </p:sp>
        <p:cxnSp>
          <p:nvCxnSpPr>
            <p:cNvPr id="96" name="AutoShape 31"/>
            <p:cNvCxnSpPr>
              <a:cxnSpLocks noChangeShapeType="1"/>
            </p:cNvCxnSpPr>
            <p:nvPr/>
          </p:nvCxnSpPr>
          <p:spPr bwMode="auto">
            <a:xfrm flipV="1">
              <a:off x="429" y="1026"/>
              <a:ext cx="4401" cy="1179"/>
            </a:xfrm>
            <a:prstGeom prst="bentConnector3">
              <a:avLst>
                <a:gd name="adj1" fmla="val 338"/>
              </a:avLst>
            </a:prstGeom>
            <a:noFill/>
            <a:ln w="38100" cap="sq">
              <a:solidFill>
                <a:srgbClr val="FF3300"/>
              </a:solidFill>
              <a:miter lim="800000"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7" name="Text Box 32"/>
            <p:cNvSpPr txBox="1">
              <a:spLocks noChangeArrowheads="1"/>
            </p:cNvSpPr>
            <p:nvPr/>
          </p:nvSpPr>
          <p:spPr bwMode="auto">
            <a:xfrm>
              <a:off x="552" y="768"/>
              <a:ext cx="161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fr-FR" altLang="fr-FR" sz="2000" smtClean="0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sym typeface="Symbol" pitchFamily="64" charset="2"/>
                </a:rPr>
                <a:t>Direct (shape) elastic</a:t>
              </a:r>
              <a:endParaRPr lang="fr-FR" altLang="fr-FR" sz="200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endParaRPr>
            </a:p>
          </p:txBody>
        </p:sp>
        <p:sp>
          <p:nvSpPr>
            <p:cNvPr id="98" name="Text Box 33"/>
            <p:cNvSpPr txBox="1">
              <a:spLocks noChangeArrowheads="1"/>
            </p:cNvSpPr>
            <p:nvPr/>
          </p:nvSpPr>
          <p:spPr bwMode="auto">
            <a:xfrm>
              <a:off x="552" y="3724"/>
              <a:ext cx="145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fr-FR" altLang="fr-FR" sz="2000" smtClean="0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sym typeface="Symbol" pitchFamily="64" charset="2"/>
                </a:rPr>
                <a:t>Direct components</a:t>
              </a:r>
              <a:endParaRPr lang="fr-FR" altLang="fr-FR" sz="200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endParaRPr>
            </a:p>
          </p:txBody>
        </p:sp>
        <p:cxnSp>
          <p:nvCxnSpPr>
            <p:cNvPr id="99" name="AutoShape 34"/>
            <p:cNvCxnSpPr>
              <a:cxnSpLocks noChangeShapeType="1"/>
            </p:cNvCxnSpPr>
            <p:nvPr/>
          </p:nvCxnSpPr>
          <p:spPr bwMode="auto">
            <a:xfrm>
              <a:off x="429" y="3129"/>
              <a:ext cx="4357" cy="843"/>
            </a:xfrm>
            <a:prstGeom prst="bentConnector3">
              <a:avLst>
                <a:gd name="adj1" fmla="val 46"/>
              </a:avLst>
            </a:prstGeom>
            <a:noFill/>
            <a:ln w="50800" cap="sq">
              <a:solidFill>
                <a:srgbClr val="FF3300"/>
              </a:solidFill>
              <a:miter lim="800000"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00" name="Group 43"/>
          <p:cNvGrpSpPr>
            <a:grpSpLocks/>
          </p:cNvGrpSpPr>
          <p:nvPr/>
        </p:nvGrpSpPr>
        <p:grpSpPr bwMode="auto">
          <a:xfrm>
            <a:off x="3300413" y="3214688"/>
            <a:ext cx="4224337" cy="2662237"/>
            <a:chOff x="2079" y="2025"/>
            <a:chExt cx="2661" cy="1677"/>
          </a:xfrm>
        </p:grpSpPr>
        <p:cxnSp>
          <p:nvCxnSpPr>
            <p:cNvPr id="101" name="AutoShape 26"/>
            <p:cNvCxnSpPr>
              <a:cxnSpLocks noChangeShapeType="1"/>
            </p:cNvCxnSpPr>
            <p:nvPr/>
          </p:nvCxnSpPr>
          <p:spPr bwMode="auto">
            <a:xfrm>
              <a:off x="2079" y="3011"/>
              <a:ext cx="2661" cy="691"/>
            </a:xfrm>
            <a:prstGeom prst="straightConnector1">
              <a:avLst/>
            </a:prstGeom>
            <a:noFill/>
            <a:ln w="38100" cap="sq">
              <a:solidFill>
                <a:srgbClr val="808080"/>
              </a:solidFill>
              <a:miter lim="800000"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2" name="Rectangle 36"/>
            <p:cNvSpPr>
              <a:spLocks noChangeArrowheads="1"/>
            </p:cNvSpPr>
            <p:nvPr/>
          </p:nvSpPr>
          <p:spPr bwMode="auto">
            <a:xfrm>
              <a:off x="2877" y="2025"/>
              <a:ext cx="43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altLang="fr-FR" sz="2800" kern="0" smtClean="0">
                  <a:solidFill>
                    <a:srgbClr val="80808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sym typeface="Symbol" pitchFamily="64" charset="2"/>
                </a:rPr>
                <a:t></a:t>
              </a:r>
              <a:r>
                <a:rPr lang="fr-FR" altLang="fr-FR" sz="2400" b="1" kern="0" baseline="-25000" smtClean="0">
                  <a:solidFill>
                    <a:srgbClr val="80808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sym typeface="Symbol" pitchFamily="64" charset="2"/>
                </a:rPr>
                <a:t>NC</a:t>
              </a:r>
            </a:p>
          </p:txBody>
        </p:sp>
        <p:cxnSp>
          <p:nvCxnSpPr>
            <p:cNvPr id="103" name="AutoShape 37"/>
            <p:cNvCxnSpPr>
              <a:cxnSpLocks noChangeShapeType="1"/>
            </p:cNvCxnSpPr>
            <p:nvPr/>
          </p:nvCxnSpPr>
          <p:spPr bwMode="auto">
            <a:xfrm flipV="1">
              <a:off x="2907" y="2659"/>
              <a:ext cx="414" cy="1"/>
            </a:xfrm>
            <a:prstGeom prst="bentConnector3">
              <a:avLst>
                <a:gd name="adj1" fmla="val 50000"/>
              </a:avLst>
            </a:prstGeom>
            <a:noFill/>
            <a:ln w="50800" cap="sq">
              <a:solidFill>
                <a:srgbClr val="808080"/>
              </a:solidFill>
              <a:miter lim="800000"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04" name="Group 41"/>
          <p:cNvGrpSpPr>
            <a:grpSpLocks/>
          </p:cNvGrpSpPr>
          <p:nvPr/>
        </p:nvGrpSpPr>
        <p:grpSpPr bwMode="auto">
          <a:xfrm>
            <a:off x="6834188" y="1844675"/>
            <a:ext cx="863600" cy="3802063"/>
            <a:chOff x="4332" y="1162"/>
            <a:chExt cx="544" cy="2395"/>
          </a:xfrm>
        </p:grpSpPr>
        <p:sp>
          <p:nvSpPr>
            <p:cNvPr id="105" name="Line 38"/>
            <p:cNvSpPr>
              <a:spLocks noChangeShapeType="1"/>
            </p:cNvSpPr>
            <p:nvPr/>
          </p:nvSpPr>
          <p:spPr bwMode="auto">
            <a:xfrm flipV="1">
              <a:off x="4350" y="1162"/>
              <a:ext cx="526" cy="1478"/>
            </a:xfrm>
            <a:prstGeom prst="line">
              <a:avLst/>
            </a:prstGeom>
            <a:noFill/>
            <a:ln w="508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6" name="Line 39"/>
            <p:cNvSpPr>
              <a:spLocks noChangeShapeType="1"/>
            </p:cNvSpPr>
            <p:nvPr/>
          </p:nvSpPr>
          <p:spPr bwMode="auto">
            <a:xfrm>
              <a:off x="4341" y="2650"/>
              <a:ext cx="408" cy="907"/>
            </a:xfrm>
            <a:prstGeom prst="line">
              <a:avLst/>
            </a:prstGeom>
            <a:noFill/>
            <a:ln w="508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7" name="Line 40"/>
            <p:cNvSpPr>
              <a:spLocks noChangeShapeType="1"/>
            </p:cNvSpPr>
            <p:nvPr/>
          </p:nvSpPr>
          <p:spPr bwMode="auto">
            <a:xfrm>
              <a:off x="4332" y="2658"/>
              <a:ext cx="544" cy="0"/>
            </a:xfrm>
            <a:prstGeom prst="line">
              <a:avLst/>
            </a:prstGeom>
            <a:noFill/>
            <a:ln w="508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108" name="Group 20"/>
          <p:cNvGrpSpPr>
            <a:grpSpLocks/>
          </p:cNvGrpSpPr>
          <p:nvPr/>
        </p:nvGrpSpPr>
        <p:grpSpPr bwMode="auto">
          <a:xfrm>
            <a:off x="2006600" y="3711575"/>
            <a:ext cx="2586038" cy="1066800"/>
            <a:chOff x="1168" y="2471"/>
            <a:chExt cx="1629" cy="672"/>
          </a:xfrm>
        </p:grpSpPr>
        <p:sp>
          <p:nvSpPr>
            <p:cNvPr id="109" name="Oval 21"/>
            <p:cNvSpPr>
              <a:spLocks noChangeArrowheads="1"/>
            </p:cNvSpPr>
            <p:nvPr/>
          </p:nvSpPr>
          <p:spPr bwMode="auto">
            <a:xfrm>
              <a:off x="1168" y="2471"/>
              <a:ext cx="1629" cy="672"/>
            </a:xfrm>
            <a:prstGeom prst="ellipse">
              <a:avLst/>
            </a:prstGeom>
            <a:solidFill>
              <a:srgbClr val="808080"/>
            </a:solidFill>
            <a:ln w="38100" cap="sq">
              <a:solidFill>
                <a:srgbClr val="808080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600" kern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0" name="Text Box 22"/>
            <p:cNvSpPr txBox="1">
              <a:spLocks noChangeArrowheads="1"/>
            </p:cNvSpPr>
            <p:nvPr/>
          </p:nvSpPr>
          <p:spPr bwMode="auto">
            <a:xfrm>
              <a:off x="1213" y="2661"/>
              <a:ext cx="155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altLang="fr-FR" sz="2000" b="1" kern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PRE-EQUILIBRIUM</a:t>
              </a:r>
            </a:p>
          </p:txBody>
        </p:sp>
      </p:grpSp>
      <p:grpSp>
        <p:nvGrpSpPr>
          <p:cNvPr id="111" name="Group 6"/>
          <p:cNvGrpSpPr>
            <a:grpSpLocks/>
          </p:cNvGrpSpPr>
          <p:nvPr/>
        </p:nvGrpSpPr>
        <p:grpSpPr bwMode="auto">
          <a:xfrm>
            <a:off x="5184775" y="3373438"/>
            <a:ext cx="1765300" cy="1676400"/>
            <a:chOff x="3170" y="2269"/>
            <a:chExt cx="1112" cy="1056"/>
          </a:xfrm>
        </p:grpSpPr>
        <p:sp>
          <p:nvSpPr>
            <p:cNvPr id="112" name="Oval 7"/>
            <p:cNvSpPr>
              <a:spLocks noChangeArrowheads="1"/>
            </p:cNvSpPr>
            <p:nvPr/>
          </p:nvSpPr>
          <p:spPr bwMode="auto">
            <a:xfrm>
              <a:off x="3219" y="2269"/>
              <a:ext cx="989" cy="1056"/>
            </a:xfrm>
            <a:prstGeom prst="ellipse">
              <a:avLst/>
            </a:prstGeom>
            <a:solidFill>
              <a:srgbClr val="66FF33"/>
            </a:solidFill>
            <a:ln w="12700" cap="sq">
              <a:solidFill>
                <a:srgbClr val="66FF33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fr-FR" altLang="fr-FR" sz="2400" smtClean="0">
                <a:solidFill>
                  <a:srgbClr val="0099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13" name="Text Box 8"/>
            <p:cNvSpPr txBox="1">
              <a:spLocks noChangeArrowheads="1"/>
            </p:cNvSpPr>
            <p:nvPr/>
          </p:nvSpPr>
          <p:spPr bwMode="auto">
            <a:xfrm>
              <a:off x="3170" y="2587"/>
              <a:ext cx="1112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/>
              <a:r>
                <a:rPr lang="fr-FR" altLang="fr-FR" sz="2000" b="1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COMPOUND </a:t>
              </a:r>
            </a:p>
            <a:p>
              <a:pPr algn="ctr"/>
              <a:r>
                <a:rPr lang="fr-FR" altLang="fr-FR" sz="2000" b="1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NUCLEUS</a:t>
              </a:r>
            </a:p>
          </p:txBody>
        </p:sp>
      </p:grpSp>
      <p:grpSp>
        <p:nvGrpSpPr>
          <p:cNvPr id="114" name="Group 23"/>
          <p:cNvGrpSpPr>
            <a:grpSpLocks/>
          </p:cNvGrpSpPr>
          <p:nvPr/>
        </p:nvGrpSpPr>
        <p:grpSpPr bwMode="auto">
          <a:xfrm>
            <a:off x="34925" y="3500438"/>
            <a:ext cx="1462088" cy="1447800"/>
            <a:chOff x="-72" y="2349"/>
            <a:chExt cx="921" cy="912"/>
          </a:xfrm>
        </p:grpSpPr>
        <p:sp>
          <p:nvSpPr>
            <p:cNvPr id="115" name="Oval 24"/>
            <p:cNvSpPr>
              <a:spLocks noChangeArrowheads="1"/>
            </p:cNvSpPr>
            <p:nvPr/>
          </p:nvSpPr>
          <p:spPr bwMode="auto">
            <a:xfrm>
              <a:off x="-72" y="2349"/>
              <a:ext cx="810" cy="912"/>
            </a:xfrm>
            <a:prstGeom prst="ellipse">
              <a:avLst/>
            </a:prstGeom>
            <a:solidFill>
              <a:srgbClr val="FF3300"/>
            </a:solidFill>
            <a:ln w="38100" cap="sq">
              <a:solidFill>
                <a:srgbClr val="FF33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r>
                <a:rPr lang="fr-FR" altLang="fr-FR" sz="240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 </a:t>
              </a:r>
            </a:p>
          </p:txBody>
        </p:sp>
        <p:sp>
          <p:nvSpPr>
            <p:cNvPr id="116" name="Text Box 25"/>
            <p:cNvSpPr txBox="1">
              <a:spLocks noChangeArrowheads="1"/>
            </p:cNvSpPr>
            <p:nvPr/>
          </p:nvSpPr>
          <p:spPr bwMode="auto">
            <a:xfrm>
              <a:off x="-58" y="2587"/>
              <a:ext cx="907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3300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/>
              <a:r>
                <a:rPr lang="fr-FR" altLang="fr-FR" sz="2000" b="1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OPTICAL  </a:t>
              </a:r>
            </a:p>
            <a:p>
              <a:pPr algn="ctr"/>
              <a:r>
                <a:rPr lang="fr-FR" altLang="fr-FR" sz="2000" b="1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MODEL  </a:t>
              </a:r>
            </a:p>
          </p:txBody>
        </p:sp>
      </p:grpSp>
      <p:sp>
        <p:nvSpPr>
          <p:cNvPr id="36" name="Rectangle 9"/>
          <p:cNvSpPr>
            <a:spLocks/>
          </p:cNvSpPr>
          <p:nvPr/>
        </p:nvSpPr>
        <p:spPr bwMode="auto">
          <a:xfrm>
            <a:off x="2880269" y="52388"/>
            <a:ext cx="3563939" cy="90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just" eaLnBrk="0" hangingPunct="0"/>
            <a:r>
              <a:rPr lang="fr-FR" sz="2200" b="1" dirty="0" smtClean="0">
                <a:solidFill>
                  <a:prstClr val="white"/>
                </a:solidFill>
                <a:latin typeface="Arial" charset="0"/>
              </a:rPr>
              <a:t>THE OPTICAL MODEL</a:t>
            </a:r>
            <a:endParaRPr lang="fr-FR" sz="2200" b="1" dirty="0">
              <a:solidFill>
                <a:prstClr val="white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87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15607E-7 L 0.42309 -0.0529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46" y="-26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9"/>
          <p:cNvSpPr>
            <a:spLocks/>
          </p:cNvSpPr>
          <p:nvPr/>
        </p:nvSpPr>
        <p:spPr bwMode="auto">
          <a:xfrm>
            <a:off x="2880269" y="52388"/>
            <a:ext cx="3563939" cy="90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just" eaLnBrk="0" hangingPunct="0"/>
            <a:r>
              <a:rPr lang="fr-FR" sz="2200" b="1" dirty="0" smtClean="0">
                <a:solidFill>
                  <a:prstClr val="white"/>
                </a:solidFill>
                <a:latin typeface="Arial" charset="0"/>
              </a:rPr>
              <a:t>THE OPTICAL MODEL</a:t>
            </a:r>
            <a:endParaRPr lang="fr-FR" sz="2200" b="1" dirty="0">
              <a:solidFill>
                <a:prstClr val="white"/>
              </a:solidFill>
              <a:latin typeface="Arial" charset="0"/>
            </a:endParaRPr>
          </a:p>
        </p:txBody>
      </p:sp>
      <p:pic>
        <p:nvPicPr>
          <p:cNvPr id="21" name="Picture 28" descr="pb20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9" t="17180" r="11996" b="16965"/>
          <a:stretch>
            <a:fillRect/>
          </a:stretch>
        </p:blipFill>
        <p:spPr bwMode="auto">
          <a:xfrm>
            <a:off x="6164263" y="3878263"/>
            <a:ext cx="2979737" cy="297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0" descr="pb20ct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64" r="11070" b="16893"/>
          <a:stretch>
            <a:fillRect/>
          </a:stretch>
        </p:blipFill>
        <p:spPr bwMode="auto">
          <a:xfrm>
            <a:off x="6067425" y="3846513"/>
            <a:ext cx="3109913" cy="301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Group 26"/>
          <p:cNvGrpSpPr>
            <a:grpSpLocks/>
          </p:cNvGrpSpPr>
          <p:nvPr/>
        </p:nvGrpSpPr>
        <p:grpSpPr bwMode="auto">
          <a:xfrm>
            <a:off x="323850" y="1557338"/>
            <a:ext cx="8669338" cy="2659062"/>
            <a:chOff x="204" y="981"/>
            <a:chExt cx="5461" cy="1675"/>
          </a:xfrm>
        </p:grpSpPr>
        <p:grpSp>
          <p:nvGrpSpPr>
            <p:cNvPr id="25" name="Group 7"/>
            <p:cNvGrpSpPr>
              <a:grpSpLocks/>
            </p:cNvGrpSpPr>
            <p:nvPr/>
          </p:nvGrpSpPr>
          <p:grpSpPr bwMode="auto">
            <a:xfrm>
              <a:off x="1053" y="1480"/>
              <a:ext cx="3777" cy="1176"/>
              <a:chOff x="1051" y="900"/>
              <a:chExt cx="3777" cy="1176"/>
            </a:xfrm>
          </p:grpSpPr>
          <p:graphicFrame>
            <p:nvGraphicFramePr>
              <p:cNvPr id="28" name="Object 4"/>
              <p:cNvGraphicFramePr>
                <a:graphicFrameLocks noChangeAspect="1"/>
              </p:cNvGraphicFramePr>
              <p:nvPr/>
            </p:nvGraphicFramePr>
            <p:xfrm>
              <a:off x="1051" y="900"/>
              <a:ext cx="3777" cy="117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93" name="Equation" r:id="rId5" imgW="1549080" imgH="482400" progId="Equation.3">
                      <p:embed/>
                    </p:oleObj>
                  </mc:Choice>
                  <mc:Fallback>
                    <p:oleObj name="Equation" r:id="rId5" imgW="1549080" imgH="4824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51" y="900"/>
                            <a:ext cx="3777" cy="117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9" name="Text Box 6"/>
              <p:cNvSpPr txBox="1">
                <a:spLocks noChangeArrowheads="1"/>
              </p:cNvSpPr>
              <p:nvPr/>
            </p:nvSpPr>
            <p:spPr bwMode="auto">
              <a:xfrm>
                <a:off x="2762" y="1187"/>
                <a:ext cx="499" cy="5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4800" b="1" i="1" u="none" strike="noStrike" kern="0" cap="none" spc="0" normalizeH="0" baseline="0" noProof="0" smtClean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latin typeface="Times New Roman" pitchFamily="64" charset="0"/>
                    <a:cs typeface="Times New Roman" pitchFamily="64" charset="0"/>
                  </a:rPr>
                  <a:t>U</a:t>
                </a:r>
              </a:p>
            </p:txBody>
          </p:sp>
        </p:grpSp>
        <p:sp>
          <p:nvSpPr>
            <p:cNvPr id="26" name="Text Box 11"/>
            <p:cNvSpPr txBox="1">
              <a:spLocks noChangeArrowheads="1"/>
            </p:cNvSpPr>
            <p:nvPr/>
          </p:nvSpPr>
          <p:spPr bwMode="auto">
            <a:xfrm>
              <a:off x="204" y="981"/>
              <a:ext cx="5461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Direct interaction of a projectile with a target nucleus considered as a whole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Quantum model   </a:t>
              </a:r>
              <a:r>
                <a:rPr kumimoji="0" lang="fr-FR" altLang="fr-FR" sz="20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sym typeface="Symbol" pitchFamily="64" charset="2"/>
                </a:rPr>
                <a:t></a:t>
              </a:r>
              <a:r>
                <a:rPr kumimoji="0" lang="fr-FR" altLang="fr-FR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   Schr</a:t>
              </a:r>
              <a:r>
                <a:rPr kumimoji="0" lang="en-US" altLang="fr-FR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ödinger </a:t>
              </a:r>
              <a:r>
                <a:rPr kumimoji="0" lang="fr-FR" altLang="fr-FR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equation </a:t>
              </a:r>
            </a:p>
          </p:txBody>
        </p:sp>
      </p:grpSp>
      <p:grpSp>
        <p:nvGrpSpPr>
          <p:cNvPr id="30" name="Group 27"/>
          <p:cNvGrpSpPr>
            <a:grpSpLocks/>
          </p:cNvGrpSpPr>
          <p:nvPr/>
        </p:nvGrpSpPr>
        <p:grpSpPr bwMode="auto">
          <a:xfrm>
            <a:off x="611188" y="4508500"/>
            <a:ext cx="4464050" cy="1135063"/>
            <a:chOff x="385" y="2840"/>
            <a:chExt cx="2812" cy="715"/>
          </a:xfrm>
        </p:grpSpPr>
        <p:sp>
          <p:nvSpPr>
            <p:cNvPr id="31" name="Text Box 10"/>
            <p:cNvSpPr txBox="1">
              <a:spLocks noChangeArrowheads="1"/>
            </p:cNvSpPr>
            <p:nvPr/>
          </p:nvSpPr>
          <p:spPr bwMode="auto">
            <a:xfrm>
              <a:off x="1474" y="3113"/>
              <a:ext cx="1723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fr-FR" altLang="fr-FR" sz="4000" b="1" i="1" smtClean="0">
                  <a:solidFill>
                    <a:srgbClr val="FF3300"/>
                  </a:solidFill>
                  <a:latin typeface="Times New Roman" pitchFamily="64" charset="0"/>
                  <a:cs typeface="Times New Roman" pitchFamily="64" charset="0"/>
                </a:rPr>
                <a:t>U </a:t>
              </a:r>
              <a:r>
                <a:rPr lang="fr-FR" altLang="fr-FR" sz="4000" b="1" i="1" smtClean="0">
                  <a:solidFill>
                    <a:srgbClr val="000000"/>
                  </a:solidFill>
                  <a:latin typeface="Times New Roman" pitchFamily="64" charset="0"/>
                  <a:cs typeface="Times New Roman" pitchFamily="64" charset="0"/>
                </a:rPr>
                <a:t>= V + iW</a:t>
              </a:r>
            </a:p>
          </p:txBody>
        </p:sp>
        <p:sp>
          <p:nvSpPr>
            <p:cNvPr id="32" name="Text Box 12"/>
            <p:cNvSpPr txBox="1">
              <a:spLocks noChangeArrowheads="1"/>
            </p:cNvSpPr>
            <p:nvPr/>
          </p:nvSpPr>
          <p:spPr bwMode="auto">
            <a:xfrm>
              <a:off x="385" y="2840"/>
              <a:ext cx="208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altLang="fr-FR" sz="2000" smtClean="0">
                  <a:solidFill>
                    <a:srgbClr val="000000"/>
                  </a:solidFill>
                  <a:latin typeface="Arial" charset="0"/>
                </a:rPr>
                <a:t>Complex potential:  </a:t>
              </a:r>
            </a:p>
          </p:txBody>
        </p:sp>
      </p:grpSp>
      <p:grpSp>
        <p:nvGrpSpPr>
          <p:cNvPr id="33" name="Group 19"/>
          <p:cNvGrpSpPr>
            <a:grpSpLocks/>
          </p:cNvGrpSpPr>
          <p:nvPr/>
        </p:nvGrpSpPr>
        <p:grpSpPr bwMode="auto">
          <a:xfrm>
            <a:off x="1835150" y="5516563"/>
            <a:ext cx="1511300" cy="942975"/>
            <a:chOff x="1565" y="3475"/>
            <a:chExt cx="952" cy="594"/>
          </a:xfrm>
        </p:grpSpPr>
        <p:sp>
          <p:nvSpPr>
            <p:cNvPr id="34" name="Line 14"/>
            <p:cNvSpPr>
              <a:spLocks noChangeShapeType="1"/>
            </p:cNvSpPr>
            <p:nvPr/>
          </p:nvSpPr>
          <p:spPr bwMode="auto">
            <a:xfrm flipV="1">
              <a:off x="2154" y="3475"/>
              <a:ext cx="363" cy="3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35" name="Text Box 16"/>
            <p:cNvSpPr txBox="1">
              <a:spLocks noChangeArrowheads="1"/>
            </p:cNvSpPr>
            <p:nvPr/>
          </p:nvSpPr>
          <p:spPr bwMode="auto">
            <a:xfrm>
              <a:off x="1565" y="3838"/>
              <a:ext cx="77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Refraction</a:t>
              </a:r>
            </a:p>
          </p:txBody>
        </p:sp>
      </p:grpSp>
      <p:grpSp>
        <p:nvGrpSpPr>
          <p:cNvPr id="37" name="Group 18"/>
          <p:cNvGrpSpPr>
            <a:grpSpLocks/>
          </p:cNvGrpSpPr>
          <p:nvPr/>
        </p:nvGrpSpPr>
        <p:grpSpPr bwMode="auto">
          <a:xfrm>
            <a:off x="4714875" y="5516563"/>
            <a:ext cx="1512888" cy="942975"/>
            <a:chOff x="3379" y="3475"/>
            <a:chExt cx="953" cy="594"/>
          </a:xfrm>
        </p:grpSpPr>
        <p:sp>
          <p:nvSpPr>
            <p:cNvPr id="38" name="Line 15"/>
            <p:cNvSpPr>
              <a:spLocks noChangeShapeType="1"/>
            </p:cNvSpPr>
            <p:nvPr/>
          </p:nvSpPr>
          <p:spPr bwMode="auto">
            <a:xfrm flipH="1" flipV="1">
              <a:off x="3379" y="3475"/>
              <a:ext cx="408" cy="3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39" name="Text Box 17"/>
            <p:cNvSpPr txBox="1">
              <a:spLocks noChangeArrowheads="1"/>
            </p:cNvSpPr>
            <p:nvPr/>
          </p:nvSpPr>
          <p:spPr bwMode="auto">
            <a:xfrm>
              <a:off x="3528" y="3838"/>
              <a:ext cx="8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Absorption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10569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2987824" y="980728"/>
            <a:ext cx="307808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2000" dirty="0" smtClean="0">
                <a:solidFill>
                  <a:srgbClr val="000000"/>
                </a:solidFill>
                <a:latin typeface="Arial" charset="0"/>
              </a:rPr>
              <a:t>The </a:t>
            </a:r>
            <a:r>
              <a:rPr lang="fr-FR" altLang="fr-FR" sz="2000" dirty="0" err="1" smtClean="0">
                <a:solidFill>
                  <a:srgbClr val="000000"/>
                </a:solidFill>
                <a:latin typeface="Arial" charset="0"/>
              </a:rPr>
              <a:t>optical</a:t>
            </a:r>
            <a:r>
              <a:rPr lang="fr-FR" altLang="fr-FR" sz="2000" dirty="0" smtClean="0">
                <a:solidFill>
                  <a:srgbClr val="000000"/>
                </a:solidFill>
                <a:latin typeface="Arial" charset="0"/>
              </a:rPr>
              <a:t> model </a:t>
            </a:r>
            <a:r>
              <a:rPr lang="fr-FR" altLang="fr-FR" sz="2000" dirty="0" err="1" smtClean="0">
                <a:solidFill>
                  <a:srgbClr val="000000"/>
                </a:solidFill>
                <a:latin typeface="Arial" charset="0"/>
              </a:rPr>
              <a:t>yields</a:t>
            </a:r>
            <a:r>
              <a:rPr lang="fr-FR" altLang="fr-FR" sz="2000" dirty="0" smtClean="0">
                <a:solidFill>
                  <a:srgbClr val="000000"/>
                </a:solidFill>
                <a:latin typeface="Arial" charset="0"/>
              </a:rPr>
              <a:t> :</a:t>
            </a:r>
          </a:p>
        </p:txBody>
      </p:sp>
      <p:grpSp>
        <p:nvGrpSpPr>
          <p:cNvPr id="17" name="Group 24"/>
          <p:cNvGrpSpPr>
            <a:grpSpLocks/>
          </p:cNvGrpSpPr>
          <p:nvPr/>
        </p:nvGrpSpPr>
        <p:grpSpPr bwMode="auto">
          <a:xfrm>
            <a:off x="5795963" y="1340768"/>
            <a:ext cx="3384550" cy="4592638"/>
            <a:chOff x="22" y="1172"/>
            <a:chExt cx="2132" cy="2893"/>
          </a:xfrm>
        </p:grpSpPr>
        <p:pic>
          <p:nvPicPr>
            <p:cNvPr id="18" name="Picture 16" descr="pb20c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943" r="8806" b="15047"/>
            <a:stretch>
              <a:fillRect/>
            </a:stretch>
          </p:blipFill>
          <p:spPr bwMode="auto">
            <a:xfrm>
              <a:off x="22" y="1389"/>
              <a:ext cx="2069" cy="26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9" name="Text Box 19"/>
            <p:cNvSpPr txBox="1">
              <a:spLocks noChangeArrowheads="1"/>
            </p:cNvSpPr>
            <p:nvPr/>
          </p:nvSpPr>
          <p:spPr bwMode="auto">
            <a:xfrm>
              <a:off x="36" y="1172"/>
              <a:ext cx="211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endParaRPr lang="fr-FR" altLang="fr-FR" sz="800" dirty="0" smtClean="0">
                <a:solidFill>
                  <a:srgbClr val="000000"/>
                </a:solidFill>
                <a:latin typeface="Arial" charset="0"/>
              </a:endParaRPr>
            </a:p>
            <a:p>
              <a:pPr algn="ctr"/>
              <a:r>
                <a:rPr lang="fr-FR" altLang="fr-FR" sz="1600" dirty="0" err="1" smtClean="0">
                  <a:solidFill>
                    <a:srgbClr val="000000"/>
                  </a:solidFill>
                  <a:latin typeface="Arial" charset="0"/>
                </a:rPr>
                <a:t>Angular</a:t>
              </a:r>
              <a:r>
                <a:rPr lang="fr-FR" altLang="fr-FR" sz="1600" dirty="0" smtClean="0">
                  <a:solidFill>
                    <a:srgbClr val="000000"/>
                  </a:solidFill>
                  <a:latin typeface="Arial" charset="0"/>
                </a:rPr>
                <a:t> distributions</a:t>
              </a:r>
            </a:p>
          </p:txBody>
        </p:sp>
      </p:grpSp>
      <p:grpSp>
        <p:nvGrpSpPr>
          <p:cNvPr id="20" name="Group 26"/>
          <p:cNvGrpSpPr>
            <a:grpSpLocks/>
          </p:cNvGrpSpPr>
          <p:nvPr/>
        </p:nvGrpSpPr>
        <p:grpSpPr bwMode="auto">
          <a:xfrm>
            <a:off x="73025" y="1463005"/>
            <a:ext cx="3059113" cy="4311651"/>
            <a:chOff x="1994" y="1258"/>
            <a:chExt cx="1927" cy="2716"/>
          </a:xfrm>
        </p:grpSpPr>
        <p:pic>
          <p:nvPicPr>
            <p:cNvPr id="21" name="Picture 20" descr="pbxs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24" t="16556" r="13118" b="16626"/>
            <a:stretch>
              <a:fillRect/>
            </a:stretch>
          </p:blipFill>
          <p:spPr bwMode="auto">
            <a:xfrm>
              <a:off x="1994" y="1480"/>
              <a:ext cx="1927" cy="24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2" name="Text Box 25"/>
            <p:cNvSpPr txBox="1">
              <a:spLocks noChangeArrowheads="1"/>
            </p:cNvSpPr>
            <p:nvPr/>
          </p:nvSpPr>
          <p:spPr bwMode="auto">
            <a:xfrm>
              <a:off x="2194" y="1258"/>
              <a:ext cx="1554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fr-FR" altLang="fr-FR" sz="1600" dirty="0" err="1" smtClean="0">
                  <a:solidFill>
                    <a:srgbClr val="000000"/>
                  </a:solidFill>
                  <a:latin typeface="Arial" charset="0"/>
                </a:rPr>
                <a:t>Integrated</a:t>
              </a:r>
              <a:r>
                <a:rPr lang="fr-FR" altLang="fr-FR" sz="1600" dirty="0" smtClean="0">
                  <a:solidFill>
                    <a:srgbClr val="000000"/>
                  </a:solidFill>
                  <a:latin typeface="Arial" charset="0"/>
                </a:rPr>
                <a:t> cross sections</a:t>
              </a:r>
            </a:p>
          </p:txBody>
        </p:sp>
      </p:grpSp>
      <p:grpSp>
        <p:nvGrpSpPr>
          <p:cNvPr id="23" name="Group 28"/>
          <p:cNvGrpSpPr>
            <a:grpSpLocks/>
          </p:cNvGrpSpPr>
          <p:nvPr/>
        </p:nvGrpSpPr>
        <p:grpSpPr bwMode="auto">
          <a:xfrm>
            <a:off x="2916239" y="1463005"/>
            <a:ext cx="2894013" cy="4268788"/>
            <a:chOff x="3833" y="1240"/>
            <a:chExt cx="1823" cy="2689"/>
          </a:xfrm>
        </p:grpSpPr>
        <p:pic>
          <p:nvPicPr>
            <p:cNvPr id="24" name="Picture 22" descr="tlfi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9" t="13208" r="14694" b="17706"/>
            <a:stretch>
              <a:fillRect/>
            </a:stretch>
          </p:blipFill>
          <p:spPr bwMode="auto">
            <a:xfrm>
              <a:off x="3833" y="1344"/>
              <a:ext cx="1814" cy="25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5" name="Text Box 27"/>
            <p:cNvSpPr txBox="1">
              <a:spLocks noChangeArrowheads="1"/>
            </p:cNvSpPr>
            <p:nvPr/>
          </p:nvSpPr>
          <p:spPr bwMode="auto">
            <a:xfrm>
              <a:off x="4097" y="1240"/>
              <a:ext cx="1559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fr-FR" altLang="fr-FR" sz="1600" dirty="0" smtClean="0">
                  <a:solidFill>
                    <a:srgbClr val="000000"/>
                  </a:solidFill>
                  <a:latin typeface="Arial" charset="0"/>
                </a:rPr>
                <a:t>Transmission coefficients</a:t>
              </a:r>
            </a:p>
          </p:txBody>
        </p:sp>
      </p:grpSp>
      <p:sp>
        <p:nvSpPr>
          <p:cNvPr id="26" name="Rectangle 9"/>
          <p:cNvSpPr>
            <a:spLocks/>
          </p:cNvSpPr>
          <p:nvPr/>
        </p:nvSpPr>
        <p:spPr bwMode="auto">
          <a:xfrm>
            <a:off x="2880269" y="52388"/>
            <a:ext cx="3563939" cy="90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just" eaLnBrk="0" hangingPunct="0"/>
            <a:r>
              <a:rPr lang="fr-FR" sz="2200" b="1" dirty="0" smtClean="0">
                <a:solidFill>
                  <a:prstClr val="white"/>
                </a:solidFill>
                <a:latin typeface="Arial" charset="0"/>
              </a:rPr>
              <a:t>THE OPTICAL MODEL</a:t>
            </a:r>
            <a:endParaRPr lang="fr-FR" sz="2200" b="1" dirty="0">
              <a:solidFill>
                <a:prstClr val="white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569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re 19"/>
          <p:cNvSpPr>
            <a:spLocks noGrp="1"/>
          </p:cNvSpPr>
          <p:nvPr>
            <p:ph type="title"/>
          </p:nvPr>
        </p:nvSpPr>
        <p:spPr bwMode="auto">
          <a:xfrm>
            <a:off x="3671888" y="1949450"/>
            <a:ext cx="5364162" cy="4719638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cap="none" smtClean="0"/>
              <a:t>INTRODUCTION</a:t>
            </a:r>
          </a:p>
        </p:txBody>
      </p:sp>
      <p:sp>
        <p:nvSpPr>
          <p:cNvPr id="19460" name="Espace réservé du pied de page 9"/>
          <p:cNvSpPr>
            <a:spLocks noGrp="1"/>
          </p:cNvSpPr>
          <p:nvPr>
            <p:ph type="ftr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/>
              <a:t>CEA | 10 AVRIL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9"/>
          <p:cNvSpPr>
            <a:spLocks/>
          </p:cNvSpPr>
          <p:nvPr/>
        </p:nvSpPr>
        <p:spPr bwMode="auto">
          <a:xfrm>
            <a:off x="2519163" y="-27384"/>
            <a:ext cx="4357093" cy="90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eaLnBrk="0" hangingPunct="0"/>
            <a:r>
              <a:rPr lang="fr-FR" sz="2200" b="1" dirty="0" smtClean="0">
                <a:solidFill>
                  <a:prstClr val="white"/>
                </a:solidFill>
                <a:latin typeface="Arial" charset="0"/>
              </a:rPr>
              <a:t>TWO TYPES OF APPROACHES</a:t>
            </a:r>
            <a:endParaRPr lang="fr-FR" sz="2200" b="1" dirty="0">
              <a:solidFill>
                <a:prstClr val="white"/>
              </a:solidFill>
              <a:latin typeface="Arial" charset="0"/>
            </a:endParaRPr>
          </a:p>
        </p:txBody>
      </p: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34925" y="981075"/>
            <a:ext cx="4608513" cy="5761038"/>
            <a:chOff x="22" y="618"/>
            <a:chExt cx="2903" cy="3629"/>
          </a:xfrm>
        </p:grpSpPr>
        <p:pic>
          <p:nvPicPr>
            <p:cNvPr id="5" name="Picture 17" descr="ta18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54" t="48007" r="13118" b="5206"/>
            <a:stretch>
              <a:fillRect/>
            </a:stretch>
          </p:blipFill>
          <p:spPr bwMode="auto">
            <a:xfrm>
              <a:off x="22" y="2003"/>
              <a:ext cx="2903" cy="22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" name="Line 6"/>
            <p:cNvSpPr>
              <a:spLocks noChangeShapeType="1"/>
            </p:cNvSpPr>
            <p:nvPr/>
          </p:nvSpPr>
          <p:spPr bwMode="auto">
            <a:xfrm rot="21000000" flipH="1">
              <a:off x="1247" y="618"/>
              <a:ext cx="167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514" y="709"/>
              <a:ext cx="1776" cy="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4400">
                  <a:solidFill>
                    <a:schemeClr val="tx2"/>
                  </a:solidFill>
                  <a:latin typeface="Arial" charset="0"/>
                </a:defRPr>
              </a:lvl1pPr>
              <a:lvl2pPr algn="ctr">
                <a:defRPr sz="4400">
                  <a:solidFill>
                    <a:schemeClr val="tx2"/>
                  </a:solidFill>
                  <a:latin typeface="Arial" charset="0"/>
                </a:defRPr>
              </a:lvl2pPr>
              <a:lvl3pPr algn="ctr">
                <a:defRPr sz="4400">
                  <a:solidFill>
                    <a:schemeClr val="tx2"/>
                  </a:solidFill>
                  <a:latin typeface="Arial" charset="0"/>
                </a:defRPr>
              </a:lvl3pPr>
              <a:lvl4pPr algn="ctr">
                <a:defRPr sz="4400">
                  <a:solidFill>
                    <a:schemeClr val="tx2"/>
                  </a:solidFill>
                  <a:latin typeface="Arial" charset="0"/>
                </a:defRPr>
              </a:lvl4pPr>
              <a:lvl5pPr algn="ctr">
                <a:defRPr sz="4400">
                  <a:solidFill>
                    <a:schemeClr val="tx2"/>
                  </a:solidFill>
                  <a:latin typeface="Arial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20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Phenomenological</a:t>
              </a:r>
            </a:p>
          </p:txBody>
        </p:sp>
        <p:sp>
          <p:nvSpPr>
            <p:cNvPr id="8" name="Rectangle 16"/>
            <p:cNvSpPr>
              <a:spLocks noChangeArrowheads="1"/>
            </p:cNvSpPr>
            <p:nvPr/>
          </p:nvSpPr>
          <p:spPr bwMode="auto">
            <a:xfrm>
              <a:off x="748" y="1162"/>
              <a:ext cx="1776" cy="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4400">
                  <a:solidFill>
                    <a:schemeClr val="tx2"/>
                  </a:solidFill>
                  <a:latin typeface="Arial" charset="0"/>
                </a:defRPr>
              </a:lvl1pPr>
              <a:lvl2pPr algn="ctr">
                <a:defRPr sz="4400">
                  <a:solidFill>
                    <a:schemeClr val="tx2"/>
                  </a:solidFill>
                  <a:latin typeface="Arial" charset="0"/>
                </a:defRPr>
              </a:lvl2pPr>
              <a:lvl3pPr algn="ctr">
                <a:defRPr sz="4400">
                  <a:solidFill>
                    <a:schemeClr val="tx2"/>
                  </a:solidFill>
                  <a:latin typeface="Arial" charset="0"/>
                </a:defRPr>
              </a:lvl3pPr>
              <a:lvl4pPr algn="ctr">
                <a:defRPr sz="4400">
                  <a:solidFill>
                    <a:schemeClr val="tx2"/>
                  </a:solidFill>
                  <a:latin typeface="Arial" charset="0"/>
                </a:defRPr>
              </a:lvl4pPr>
              <a:lvl5pPr algn="ctr">
                <a:defRPr sz="4400">
                  <a:solidFill>
                    <a:schemeClr val="tx2"/>
                  </a:solidFill>
                  <a:latin typeface="Arial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6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Adjusted parameters</a:t>
              </a:r>
              <a:br>
                <a:rPr kumimoji="0" lang="fr-FR" altLang="fr-FR" sz="16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</a:br>
              <a:r>
                <a:rPr kumimoji="0" lang="fr-FR" altLang="fr-FR" sz="16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Weak predictive power</a:t>
              </a:r>
              <a:br>
                <a:rPr kumimoji="0" lang="fr-FR" altLang="fr-FR" sz="16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</a:br>
              <a:r>
                <a:rPr kumimoji="0" lang="fr-FR" altLang="fr-FR" sz="16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Very precise ( </a:t>
              </a:r>
              <a:r>
                <a:rPr kumimoji="0" lang="fr-FR" altLang="fr-FR" sz="16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sym typeface="Symbol" pitchFamily="64" charset="2"/>
                </a:rPr>
                <a:t> </a:t>
              </a:r>
              <a:r>
                <a:rPr kumimoji="0" lang="fr-FR" altLang="fr-FR" sz="16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1%)</a:t>
              </a:r>
              <a:br>
                <a:rPr kumimoji="0" lang="fr-FR" altLang="fr-FR" sz="16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</a:br>
              <a:r>
                <a:rPr kumimoji="0" lang="fr-FR" altLang="fr-FR" sz="16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Important work</a:t>
              </a:r>
            </a:p>
          </p:txBody>
        </p:sp>
      </p:grpSp>
      <p:grpSp>
        <p:nvGrpSpPr>
          <p:cNvPr id="9" name="Group 20"/>
          <p:cNvGrpSpPr>
            <a:grpSpLocks/>
          </p:cNvGrpSpPr>
          <p:nvPr/>
        </p:nvGrpSpPr>
        <p:grpSpPr bwMode="auto">
          <a:xfrm>
            <a:off x="4572000" y="981075"/>
            <a:ext cx="4752975" cy="5976938"/>
            <a:chOff x="2880" y="618"/>
            <a:chExt cx="2994" cy="3765"/>
          </a:xfrm>
        </p:grpSpPr>
        <p:grpSp>
          <p:nvGrpSpPr>
            <p:cNvPr id="10" name="Group 15"/>
            <p:cNvGrpSpPr>
              <a:grpSpLocks/>
            </p:cNvGrpSpPr>
            <p:nvPr/>
          </p:nvGrpSpPr>
          <p:grpSpPr bwMode="auto">
            <a:xfrm>
              <a:off x="3470" y="1798"/>
              <a:ext cx="2313" cy="2585"/>
              <a:chOff x="3470" y="2069"/>
              <a:chExt cx="1996" cy="2087"/>
            </a:xfrm>
          </p:grpSpPr>
          <p:pic>
            <p:nvPicPr>
              <p:cNvPr id="15" name="Picture 10" descr="uxs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91" t="10172" r="8806" b="16626"/>
              <a:stretch>
                <a:fillRect/>
              </a:stretch>
            </p:blipFill>
            <p:spPr bwMode="auto">
              <a:xfrm>
                <a:off x="3470" y="2069"/>
                <a:ext cx="1996" cy="20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16" name="Rectangle 13"/>
              <p:cNvSpPr>
                <a:spLocks noChangeArrowheads="1"/>
              </p:cNvSpPr>
              <p:nvPr/>
            </p:nvSpPr>
            <p:spPr bwMode="auto">
              <a:xfrm>
                <a:off x="3969" y="2205"/>
                <a:ext cx="1088" cy="91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17" name="Rectangle 14"/>
              <p:cNvSpPr>
                <a:spLocks noChangeArrowheads="1"/>
              </p:cNvSpPr>
              <p:nvPr/>
            </p:nvSpPr>
            <p:spPr bwMode="auto">
              <a:xfrm>
                <a:off x="3833" y="3711"/>
                <a:ext cx="1179" cy="13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</p:grpSp>
        <p:sp>
          <p:nvSpPr>
            <p:cNvPr id="11" name="Line 5"/>
            <p:cNvSpPr>
              <a:spLocks noChangeShapeType="1"/>
            </p:cNvSpPr>
            <p:nvPr/>
          </p:nvSpPr>
          <p:spPr bwMode="auto">
            <a:xfrm rot="11400000" flipH="1">
              <a:off x="2880" y="618"/>
              <a:ext cx="1678" cy="0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3644" y="709"/>
              <a:ext cx="1776" cy="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4400">
                  <a:solidFill>
                    <a:schemeClr val="tx2"/>
                  </a:solidFill>
                  <a:latin typeface="Arial" charset="0"/>
                </a:defRPr>
              </a:lvl1pPr>
              <a:lvl2pPr algn="ctr">
                <a:defRPr sz="4400">
                  <a:solidFill>
                    <a:schemeClr val="tx2"/>
                  </a:solidFill>
                  <a:latin typeface="Arial" charset="0"/>
                </a:defRPr>
              </a:lvl2pPr>
              <a:lvl3pPr algn="ctr">
                <a:defRPr sz="4400">
                  <a:solidFill>
                    <a:schemeClr val="tx2"/>
                  </a:solidFill>
                  <a:latin typeface="Arial" charset="0"/>
                </a:defRPr>
              </a:lvl3pPr>
              <a:lvl4pPr algn="ctr">
                <a:defRPr sz="4400">
                  <a:solidFill>
                    <a:schemeClr val="tx2"/>
                  </a:solidFill>
                  <a:latin typeface="Arial" charset="0"/>
                </a:defRPr>
              </a:lvl4pPr>
              <a:lvl5pPr algn="ctr">
                <a:defRPr sz="4400">
                  <a:solidFill>
                    <a:schemeClr val="tx2"/>
                  </a:solidFill>
                  <a:latin typeface="Arial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(Semi-)</a:t>
              </a:r>
              <a:r>
                <a:rPr kumimoji="0" lang="fr-FR" altLang="fr-FR" sz="2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microscopic</a:t>
              </a:r>
              <a:endParaRPr kumimoji="0" lang="fr-FR" alt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3923" y="1888"/>
              <a:ext cx="1497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4400">
                  <a:solidFill>
                    <a:schemeClr val="tx2"/>
                  </a:solidFill>
                  <a:latin typeface="Arial" charset="0"/>
                </a:defRPr>
              </a:lvl1pPr>
              <a:lvl2pPr algn="ctr">
                <a:defRPr sz="4400">
                  <a:solidFill>
                    <a:schemeClr val="tx2"/>
                  </a:solidFill>
                  <a:latin typeface="Arial" charset="0"/>
                </a:defRPr>
              </a:lvl2pPr>
              <a:lvl3pPr algn="ctr">
                <a:defRPr sz="4400">
                  <a:solidFill>
                    <a:schemeClr val="tx2"/>
                  </a:solidFill>
                  <a:latin typeface="Arial" charset="0"/>
                </a:defRPr>
              </a:lvl3pPr>
              <a:lvl4pPr algn="ctr">
                <a:defRPr sz="4400">
                  <a:solidFill>
                    <a:schemeClr val="tx2"/>
                  </a:solidFill>
                  <a:latin typeface="Arial" charset="0"/>
                </a:defRPr>
              </a:lvl4pPr>
              <a:lvl5pPr algn="ctr">
                <a:defRPr sz="4400">
                  <a:solidFill>
                    <a:schemeClr val="tx2"/>
                  </a:solidFill>
                  <a:latin typeface="Arial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Total cross sections</a:t>
              </a:r>
            </a:p>
          </p:txBody>
        </p:sp>
        <p:sp>
          <p:nvSpPr>
            <p:cNvPr id="14" name="Rectangle 19"/>
            <p:cNvSpPr>
              <a:spLocks noChangeArrowheads="1"/>
            </p:cNvSpPr>
            <p:nvPr/>
          </p:nvSpPr>
          <p:spPr bwMode="auto">
            <a:xfrm>
              <a:off x="3644" y="1162"/>
              <a:ext cx="2230" cy="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4400">
                  <a:solidFill>
                    <a:schemeClr val="tx2"/>
                  </a:solidFill>
                  <a:latin typeface="Arial" charset="0"/>
                </a:defRPr>
              </a:lvl1pPr>
              <a:lvl2pPr algn="ctr">
                <a:defRPr sz="4400">
                  <a:solidFill>
                    <a:schemeClr val="tx2"/>
                  </a:solidFill>
                  <a:latin typeface="Arial" charset="0"/>
                </a:defRPr>
              </a:lvl2pPr>
              <a:lvl3pPr algn="ctr">
                <a:defRPr sz="4400">
                  <a:solidFill>
                    <a:schemeClr val="tx2"/>
                  </a:solidFill>
                  <a:latin typeface="Arial" charset="0"/>
                </a:defRPr>
              </a:lvl3pPr>
              <a:lvl4pPr algn="ctr">
                <a:defRPr sz="4400">
                  <a:solidFill>
                    <a:schemeClr val="tx2"/>
                  </a:solidFill>
                  <a:latin typeface="Arial" charset="0"/>
                </a:defRPr>
              </a:lvl4pPr>
              <a:lvl5pPr algn="ctr">
                <a:defRPr sz="4400">
                  <a:solidFill>
                    <a:schemeClr val="tx2"/>
                  </a:solidFill>
                  <a:latin typeface="Arial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6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No adjustable parameters</a:t>
              </a:r>
              <a:br>
                <a:rPr kumimoji="0" lang="fr-FR" altLang="fr-FR" sz="16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</a:br>
              <a:r>
                <a:rPr kumimoji="0" lang="fr-FR" altLang="fr-FR" sz="16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Usable without exp. data</a:t>
              </a:r>
              <a:br>
                <a:rPr kumimoji="0" lang="fr-FR" altLang="fr-FR" sz="16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</a:br>
              <a:r>
                <a:rPr kumimoji="0" lang="fr-FR" altLang="fr-FR" sz="16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Less precise ( </a:t>
              </a:r>
              <a:r>
                <a:rPr kumimoji="0" lang="fr-FR" altLang="fr-FR" sz="16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sym typeface="Symbol" pitchFamily="64" charset="2"/>
                </a:rPr>
                <a:t> </a:t>
              </a:r>
              <a:r>
                <a:rPr kumimoji="0" lang="fr-FR" altLang="fr-FR" sz="16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5-10 %)</a:t>
              </a:r>
              <a:br>
                <a:rPr kumimoji="0" lang="fr-FR" altLang="fr-FR" sz="16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</a:br>
              <a:r>
                <a:rPr kumimoji="0" lang="fr-FR" altLang="fr-FR" sz="16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Quasi-automated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10569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9"/>
          <p:cNvSpPr>
            <a:spLocks/>
          </p:cNvSpPr>
          <p:nvPr/>
        </p:nvSpPr>
        <p:spPr bwMode="auto">
          <a:xfrm>
            <a:off x="1943099" y="52388"/>
            <a:ext cx="7237413" cy="90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eaLnBrk="0" hangingPunct="0"/>
            <a:r>
              <a:rPr lang="fr-FR" sz="2200" b="1" dirty="0" smtClean="0">
                <a:solidFill>
                  <a:prstClr val="white"/>
                </a:solidFill>
                <a:latin typeface="Arial" charset="0"/>
              </a:rPr>
              <a:t>PHENOMENOLOGICAL OPTICAL MODEL</a:t>
            </a:r>
            <a:endParaRPr lang="fr-FR" sz="2200" b="1" dirty="0">
              <a:solidFill>
                <a:prstClr val="white"/>
              </a:solidFill>
              <a:latin typeface="Arial" charset="0"/>
            </a:endParaRPr>
          </a:p>
        </p:txBody>
      </p:sp>
      <p:grpSp>
        <p:nvGrpSpPr>
          <p:cNvPr id="13" name="Group 27"/>
          <p:cNvGrpSpPr>
            <a:grpSpLocks/>
          </p:cNvGrpSpPr>
          <p:nvPr/>
        </p:nvGrpSpPr>
        <p:grpSpPr bwMode="auto">
          <a:xfrm>
            <a:off x="4238625" y="2076450"/>
            <a:ext cx="4630738" cy="4665663"/>
            <a:chOff x="1383" y="1008"/>
            <a:chExt cx="2917" cy="2939"/>
          </a:xfrm>
        </p:grpSpPr>
        <p:pic>
          <p:nvPicPr>
            <p:cNvPr id="14" name="Picture 28" descr="dompres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9" y="1008"/>
              <a:ext cx="2841" cy="2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 29"/>
            <p:cNvSpPr>
              <a:spLocks noChangeArrowheads="1"/>
            </p:cNvSpPr>
            <p:nvPr/>
          </p:nvSpPr>
          <p:spPr bwMode="auto">
            <a:xfrm>
              <a:off x="2245" y="3735"/>
              <a:ext cx="144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fr-FR" altLang="fr-FR" sz="1600" b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Neutron energy (MeV)</a:t>
              </a:r>
            </a:p>
          </p:txBody>
        </p:sp>
        <p:sp>
          <p:nvSpPr>
            <p:cNvPr id="16" name="Rectangle 30"/>
            <p:cNvSpPr>
              <a:spLocks noChangeArrowheads="1"/>
            </p:cNvSpPr>
            <p:nvPr/>
          </p:nvSpPr>
          <p:spPr bwMode="auto">
            <a:xfrm rot="16200000">
              <a:off x="648" y="2354"/>
              <a:ext cx="168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fr-FR" altLang="fr-FR" sz="1600" b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Total cross section (barn)</a:t>
              </a:r>
            </a:p>
          </p:txBody>
        </p:sp>
      </p:grp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188913" y="1935163"/>
            <a:ext cx="33670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buFontTx/>
              <a:buChar char="-"/>
            </a:pPr>
            <a:r>
              <a:rPr lang="fr-FR" altLang="fr-FR" sz="2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Very precise </a:t>
            </a:r>
            <a:r>
              <a:rPr lang="fr-FR" altLang="fr-FR" sz="2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(1%)</a:t>
            </a:r>
            <a:endParaRPr lang="fr-FR" altLang="fr-FR" sz="2800" b="1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188913" y="1511300"/>
            <a:ext cx="46688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buFontTx/>
              <a:buChar char="-"/>
            </a:pPr>
            <a:r>
              <a:rPr lang="fr-FR" altLang="fr-FR" sz="2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fr-FR" altLang="fr-FR" sz="2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sym typeface="Symbol" pitchFamily="64" charset="2"/>
              </a:rPr>
              <a:t> </a:t>
            </a:r>
            <a:r>
              <a:rPr lang="fr-FR" altLang="fr-FR" sz="2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20 adjusted parameters</a:t>
            </a:r>
          </a:p>
        </p:txBody>
      </p:sp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196850" y="2363788"/>
            <a:ext cx="42560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buFontTx/>
              <a:buChar char="-"/>
            </a:pPr>
            <a:r>
              <a:rPr lang="fr-FR" altLang="fr-FR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fr-FR" altLang="fr-FR" sz="2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Weak</a:t>
            </a:r>
            <a:r>
              <a:rPr lang="fr-FR" altLang="fr-FR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fr-FR" altLang="fr-FR" sz="2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predictive</a:t>
            </a:r>
            <a:r>
              <a:rPr lang="fr-FR" altLang="fr-FR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power</a:t>
            </a:r>
            <a:endParaRPr lang="fr-FR" altLang="fr-FR" sz="28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569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utoUpdateAnimBg="0"/>
      <p:bldP spid="18" grpId="0" autoUpdateAnimBg="0"/>
      <p:bldP spid="19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801688" y="1110333"/>
            <a:ext cx="35194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fr-FR" altLang="fr-FR" sz="2400" smtClean="0">
                <a:solidFill>
                  <a:srgbClr val="000000"/>
                </a:solidFill>
                <a:latin typeface="Arial" charset="0"/>
              </a:rPr>
              <a:t>U(r,E) = </a:t>
            </a:r>
            <a:r>
              <a:rPr lang="fr-FR" altLang="fr-FR" sz="2400" smtClean="0">
                <a:solidFill>
                  <a:srgbClr val="FF3300"/>
                </a:solidFill>
                <a:latin typeface="Arial" charset="0"/>
              </a:rPr>
              <a:t>V(E,r)</a:t>
            </a:r>
            <a:r>
              <a:rPr lang="fr-FR" altLang="fr-FR" sz="2400" smtClean="0">
                <a:solidFill>
                  <a:srgbClr val="000000"/>
                </a:solidFill>
                <a:latin typeface="Arial" charset="0"/>
              </a:rPr>
              <a:t> + i </a:t>
            </a:r>
            <a:r>
              <a:rPr lang="fr-FR" altLang="fr-FR" sz="2400" smtClean="0">
                <a:solidFill>
                  <a:srgbClr val="FF3300"/>
                </a:solidFill>
                <a:latin typeface="Arial" charset="0"/>
              </a:rPr>
              <a:t>W(E,r)</a:t>
            </a:r>
            <a:endParaRPr lang="fr-FR" altLang="fr-FR" sz="3200" smtClean="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37" name="Text Box 37"/>
          <p:cNvSpPr txBox="1">
            <a:spLocks noChangeArrowheads="1"/>
          </p:cNvSpPr>
          <p:nvPr/>
        </p:nvSpPr>
        <p:spPr bwMode="auto">
          <a:xfrm>
            <a:off x="804863" y="1108745"/>
            <a:ext cx="1258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fr-FR" altLang="fr-FR" sz="2400" smtClean="0">
                <a:solidFill>
                  <a:srgbClr val="000000"/>
                </a:solidFill>
                <a:latin typeface="Arial" charset="0"/>
              </a:rPr>
              <a:t>U(r,E) =</a:t>
            </a:r>
            <a:endParaRPr lang="fr-FR" altLang="fr-FR" sz="3200" smtClean="0">
              <a:solidFill>
                <a:srgbClr val="FF3300"/>
              </a:solidFill>
              <a:latin typeface="Arial" charset="0"/>
            </a:endParaRPr>
          </a:p>
        </p:txBody>
      </p:sp>
      <p:grpSp>
        <p:nvGrpSpPr>
          <p:cNvPr id="38" name="Group 30"/>
          <p:cNvGrpSpPr>
            <a:grpSpLocks/>
          </p:cNvGrpSpPr>
          <p:nvPr/>
        </p:nvGrpSpPr>
        <p:grpSpPr bwMode="auto">
          <a:xfrm>
            <a:off x="798513" y="908720"/>
            <a:ext cx="6850062" cy="762000"/>
            <a:chOff x="483" y="1154"/>
            <a:chExt cx="4315" cy="480"/>
          </a:xfrm>
        </p:grpSpPr>
        <p:sp>
          <p:nvSpPr>
            <p:cNvPr id="39" name="Text Box 12"/>
            <p:cNvSpPr txBox="1">
              <a:spLocks noChangeArrowheads="1"/>
            </p:cNvSpPr>
            <p:nvPr/>
          </p:nvSpPr>
          <p:spPr bwMode="auto">
            <a:xfrm>
              <a:off x="483" y="1282"/>
              <a:ext cx="416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fr-FR" altLang="fr-FR" sz="2400" smtClean="0">
                  <a:solidFill>
                    <a:srgbClr val="000000"/>
                  </a:solidFill>
                  <a:latin typeface="Arial" charset="0"/>
                </a:rPr>
                <a:t>U(r,E) =         </a:t>
              </a:r>
              <a:r>
                <a:rPr lang="fr-FR" altLang="fr-FR" sz="2400" smtClean="0">
                  <a:solidFill>
                    <a:srgbClr val="FF3300"/>
                  </a:solidFill>
                  <a:latin typeface="Arial" charset="0"/>
                </a:rPr>
                <a:t>V</a:t>
              </a:r>
              <a:r>
                <a:rPr lang="fr-FR" altLang="fr-FR" sz="2400" baseline="-25000" smtClean="0">
                  <a:solidFill>
                    <a:srgbClr val="FF3300"/>
                  </a:solidFill>
                  <a:latin typeface="Arial" charset="0"/>
                </a:rPr>
                <a:t>V</a:t>
              </a:r>
              <a:r>
                <a:rPr lang="fr-FR" altLang="fr-FR" sz="2400" smtClean="0">
                  <a:solidFill>
                    <a:srgbClr val="FF3300"/>
                  </a:solidFill>
                  <a:latin typeface="Arial" charset="0"/>
                </a:rPr>
                <a:t>(E)</a:t>
              </a:r>
              <a:r>
                <a:rPr lang="fr-FR" altLang="fr-FR" sz="2400" smtClean="0">
                  <a:solidFill>
                    <a:srgbClr val="000000"/>
                  </a:solidFill>
                  <a:latin typeface="Arial" charset="0"/>
                </a:rPr>
                <a:t> </a:t>
              </a:r>
              <a:r>
                <a:rPr lang="fr-FR" altLang="fr-FR" sz="2400" smtClean="0">
                  <a:solidFill>
                    <a:srgbClr val="00FF00"/>
                  </a:solidFill>
                  <a:latin typeface="Arial" charset="0"/>
                </a:rPr>
                <a:t>f(r, </a:t>
              </a:r>
              <a:r>
                <a:rPr lang="fr-FR" altLang="fr-FR" sz="2400" b="1" smtClean="0">
                  <a:solidFill>
                    <a:srgbClr val="0000FF"/>
                  </a:solidFill>
                  <a:latin typeface="Arial" charset="0"/>
                </a:rPr>
                <a:t>R</a:t>
              </a:r>
              <a:r>
                <a:rPr lang="fr-FR" altLang="fr-FR" sz="2400" baseline="-25000" smtClean="0">
                  <a:solidFill>
                    <a:srgbClr val="0000FF"/>
                  </a:solidFill>
                  <a:latin typeface="Arial" charset="0"/>
                </a:rPr>
                <a:t>V</a:t>
              </a:r>
              <a:r>
                <a:rPr lang="fr-FR" altLang="fr-FR" smtClean="0">
                  <a:solidFill>
                    <a:srgbClr val="00FF00"/>
                  </a:solidFill>
                  <a:latin typeface="Arial" charset="0"/>
                </a:rPr>
                <a:t>,</a:t>
              </a:r>
              <a:r>
                <a:rPr lang="fr-FR" altLang="fr-FR" sz="2400" smtClean="0">
                  <a:solidFill>
                    <a:srgbClr val="0000FF"/>
                  </a:solidFill>
                  <a:latin typeface="Arial" charset="0"/>
                </a:rPr>
                <a:t>a</a:t>
              </a:r>
              <a:r>
                <a:rPr lang="fr-FR" altLang="fr-FR" sz="2400" baseline="-25000" smtClean="0">
                  <a:solidFill>
                    <a:srgbClr val="0000FF"/>
                  </a:solidFill>
                  <a:latin typeface="Arial" charset="0"/>
                </a:rPr>
                <a:t>V</a:t>
              </a:r>
              <a:r>
                <a:rPr lang="fr-FR" altLang="fr-FR" sz="2400" smtClean="0">
                  <a:solidFill>
                    <a:srgbClr val="00FF00"/>
                  </a:solidFill>
                  <a:latin typeface="Arial" charset="0"/>
                </a:rPr>
                <a:t>) </a:t>
              </a:r>
              <a:r>
                <a:rPr lang="fr-FR" altLang="fr-FR" sz="2400" smtClean="0">
                  <a:solidFill>
                    <a:srgbClr val="000000"/>
                  </a:solidFill>
                  <a:latin typeface="Arial" charset="0"/>
                </a:rPr>
                <a:t>+</a:t>
              </a:r>
              <a:r>
                <a:rPr lang="fr-FR" altLang="fr-FR" sz="2400" smtClean="0">
                  <a:solidFill>
                    <a:srgbClr val="00FF00"/>
                  </a:solidFill>
                  <a:latin typeface="Arial" charset="0"/>
                </a:rPr>
                <a:t> </a:t>
              </a:r>
              <a:r>
                <a:rPr lang="fr-FR" altLang="fr-FR" sz="2400" smtClean="0">
                  <a:solidFill>
                    <a:srgbClr val="FF3300"/>
                  </a:solidFill>
                  <a:latin typeface="Arial" charset="0"/>
                </a:rPr>
                <a:t>V</a:t>
              </a:r>
              <a:r>
                <a:rPr lang="fr-FR" altLang="fr-FR" sz="2400" baseline="-25000" smtClean="0">
                  <a:solidFill>
                    <a:srgbClr val="FF3300"/>
                  </a:solidFill>
                  <a:latin typeface="Arial" charset="0"/>
                </a:rPr>
                <a:t>S</a:t>
              </a:r>
              <a:r>
                <a:rPr lang="fr-FR" altLang="fr-FR" sz="2400" smtClean="0">
                  <a:solidFill>
                    <a:srgbClr val="FF3300"/>
                  </a:solidFill>
                  <a:latin typeface="Arial" charset="0"/>
                </a:rPr>
                <a:t>(E)</a:t>
              </a:r>
              <a:r>
                <a:rPr lang="fr-FR" altLang="fr-FR" sz="2400" smtClean="0">
                  <a:solidFill>
                    <a:srgbClr val="00FF00"/>
                  </a:solidFill>
                  <a:latin typeface="Arial" charset="0"/>
                </a:rPr>
                <a:t> g(r,</a:t>
              </a:r>
              <a:r>
                <a:rPr lang="fr-FR" altLang="fr-FR" sz="2400" smtClean="0">
                  <a:solidFill>
                    <a:srgbClr val="0000FF"/>
                  </a:solidFill>
                  <a:latin typeface="Arial" charset="0"/>
                </a:rPr>
                <a:t>R</a:t>
              </a:r>
              <a:r>
                <a:rPr lang="fr-FR" altLang="fr-FR" sz="2400" baseline="-25000" smtClean="0">
                  <a:solidFill>
                    <a:srgbClr val="0000FF"/>
                  </a:solidFill>
                  <a:latin typeface="Arial" charset="0"/>
                </a:rPr>
                <a:t>S</a:t>
              </a:r>
              <a:r>
                <a:rPr lang="fr-FR" altLang="fr-FR" sz="2400" smtClean="0">
                  <a:solidFill>
                    <a:srgbClr val="00FF00"/>
                  </a:solidFill>
                  <a:latin typeface="Arial" charset="0"/>
                </a:rPr>
                <a:t>,</a:t>
              </a:r>
              <a:r>
                <a:rPr lang="fr-FR" altLang="fr-FR" sz="2400" smtClean="0">
                  <a:solidFill>
                    <a:srgbClr val="0000FF"/>
                  </a:solidFill>
                  <a:latin typeface="Arial" charset="0"/>
                </a:rPr>
                <a:t>a</a:t>
              </a:r>
              <a:r>
                <a:rPr lang="fr-FR" altLang="fr-FR" sz="2400" baseline="-25000" smtClean="0">
                  <a:solidFill>
                    <a:srgbClr val="0000FF"/>
                  </a:solidFill>
                  <a:latin typeface="Arial" charset="0"/>
                </a:rPr>
                <a:t>S</a:t>
              </a:r>
              <a:r>
                <a:rPr lang="fr-FR" altLang="fr-FR" sz="2400" smtClean="0">
                  <a:solidFill>
                    <a:srgbClr val="00FF00"/>
                  </a:solidFill>
                  <a:latin typeface="Arial" charset="0"/>
                </a:rPr>
                <a:t>)</a:t>
              </a:r>
              <a:endParaRPr lang="fr-FR" altLang="fr-FR" sz="32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0" name="Text Box 28"/>
            <p:cNvSpPr txBox="1">
              <a:spLocks noChangeArrowheads="1"/>
            </p:cNvSpPr>
            <p:nvPr/>
          </p:nvSpPr>
          <p:spPr bwMode="auto">
            <a:xfrm>
              <a:off x="1455" y="1154"/>
              <a:ext cx="3343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fr-FR" altLang="fr-FR" sz="4400" smtClean="0">
                  <a:solidFill>
                    <a:srgbClr val="000000"/>
                  </a:solidFill>
                  <a:latin typeface="Arial" charset="0"/>
                </a:rPr>
                <a:t>[                               ]</a:t>
              </a:r>
            </a:p>
          </p:txBody>
        </p:sp>
      </p:grpSp>
      <p:pic>
        <p:nvPicPr>
          <p:cNvPr id="41" name="Picture 35" descr="vpot1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2262858"/>
            <a:ext cx="5218113" cy="2519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34" descr="vpot3"/>
          <p:cNvPicPr>
            <a:picLocks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275" y="2264445"/>
            <a:ext cx="5218113" cy="251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36" descr="vpot2"/>
          <p:cNvPicPr>
            <a:picLocks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2266033"/>
            <a:ext cx="5218113" cy="2519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4" name="Group 29"/>
          <p:cNvGrpSpPr>
            <a:grpSpLocks/>
          </p:cNvGrpSpPr>
          <p:nvPr/>
        </p:nvGrpSpPr>
        <p:grpSpPr bwMode="auto">
          <a:xfrm>
            <a:off x="1636713" y="1507208"/>
            <a:ext cx="6176962" cy="762000"/>
            <a:chOff x="959" y="1612"/>
            <a:chExt cx="3891" cy="480"/>
          </a:xfrm>
        </p:grpSpPr>
        <p:sp>
          <p:nvSpPr>
            <p:cNvPr id="45" name="Text Box 25"/>
            <p:cNvSpPr txBox="1">
              <a:spLocks noChangeArrowheads="1"/>
            </p:cNvSpPr>
            <p:nvPr/>
          </p:nvSpPr>
          <p:spPr bwMode="auto">
            <a:xfrm>
              <a:off x="959" y="1728"/>
              <a:ext cx="371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fr-FR" altLang="fr-FR" sz="2400" smtClean="0">
                  <a:solidFill>
                    <a:srgbClr val="000000"/>
                  </a:solidFill>
                  <a:latin typeface="Arial" charset="0"/>
                </a:rPr>
                <a:t>+ i        </a:t>
              </a:r>
              <a:r>
                <a:rPr lang="fr-FR" altLang="fr-FR" sz="2400" smtClean="0">
                  <a:solidFill>
                    <a:srgbClr val="FF3300"/>
                  </a:solidFill>
                  <a:latin typeface="Arial" charset="0"/>
                </a:rPr>
                <a:t>W</a:t>
              </a:r>
              <a:r>
                <a:rPr lang="fr-FR" altLang="fr-FR" sz="2400" baseline="-25000" smtClean="0">
                  <a:solidFill>
                    <a:srgbClr val="FF3300"/>
                  </a:solidFill>
                  <a:latin typeface="Arial" charset="0"/>
                </a:rPr>
                <a:t>V</a:t>
              </a:r>
              <a:r>
                <a:rPr lang="fr-FR" altLang="fr-FR" sz="2400" smtClean="0">
                  <a:solidFill>
                    <a:srgbClr val="FF3300"/>
                  </a:solidFill>
                  <a:latin typeface="Arial" charset="0"/>
                </a:rPr>
                <a:t>(E)</a:t>
              </a:r>
              <a:r>
                <a:rPr lang="fr-FR" altLang="fr-FR" sz="2400" smtClean="0">
                  <a:solidFill>
                    <a:srgbClr val="000000"/>
                  </a:solidFill>
                  <a:latin typeface="Arial" charset="0"/>
                </a:rPr>
                <a:t> </a:t>
              </a:r>
              <a:r>
                <a:rPr lang="fr-FR" altLang="fr-FR" sz="2400" smtClean="0">
                  <a:solidFill>
                    <a:srgbClr val="00FF00"/>
                  </a:solidFill>
                  <a:latin typeface="Arial" charset="0"/>
                </a:rPr>
                <a:t>f(r,</a:t>
              </a:r>
              <a:r>
                <a:rPr lang="fr-FR" altLang="fr-FR" sz="2400" smtClean="0">
                  <a:solidFill>
                    <a:srgbClr val="0000FF"/>
                  </a:solidFill>
                  <a:latin typeface="Arial" charset="0"/>
                </a:rPr>
                <a:t>R</a:t>
              </a:r>
              <a:r>
                <a:rPr lang="fr-FR" altLang="fr-FR" sz="2400" baseline="-25000" smtClean="0">
                  <a:solidFill>
                    <a:srgbClr val="0000FF"/>
                  </a:solidFill>
                  <a:latin typeface="Arial" charset="0"/>
                </a:rPr>
                <a:t>V</a:t>
              </a:r>
              <a:r>
                <a:rPr lang="fr-FR" altLang="fr-FR" sz="2400" smtClean="0">
                  <a:solidFill>
                    <a:srgbClr val="00FF00"/>
                  </a:solidFill>
                  <a:latin typeface="Arial" charset="0"/>
                </a:rPr>
                <a:t>,</a:t>
              </a:r>
              <a:r>
                <a:rPr lang="fr-FR" altLang="fr-FR" sz="2400" smtClean="0">
                  <a:solidFill>
                    <a:srgbClr val="0000FF"/>
                  </a:solidFill>
                  <a:latin typeface="Arial" charset="0"/>
                </a:rPr>
                <a:t>a</a:t>
              </a:r>
              <a:r>
                <a:rPr lang="fr-FR" altLang="fr-FR" sz="2400" baseline="-25000" smtClean="0">
                  <a:solidFill>
                    <a:srgbClr val="0000FF"/>
                  </a:solidFill>
                  <a:latin typeface="Arial" charset="0"/>
                </a:rPr>
                <a:t>V</a:t>
              </a:r>
              <a:r>
                <a:rPr lang="fr-FR" altLang="fr-FR" sz="2400" smtClean="0">
                  <a:solidFill>
                    <a:srgbClr val="00FF00"/>
                  </a:solidFill>
                  <a:latin typeface="Arial" charset="0"/>
                </a:rPr>
                <a:t>)</a:t>
              </a:r>
              <a:r>
                <a:rPr lang="fr-FR" altLang="fr-FR" sz="2400" smtClean="0">
                  <a:solidFill>
                    <a:srgbClr val="000000"/>
                  </a:solidFill>
                  <a:latin typeface="Arial" charset="0"/>
                </a:rPr>
                <a:t> + </a:t>
              </a:r>
              <a:r>
                <a:rPr lang="fr-FR" altLang="fr-FR" sz="2400" smtClean="0">
                  <a:solidFill>
                    <a:srgbClr val="FF3300"/>
                  </a:solidFill>
                  <a:latin typeface="Arial" charset="0"/>
                </a:rPr>
                <a:t>W</a:t>
              </a:r>
              <a:r>
                <a:rPr lang="fr-FR" altLang="fr-FR" sz="2400" baseline="-25000" smtClean="0">
                  <a:solidFill>
                    <a:srgbClr val="FF3300"/>
                  </a:solidFill>
                  <a:latin typeface="Arial" charset="0"/>
                </a:rPr>
                <a:t>S</a:t>
              </a:r>
              <a:r>
                <a:rPr lang="fr-FR" altLang="fr-FR" sz="2400" smtClean="0">
                  <a:solidFill>
                    <a:srgbClr val="FF3300"/>
                  </a:solidFill>
                  <a:latin typeface="Arial" charset="0"/>
                </a:rPr>
                <a:t>(E)</a:t>
              </a:r>
              <a:r>
                <a:rPr lang="fr-FR" altLang="fr-FR" sz="2400" smtClean="0">
                  <a:solidFill>
                    <a:srgbClr val="000000"/>
                  </a:solidFill>
                  <a:latin typeface="Arial" charset="0"/>
                </a:rPr>
                <a:t> </a:t>
              </a:r>
              <a:r>
                <a:rPr lang="fr-FR" altLang="fr-FR" sz="2400" smtClean="0">
                  <a:solidFill>
                    <a:srgbClr val="00FF00"/>
                  </a:solidFill>
                  <a:latin typeface="Arial" charset="0"/>
                </a:rPr>
                <a:t>g(r,</a:t>
              </a:r>
              <a:r>
                <a:rPr lang="fr-FR" altLang="fr-FR" sz="2400" smtClean="0">
                  <a:solidFill>
                    <a:srgbClr val="0000FF"/>
                  </a:solidFill>
                  <a:latin typeface="Arial" charset="0"/>
                </a:rPr>
                <a:t>R</a:t>
              </a:r>
              <a:r>
                <a:rPr lang="fr-FR" altLang="fr-FR" sz="2400" baseline="-25000" smtClean="0">
                  <a:solidFill>
                    <a:srgbClr val="0000FF"/>
                  </a:solidFill>
                  <a:latin typeface="Arial" charset="0"/>
                </a:rPr>
                <a:t>S</a:t>
              </a:r>
              <a:r>
                <a:rPr lang="fr-FR" altLang="fr-FR" sz="2400" smtClean="0">
                  <a:solidFill>
                    <a:srgbClr val="00FF00"/>
                  </a:solidFill>
                  <a:latin typeface="Arial" charset="0"/>
                </a:rPr>
                <a:t>,</a:t>
              </a:r>
              <a:r>
                <a:rPr lang="fr-FR" altLang="fr-FR" sz="2400" smtClean="0">
                  <a:solidFill>
                    <a:srgbClr val="0000FF"/>
                  </a:solidFill>
                  <a:latin typeface="Arial" charset="0"/>
                </a:rPr>
                <a:t>a</a:t>
              </a:r>
              <a:r>
                <a:rPr lang="fr-FR" altLang="fr-FR" sz="2400" baseline="-25000" smtClean="0">
                  <a:solidFill>
                    <a:srgbClr val="0000FF"/>
                  </a:solidFill>
                  <a:latin typeface="Arial" charset="0"/>
                </a:rPr>
                <a:t>S</a:t>
              </a:r>
              <a:r>
                <a:rPr lang="fr-FR" altLang="fr-FR" sz="2400" smtClean="0">
                  <a:solidFill>
                    <a:srgbClr val="00FF00"/>
                  </a:solidFill>
                  <a:latin typeface="Arial" charset="0"/>
                </a:rPr>
                <a:t>)</a:t>
              </a:r>
              <a:endParaRPr lang="fr-FR" altLang="fr-FR" sz="32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" name="Text Box 26"/>
            <p:cNvSpPr txBox="1">
              <a:spLocks noChangeArrowheads="1"/>
            </p:cNvSpPr>
            <p:nvPr/>
          </p:nvSpPr>
          <p:spPr bwMode="auto">
            <a:xfrm>
              <a:off x="1409" y="1612"/>
              <a:ext cx="3441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fr-FR" altLang="fr-FR" sz="4400" smtClean="0">
                  <a:solidFill>
                    <a:srgbClr val="000000"/>
                  </a:solidFill>
                  <a:latin typeface="Arial" charset="0"/>
                </a:rPr>
                <a:t>[                                ]</a:t>
              </a:r>
            </a:p>
          </p:txBody>
        </p:sp>
      </p:grpSp>
      <p:grpSp>
        <p:nvGrpSpPr>
          <p:cNvPr id="47" name="Group 41"/>
          <p:cNvGrpSpPr>
            <a:grpSpLocks/>
          </p:cNvGrpSpPr>
          <p:nvPr/>
        </p:nvGrpSpPr>
        <p:grpSpPr bwMode="auto">
          <a:xfrm>
            <a:off x="179388" y="4926683"/>
            <a:ext cx="4860925" cy="2160587"/>
            <a:chOff x="113" y="2931"/>
            <a:chExt cx="3062" cy="1361"/>
          </a:xfrm>
        </p:grpSpPr>
        <p:pic>
          <p:nvPicPr>
            <p:cNvPr id="48" name="Picture 14" descr="modop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35" t="50914"/>
            <a:stretch>
              <a:fillRect/>
            </a:stretch>
          </p:blipFill>
          <p:spPr bwMode="auto">
            <a:xfrm>
              <a:off x="1828" y="3013"/>
              <a:ext cx="1347" cy="12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49" name="Group 33"/>
            <p:cNvGrpSpPr>
              <a:grpSpLocks/>
            </p:cNvGrpSpPr>
            <p:nvPr/>
          </p:nvGrpSpPr>
          <p:grpSpPr bwMode="auto">
            <a:xfrm>
              <a:off x="113" y="2931"/>
              <a:ext cx="1627" cy="571"/>
              <a:chOff x="725" y="2296"/>
              <a:chExt cx="1627" cy="571"/>
            </a:xfrm>
          </p:grpSpPr>
          <p:sp>
            <p:nvSpPr>
              <p:cNvPr id="50" name="Text Box 16"/>
              <p:cNvSpPr txBox="1">
                <a:spLocks noChangeArrowheads="1"/>
              </p:cNvSpPr>
              <p:nvPr/>
            </p:nvSpPr>
            <p:spPr bwMode="auto">
              <a:xfrm>
                <a:off x="725" y="2455"/>
                <a:ext cx="66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8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f(r,R,a</a:t>
                </a:r>
                <a:r>
                  <a:rPr kumimoji="0" lang="fr-FR" altLang="fr-FR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)=</a:t>
                </a:r>
              </a:p>
            </p:txBody>
          </p:sp>
          <p:sp>
            <p:nvSpPr>
              <p:cNvPr id="51" name="Line 18"/>
              <p:cNvSpPr>
                <a:spLocks noChangeShapeType="1"/>
              </p:cNvSpPr>
              <p:nvPr/>
            </p:nvSpPr>
            <p:spPr bwMode="auto">
              <a:xfrm>
                <a:off x="1420" y="2579"/>
                <a:ext cx="930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52" name="Text Box 19"/>
              <p:cNvSpPr txBox="1">
                <a:spLocks noChangeArrowheads="1"/>
              </p:cNvSpPr>
              <p:nvPr/>
            </p:nvSpPr>
            <p:spPr bwMode="auto">
              <a:xfrm>
                <a:off x="1706" y="2296"/>
                <a:ext cx="24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8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-1</a:t>
                </a:r>
              </a:p>
            </p:txBody>
          </p:sp>
          <p:sp>
            <p:nvSpPr>
              <p:cNvPr id="53" name="Text Box 20"/>
              <p:cNvSpPr txBox="1">
                <a:spLocks noChangeArrowheads="1"/>
              </p:cNvSpPr>
              <p:nvPr/>
            </p:nvSpPr>
            <p:spPr bwMode="auto">
              <a:xfrm>
                <a:off x="1304" y="2636"/>
                <a:ext cx="104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8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1+exp((r-R)/a)</a:t>
                </a:r>
              </a:p>
            </p:txBody>
          </p:sp>
        </p:grpSp>
      </p:grpSp>
      <p:grpSp>
        <p:nvGrpSpPr>
          <p:cNvPr id="54" name="Group 42"/>
          <p:cNvGrpSpPr>
            <a:grpSpLocks/>
          </p:cNvGrpSpPr>
          <p:nvPr/>
        </p:nvGrpSpPr>
        <p:grpSpPr bwMode="auto">
          <a:xfrm>
            <a:off x="5256213" y="5048920"/>
            <a:ext cx="3816350" cy="2028825"/>
            <a:chOff x="3311" y="3008"/>
            <a:chExt cx="2404" cy="1278"/>
          </a:xfrm>
        </p:grpSpPr>
        <p:pic>
          <p:nvPicPr>
            <p:cNvPr id="55" name="Picture 24" descr="modop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914" r="49965"/>
            <a:stretch>
              <a:fillRect/>
            </a:stretch>
          </p:blipFill>
          <p:spPr bwMode="auto">
            <a:xfrm>
              <a:off x="4368" y="3008"/>
              <a:ext cx="1347" cy="1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" name="Text Box 21"/>
            <p:cNvSpPr txBox="1">
              <a:spLocks noChangeArrowheads="1"/>
            </p:cNvSpPr>
            <p:nvPr/>
          </p:nvSpPr>
          <p:spPr bwMode="auto">
            <a:xfrm>
              <a:off x="3311" y="3045"/>
              <a:ext cx="11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fr-FR" altLang="fr-FR" b="1" smtClean="0">
                  <a:solidFill>
                    <a:srgbClr val="000000"/>
                  </a:solidFill>
                  <a:latin typeface="Arial" charset="0"/>
                </a:rPr>
                <a:t>g(r,R,a) = - df/dr</a:t>
              </a:r>
            </a:p>
          </p:txBody>
        </p:sp>
      </p:grpSp>
      <p:sp>
        <p:nvSpPr>
          <p:cNvPr id="57" name="Oval 38"/>
          <p:cNvSpPr>
            <a:spLocks noChangeArrowheads="1"/>
          </p:cNvSpPr>
          <p:nvPr/>
        </p:nvSpPr>
        <p:spPr bwMode="auto">
          <a:xfrm>
            <a:off x="2678113" y="1094458"/>
            <a:ext cx="827087" cy="541337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16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8" name="Oval 39"/>
          <p:cNvSpPr>
            <a:spLocks noChangeArrowheads="1"/>
          </p:cNvSpPr>
          <p:nvPr/>
        </p:nvSpPr>
        <p:spPr bwMode="auto">
          <a:xfrm>
            <a:off x="2649538" y="1664370"/>
            <a:ext cx="971550" cy="541338"/>
          </a:xfrm>
          <a:prstGeom prst="ellipse">
            <a:avLst/>
          </a:prstGeom>
          <a:noFill/>
          <a:ln w="25400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59" name="Oval 40"/>
          <p:cNvSpPr>
            <a:spLocks noChangeArrowheads="1"/>
          </p:cNvSpPr>
          <p:nvPr/>
        </p:nvSpPr>
        <p:spPr bwMode="auto">
          <a:xfrm>
            <a:off x="5148263" y="1650083"/>
            <a:ext cx="971550" cy="541337"/>
          </a:xfrm>
          <a:prstGeom prst="ellipse">
            <a:avLst/>
          </a:prstGeom>
          <a:noFill/>
          <a:ln w="25400">
            <a:solidFill>
              <a:srgbClr val="99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grpSp>
        <p:nvGrpSpPr>
          <p:cNvPr id="60" name="Group 45"/>
          <p:cNvGrpSpPr>
            <a:grpSpLocks/>
          </p:cNvGrpSpPr>
          <p:nvPr/>
        </p:nvGrpSpPr>
        <p:grpSpPr bwMode="auto">
          <a:xfrm>
            <a:off x="3492500" y="1002383"/>
            <a:ext cx="1438275" cy="1295400"/>
            <a:chOff x="2200" y="459"/>
            <a:chExt cx="906" cy="816"/>
          </a:xfrm>
        </p:grpSpPr>
        <p:sp>
          <p:nvSpPr>
            <p:cNvPr id="61" name="Oval 43"/>
            <p:cNvSpPr>
              <a:spLocks noChangeArrowheads="1"/>
            </p:cNvSpPr>
            <p:nvPr/>
          </p:nvSpPr>
          <p:spPr bwMode="auto">
            <a:xfrm>
              <a:off x="2200" y="459"/>
              <a:ext cx="884" cy="408"/>
            </a:xfrm>
            <a:prstGeom prst="ellips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2" name="Oval 44"/>
            <p:cNvSpPr>
              <a:spLocks noChangeArrowheads="1"/>
            </p:cNvSpPr>
            <p:nvPr/>
          </p:nvSpPr>
          <p:spPr bwMode="auto">
            <a:xfrm>
              <a:off x="2222" y="867"/>
              <a:ext cx="884" cy="408"/>
            </a:xfrm>
            <a:prstGeom prst="ellips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63" name="Group 50"/>
          <p:cNvGrpSpPr>
            <a:grpSpLocks/>
          </p:cNvGrpSpPr>
          <p:nvPr/>
        </p:nvGrpSpPr>
        <p:grpSpPr bwMode="auto">
          <a:xfrm>
            <a:off x="5903913" y="1038895"/>
            <a:ext cx="1620837" cy="1258888"/>
            <a:chOff x="3719" y="482"/>
            <a:chExt cx="1021" cy="793"/>
          </a:xfrm>
        </p:grpSpPr>
        <p:sp>
          <p:nvSpPr>
            <p:cNvPr id="64" name="Oval 47"/>
            <p:cNvSpPr>
              <a:spLocks noChangeArrowheads="1"/>
            </p:cNvSpPr>
            <p:nvPr/>
          </p:nvSpPr>
          <p:spPr bwMode="auto">
            <a:xfrm>
              <a:off x="3719" y="482"/>
              <a:ext cx="930" cy="408"/>
            </a:xfrm>
            <a:prstGeom prst="ellips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5" name="Oval 49"/>
            <p:cNvSpPr>
              <a:spLocks noChangeArrowheads="1"/>
            </p:cNvSpPr>
            <p:nvPr/>
          </p:nvSpPr>
          <p:spPr bwMode="auto">
            <a:xfrm>
              <a:off x="3810" y="867"/>
              <a:ext cx="930" cy="408"/>
            </a:xfrm>
            <a:prstGeom prst="ellips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66" name="Text Box 51"/>
          <p:cNvSpPr txBox="1">
            <a:spLocks noChangeArrowheads="1"/>
          </p:cNvSpPr>
          <p:nvPr/>
        </p:nvSpPr>
        <p:spPr bwMode="auto">
          <a:xfrm>
            <a:off x="3786188" y="4785395"/>
            <a:ext cx="2032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1400" b="1" smtClean="0">
                <a:solidFill>
                  <a:srgbClr val="000000"/>
                </a:solidFill>
                <a:latin typeface="Arial" charset="0"/>
              </a:rPr>
              <a:t>Incident energy (MeV)</a:t>
            </a:r>
          </a:p>
        </p:txBody>
      </p:sp>
      <p:sp>
        <p:nvSpPr>
          <p:cNvPr id="67" name="Text Box 52"/>
          <p:cNvSpPr txBox="1">
            <a:spLocks noChangeArrowheads="1"/>
          </p:cNvSpPr>
          <p:nvPr/>
        </p:nvSpPr>
        <p:spPr bwMode="auto">
          <a:xfrm rot="16200000">
            <a:off x="760412" y="3423321"/>
            <a:ext cx="2060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1400" b="1" smtClean="0">
                <a:solidFill>
                  <a:srgbClr val="000000"/>
                </a:solidFill>
                <a:latin typeface="Arial" charset="0"/>
              </a:rPr>
              <a:t>       Well depths (MeV)</a:t>
            </a:r>
          </a:p>
        </p:txBody>
      </p:sp>
      <p:sp>
        <p:nvSpPr>
          <p:cNvPr id="68" name="Rectangle 9"/>
          <p:cNvSpPr>
            <a:spLocks/>
          </p:cNvSpPr>
          <p:nvPr/>
        </p:nvSpPr>
        <p:spPr bwMode="auto">
          <a:xfrm>
            <a:off x="1943099" y="52388"/>
            <a:ext cx="7237413" cy="90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eaLnBrk="0" hangingPunct="0"/>
            <a:r>
              <a:rPr lang="fr-FR" sz="2200" b="1" dirty="0" smtClean="0">
                <a:solidFill>
                  <a:prstClr val="white"/>
                </a:solidFill>
                <a:latin typeface="Arial" charset="0"/>
              </a:rPr>
              <a:t>PHENOMENOLOGICAL OPTICAL MODEL</a:t>
            </a:r>
            <a:endParaRPr lang="fr-FR" sz="2200" b="1" dirty="0">
              <a:solidFill>
                <a:prstClr val="white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957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utoUpdateAnimBg="0"/>
      <p:bldP spid="57" grpId="0" animBg="1"/>
      <p:bldP spid="58" grpId="0" animBg="1"/>
      <p:bldP spid="59" grpId="0" animBg="1"/>
      <p:bldP spid="66" grpId="0"/>
      <p:bldP spid="6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5256213" y="4329113"/>
            <a:ext cx="3708400" cy="900112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Experimental data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64" charset="2"/>
              </a:rPr>
              <a:t>s</a:t>
            </a:r>
            <a:r>
              <a:rPr kumimoji="0" lang="fr-FR" altLang="fr-FR" sz="2000" b="1" i="0" u="none" strike="noStrike" kern="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el-inl</a:t>
            </a:r>
            <a:r>
              <a:rPr kumimoji="0" lang="fr-FR" altLang="fr-FR" sz="2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64" charset="2"/>
              </a:rPr>
              <a:t>(q)</a:t>
            </a:r>
            <a:r>
              <a:rPr kumimoji="0" lang="fr-FR" altLang="fr-FR" sz="2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, A</a:t>
            </a:r>
            <a:r>
              <a:rPr kumimoji="0" lang="fr-FR" altLang="fr-FR" sz="2000" b="1" i="0" u="none" strike="noStrike" kern="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y</a:t>
            </a:r>
            <a:r>
              <a:rPr kumimoji="0" lang="fr-FR" altLang="fr-FR" sz="2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(</a:t>
            </a:r>
            <a:r>
              <a:rPr kumimoji="0" lang="fr-FR" altLang="fr-FR" sz="2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64" charset="2"/>
              </a:rPr>
              <a:t>q</a:t>
            </a:r>
            <a:r>
              <a:rPr kumimoji="0" lang="fr-FR" altLang="fr-FR" sz="2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), </a:t>
            </a:r>
            <a:r>
              <a:rPr kumimoji="0" lang="fr-FR" altLang="fr-FR" sz="2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64" charset="2"/>
              </a:rPr>
              <a:t>s</a:t>
            </a:r>
            <a:r>
              <a:rPr kumimoji="0" lang="fr-FR" altLang="fr-FR" sz="2000" b="1" i="0" u="none" strike="noStrike" kern="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tot</a:t>
            </a:r>
            <a:r>
              <a:rPr kumimoji="0" lang="fr-FR" altLang="fr-FR" sz="2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, </a:t>
            </a:r>
            <a:r>
              <a:rPr kumimoji="0" lang="fr-FR" altLang="fr-FR" sz="2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64" charset="2"/>
              </a:rPr>
              <a:t>s</a:t>
            </a:r>
            <a:r>
              <a:rPr kumimoji="0" lang="fr-FR" altLang="fr-FR" sz="2000" b="1" i="0" u="none" strike="noStrike" kern="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reac </a:t>
            </a:r>
            <a:r>
              <a:rPr kumimoji="0" lang="fr-FR" altLang="fr-FR" sz="2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, S</a:t>
            </a:r>
            <a:r>
              <a:rPr kumimoji="0" lang="fr-FR" altLang="fr-FR" sz="2000" b="1" i="0" u="none" strike="noStrike" kern="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0</a:t>
            </a:r>
            <a:r>
              <a:rPr kumimoji="0" lang="fr-FR" altLang="fr-FR" sz="2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,S</a:t>
            </a:r>
            <a:r>
              <a:rPr kumimoji="0" lang="fr-FR" altLang="fr-FR" sz="2000" b="1" i="0" u="none" strike="noStrike" kern="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1</a:t>
            </a:r>
          </a:p>
        </p:txBody>
      </p: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395288" y="908050"/>
            <a:ext cx="3563937" cy="4321175"/>
            <a:chOff x="249" y="572"/>
            <a:chExt cx="2245" cy="2722"/>
          </a:xfrm>
        </p:grpSpPr>
        <p:sp>
          <p:nvSpPr>
            <p:cNvPr id="21" name="Rectangle 6"/>
            <p:cNvSpPr>
              <a:spLocks noChangeArrowheads="1"/>
            </p:cNvSpPr>
            <p:nvPr/>
          </p:nvSpPr>
          <p:spPr bwMode="auto">
            <a:xfrm>
              <a:off x="340" y="572"/>
              <a:ext cx="2041" cy="658"/>
            </a:xfrm>
            <a:prstGeom prst="rect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20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OMP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20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&amp;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20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its parameters</a:t>
              </a:r>
            </a:p>
          </p:txBody>
        </p:sp>
        <p:sp>
          <p:nvSpPr>
            <p:cNvPr id="22" name="Rectangle 7"/>
            <p:cNvSpPr>
              <a:spLocks noChangeArrowheads="1"/>
            </p:cNvSpPr>
            <p:nvPr/>
          </p:nvSpPr>
          <p:spPr bwMode="auto">
            <a:xfrm>
              <a:off x="340" y="1684"/>
              <a:ext cx="2041" cy="567"/>
            </a:xfrm>
            <a:prstGeom prst="rect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20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Solution of the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20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Schrödinger equation</a:t>
              </a:r>
              <a:r>
                <a:rPr kumimoji="0" lang="fr-FR" altLang="fr-FR" sz="24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</a:t>
              </a:r>
            </a:p>
          </p:txBody>
        </p:sp>
        <p:sp>
          <p:nvSpPr>
            <p:cNvPr id="23" name="Rectangle 8"/>
            <p:cNvSpPr>
              <a:spLocks noChangeArrowheads="1"/>
            </p:cNvSpPr>
            <p:nvPr/>
          </p:nvSpPr>
          <p:spPr bwMode="auto">
            <a:xfrm>
              <a:off x="249" y="2727"/>
              <a:ext cx="2245" cy="567"/>
            </a:xfrm>
            <a:prstGeom prst="rect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20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Calculated observables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20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pitchFamily="64" charset="2"/>
                </a:rPr>
                <a:t>s</a:t>
              </a:r>
              <a:r>
                <a:rPr kumimoji="0" lang="fr-FR" altLang="fr-FR" sz="2000" b="1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el-inl </a:t>
              </a:r>
              <a:r>
                <a:rPr kumimoji="0" lang="fr-FR" altLang="fr-FR" sz="20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pitchFamily="64" charset="2"/>
                </a:rPr>
                <a:t>(q)</a:t>
              </a:r>
              <a:r>
                <a:rPr kumimoji="0" lang="fr-FR" altLang="fr-FR" sz="20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, A</a:t>
              </a:r>
              <a:r>
                <a:rPr kumimoji="0" lang="fr-FR" altLang="fr-FR" sz="2000" b="1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y</a:t>
              </a:r>
              <a:r>
                <a:rPr kumimoji="0" lang="fr-FR" altLang="fr-FR" sz="20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(</a:t>
              </a:r>
              <a:r>
                <a:rPr kumimoji="0" lang="fr-FR" altLang="fr-FR" sz="20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pitchFamily="64" charset="2"/>
                </a:rPr>
                <a:t>q</a:t>
              </a:r>
              <a:r>
                <a:rPr kumimoji="0" lang="fr-FR" altLang="fr-FR" sz="20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), </a:t>
              </a:r>
              <a:r>
                <a:rPr kumimoji="0" lang="fr-FR" altLang="fr-FR" sz="20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pitchFamily="64" charset="2"/>
                </a:rPr>
                <a:t>s</a:t>
              </a:r>
              <a:r>
                <a:rPr kumimoji="0" lang="fr-FR" altLang="fr-FR" sz="2000" b="1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tot</a:t>
              </a:r>
              <a:r>
                <a:rPr kumimoji="0" lang="fr-FR" altLang="fr-FR" sz="20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, </a:t>
              </a:r>
              <a:r>
                <a:rPr kumimoji="0" lang="fr-FR" altLang="fr-FR" sz="20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pitchFamily="64" charset="2"/>
                </a:rPr>
                <a:t>s</a:t>
              </a:r>
              <a:r>
                <a:rPr kumimoji="0" lang="fr-FR" altLang="fr-FR" sz="2000" b="1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reac</a:t>
              </a:r>
              <a:r>
                <a:rPr kumimoji="0" lang="fr-FR" altLang="fr-FR" sz="20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, S</a:t>
              </a:r>
              <a:r>
                <a:rPr kumimoji="0" lang="fr-FR" altLang="fr-FR" sz="2000" b="1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0</a:t>
              </a:r>
              <a:r>
                <a:rPr kumimoji="0" lang="fr-FR" altLang="fr-FR" sz="20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,S</a:t>
              </a:r>
              <a:r>
                <a:rPr kumimoji="0" lang="fr-FR" altLang="fr-FR" sz="2000" b="1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1</a:t>
              </a:r>
            </a:p>
          </p:txBody>
        </p:sp>
        <p:sp>
          <p:nvSpPr>
            <p:cNvPr id="24" name="AutoShape 9"/>
            <p:cNvSpPr>
              <a:spLocks noChangeArrowheads="1"/>
            </p:cNvSpPr>
            <p:nvPr/>
          </p:nvSpPr>
          <p:spPr bwMode="auto">
            <a:xfrm>
              <a:off x="1247" y="1275"/>
              <a:ext cx="227" cy="340"/>
            </a:xfrm>
            <a:prstGeom prst="downArrow">
              <a:avLst>
                <a:gd name="adj1" fmla="val 50000"/>
                <a:gd name="adj2" fmla="val 37445"/>
              </a:avLst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5" name="AutoShape 10"/>
            <p:cNvSpPr>
              <a:spLocks noChangeArrowheads="1"/>
            </p:cNvSpPr>
            <p:nvPr/>
          </p:nvSpPr>
          <p:spPr bwMode="auto">
            <a:xfrm>
              <a:off x="1247" y="2296"/>
              <a:ext cx="227" cy="340"/>
            </a:xfrm>
            <a:prstGeom prst="downArrow">
              <a:avLst>
                <a:gd name="adj1" fmla="val 50000"/>
                <a:gd name="adj2" fmla="val 37445"/>
              </a:avLst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sp>
        <p:nvSpPr>
          <p:cNvPr id="26" name="AutoShape 11"/>
          <p:cNvSpPr>
            <a:spLocks noChangeArrowheads="1"/>
          </p:cNvSpPr>
          <p:nvPr/>
        </p:nvSpPr>
        <p:spPr bwMode="auto">
          <a:xfrm>
            <a:off x="4010025" y="4579938"/>
            <a:ext cx="1189038" cy="360362"/>
          </a:xfrm>
          <a:prstGeom prst="leftRightArrow">
            <a:avLst>
              <a:gd name="adj1" fmla="val 50000"/>
              <a:gd name="adj2" fmla="val 65991"/>
            </a:avLst>
          </a:pr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grpSp>
        <p:nvGrpSpPr>
          <p:cNvPr id="28" name="Group 21"/>
          <p:cNvGrpSpPr>
            <a:grpSpLocks/>
          </p:cNvGrpSpPr>
          <p:nvPr/>
        </p:nvGrpSpPr>
        <p:grpSpPr bwMode="auto">
          <a:xfrm>
            <a:off x="3836988" y="1177925"/>
            <a:ext cx="865187" cy="3187700"/>
            <a:chOff x="2417" y="742"/>
            <a:chExt cx="545" cy="2008"/>
          </a:xfrm>
        </p:grpSpPr>
        <p:sp>
          <p:nvSpPr>
            <p:cNvPr id="29" name="Rectangle 15"/>
            <p:cNvSpPr>
              <a:spLocks noChangeArrowheads="1"/>
            </p:cNvSpPr>
            <p:nvPr/>
          </p:nvSpPr>
          <p:spPr bwMode="auto">
            <a:xfrm>
              <a:off x="2845" y="799"/>
              <a:ext cx="116" cy="1951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30" name="AutoShape 14"/>
            <p:cNvSpPr>
              <a:spLocks noChangeArrowheads="1"/>
            </p:cNvSpPr>
            <p:nvPr/>
          </p:nvSpPr>
          <p:spPr bwMode="auto">
            <a:xfrm rot="5400000">
              <a:off x="2576" y="583"/>
              <a:ext cx="227" cy="545"/>
            </a:xfrm>
            <a:prstGeom prst="downArrow">
              <a:avLst>
                <a:gd name="adj1" fmla="val 50000"/>
                <a:gd name="adj2" fmla="val 60022"/>
              </a:avLst>
            </a:prstGeom>
            <a:solidFill>
              <a:srgbClr val="FF33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31" name="Rectangle 16"/>
            <p:cNvSpPr>
              <a:spLocks noChangeArrowheads="1"/>
            </p:cNvSpPr>
            <p:nvPr/>
          </p:nvSpPr>
          <p:spPr bwMode="auto">
            <a:xfrm>
              <a:off x="2851" y="822"/>
              <a:ext cx="109" cy="385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grpSp>
        <p:nvGrpSpPr>
          <p:cNvPr id="32" name="Group 20"/>
          <p:cNvGrpSpPr>
            <a:grpSpLocks/>
          </p:cNvGrpSpPr>
          <p:nvPr/>
        </p:nvGrpSpPr>
        <p:grpSpPr bwMode="auto">
          <a:xfrm>
            <a:off x="3081338" y="5157788"/>
            <a:ext cx="3024187" cy="1612900"/>
            <a:chOff x="1941" y="3249"/>
            <a:chExt cx="1905" cy="1016"/>
          </a:xfrm>
        </p:grpSpPr>
        <p:sp>
          <p:nvSpPr>
            <p:cNvPr id="33" name="Oval 18"/>
            <p:cNvSpPr>
              <a:spLocks noChangeArrowheads="1"/>
            </p:cNvSpPr>
            <p:nvPr/>
          </p:nvSpPr>
          <p:spPr bwMode="auto">
            <a:xfrm>
              <a:off x="1941" y="3793"/>
              <a:ext cx="1905" cy="472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34" name="AutoShape 12"/>
            <p:cNvSpPr>
              <a:spLocks noChangeArrowheads="1"/>
            </p:cNvSpPr>
            <p:nvPr/>
          </p:nvSpPr>
          <p:spPr bwMode="auto">
            <a:xfrm>
              <a:off x="2789" y="3249"/>
              <a:ext cx="227" cy="431"/>
            </a:xfrm>
            <a:prstGeom prst="downArrow">
              <a:avLst>
                <a:gd name="adj1" fmla="val 50000"/>
                <a:gd name="adj2" fmla="val 47467"/>
              </a:avLst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35" name="Text Box 17"/>
            <p:cNvSpPr txBox="1">
              <a:spLocks noChangeArrowheads="1"/>
            </p:cNvSpPr>
            <p:nvPr/>
          </p:nvSpPr>
          <p:spPr bwMode="auto">
            <a:xfrm>
              <a:off x="2061" y="3816"/>
              <a:ext cx="167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2400" b="1" i="0" u="none" strike="noStrike" kern="0" cap="none" spc="0" normalizeH="0" baseline="0" noProof="0" smtClean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Symbol" pitchFamily="64" charset="2"/>
                </a:rPr>
                <a:t>s</a:t>
              </a:r>
              <a:r>
                <a:rPr kumimoji="0" lang="fr-FR" altLang="fr-FR" sz="2400" b="1" i="0" u="none" strike="noStrike" kern="0" cap="none" spc="0" normalizeH="0" baseline="-25000" noProof="0" smtClean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charset="0"/>
                </a:rPr>
                <a:t>Reaction</a:t>
              </a:r>
              <a:r>
                <a:rPr kumimoji="0" lang="fr-FR" altLang="fr-FR" sz="2400" b="1" i="0" u="none" strike="noStrike" kern="0" cap="none" spc="0" normalizeH="0" baseline="0" noProof="0" smtClean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charset="0"/>
                </a:rPr>
                <a:t>, T</a:t>
              </a:r>
              <a:r>
                <a:rPr kumimoji="0" lang="fr-FR" altLang="fr-FR" sz="2400" b="1" i="0" u="none" strike="noStrike" kern="0" cap="none" spc="0" normalizeH="0" baseline="-25000" noProof="0" smtClean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charset="0"/>
                </a:rPr>
                <a:t>lj</a:t>
              </a:r>
              <a:r>
                <a:rPr kumimoji="0" lang="fr-FR" altLang="fr-FR" sz="2400" b="1" i="0" u="none" strike="noStrike" kern="0" cap="none" spc="0" normalizeH="0" baseline="0" noProof="0" smtClean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charset="0"/>
                </a:rPr>
                <a:t>, </a:t>
              </a:r>
              <a:r>
                <a:rPr kumimoji="0" lang="fr-FR" altLang="fr-FR" sz="2400" b="1" i="0" u="none" strike="noStrike" kern="0" cap="none" spc="0" normalizeH="0" baseline="0" noProof="0" smtClean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Symbol" pitchFamily="64" charset="2"/>
                </a:rPr>
                <a:t>s</a:t>
              </a:r>
              <a:r>
                <a:rPr kumimoji="0" lang="fr-FR" altLang="fr-FR" sz="2400" b="1" i="0" u="none" strike="noStrike" kern="0" cap="none" spc="0" normalizeH="0" baseline="-25000" noProof="0" smtClean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charset="0"/>
                </a:rPr>
                <a:t>direct </a:t>
              </a:r>
            </a:p>
          </p:txBody>
        </p:sp>
      </p:grpSp>
      <p:sp>
        <p:nvSpPr>
          <p:cNvPr id="36" name="Rectangle 9"/>
          <p:cNvSpPr>
            <a:spLocks/>
          </p:cNvSpPr>
          <p:nvPr/>
        </p:nvSpPr>
        <p:spPr bwMode="auto">
          <a:xfrm>
            <a:off x="1943099" y="52388"/>
            <a:ext cx="7237413" cy="90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eaLnBrk="0" hangingPunct="0"/>
            <a:r>
              <a:rPr lang="fr-FR" sz="2200" b="1" dirty="0" smtClean="0">
                <a:solidFill>
                  <a:prstClr val="white"/>
                </a:solidFill>
                <a:latin typeface="Arial" charset="0"/>
              </a:rPr>
              <a:t>PHENOMENOLOGICAL OPTICAL MODEL</a:t>
            </a:r>
            <a:endParaRPr lang="fr-FR" sz="2200" b="1" dirty="0">
              <a:solidFill>
                <a:prstClr val="white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957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9"/>
          <p:cNvSpPr>
            <a:spLocks/>
          </p:cNvSpPr>
          <p:nvPr/>
        </p:nvSpPr>
        <p:spPr bwMode="auto">
          <a:xfrm>
            <a:off x="1511300" y="52388"/>
            <a:ext cx="7237413" cy="90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eaLnBrk="0" hangingPunct="0"/>
            <a:r>
              <a:rPr lang="fr-FR" sz="2200" b="1" dirty="0" smtClean="0">
                <a:solidFill>
                  <a:prstClr val="white"/>
                </a:solidFill>
                <a:latin typeface="Arial" charset="0"/>
              </a:rPr>
              <a:t>SEMI-MICROSCOPIC OPTICAL MODEL</a:t>
            </a:r>
            <a:endParaRPr lang="fr-FR" sz="2200" b="1" dirty="0">
              <a:solidFill>
                <a:prstClr val="white"/>
              </a:solidFill>
              <a:latin typeface="Arial" charset="0"/>
            </a:endParaRPr>
          </a:p>
        </p:txBody>
      </p:sp>
      <p:pic>
        <p:nvPicPr>
          <p:cNvPr id="8" name="Picture 5" descr="jlmvsd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043113"/>
            <a:ext cx="4038600" cy="443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2492375"/>
            <a:ext cx="46847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fr-FR" altLang="fr-FR" sz="2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</a:t>
            </a:r>
            <a:r>
              <a:rPr lang="fr-FR" altLang="fr-FR" sz="2800" b="1" smtClean="0">
                <a:solidFill>
                  <a:srgbClr val="0099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sym typeface="Symbol" pitchFamily="64" charset="2"/>
              </a:rPr>
              <a:t> usable for any nucleus</a:t>
            </a:r>
            <a:endParaRPr lang="fr-FR" altLang="fr-FR" sz="2800" b="1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1600200"/>
            <a:ext cx="68437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buFontTx/>
              <a:buChar char="-"/>
            </a:pPr>
            <a:r>
              <a:rPr lang="fr-FR" altLang="fr-FR" sz="2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fr-FR" altLang="fr-FR" sz="2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Based on nuclear structure properties</a:t>
            </a: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0" y="1125538"/>
            <a:ext cx="4749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buFontTx/>
              <a:buChar char="-"/>
            </a:pPr>
            <a:r>
              <a:rPr lang="fr-FR" altLang="fr-FR" sz="2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fr-FR" altLang="fr-FR" sz="2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sym typeface="Symbol" pitchFamily="64" charset="2"/>
              </a:rPr>
              <a:t>No adjustable</a:t>
            </a:r>
            <a:r>
              <a:rPr lang="fr-FR" altLang="fr-FR" sz="2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parameters</a:t>
            </a:r>
            <a:endParaRPr lang="fr-FR" altLang="fr-FR" sz="2800" b="1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0" y="3414713"/>
            <a:ext cx="5024438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buFontTx/>
              <a:buChar char="-"/>
            </a:pPr>
            <a:r>
              <a:rPr lang="fr-FR" altLang="fr-FR" sz="2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Less precise than the</a:t>
            </a:r>
            <a:endParaRPr lang="fr-FR" altLang="fr-FR" sz="2800" b="1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r>
              <a:rPr lang="fr-FR" altLang="fr-FR" sz="2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phenomenological approach</a:t>
            </a:r>
          </a:p>
        </p:txBody>
      </p:sp>
    </p:spTree>
    <p:extLst>
      <p:ext uri="{BB962C8B-B14F-4D97-AF65-F5344CB8AC3E}">
        <p14:creationId xmlns:p14="http://schemas.microsoft.com/office/powerpoint/2010/main" val="1693957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  <p:bldP spid="10" grpId="0" autoUpdateAnimBg="0"/>
      <p:bldP spid="11" grpId="0" autoUpdateAnimBg="0"/>
      <p:bldP spid="12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9"/>
          <p:cNvSpPr>
            <a:spLocks/>
          </p:cNvSpPr>
          <p:nvPr/>
        </p:nvSpPr>
        <p:spPr bwMode="auto">
          <a:xfrm>
            <a:off x="1511300" y="52388"/>
            <a:ext cx="7237413" cy="90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eaLnBrk="0" hangingPunct="0"/>
            <a:r>
              <a:rPr lang="fr-FR" sz="2200" b="1" dirty="0" smtClean="0">
                <a:solidFill>
                  <a:prstClr val="white"/>
                </a:solidFill>
                <a:latin typeface="Arial" charset="0"/>
              </a:rPr>
              <a:t>SEMI-MICROSCOPIC OPTICAL MODEL</a:t>
            </a:r>
            <a:endParaRPr lang="fr-FR" sz="2200" b="1" dirty="0">
              <a:solidFill>
                <a:prstClr val="white"/>
              </a:solidFill>
              <a:latin typeface="Arial" charset="0"/>
            </a:endParaRPr>
          </a:p>
        </p:txBody>
      </p:sp>
      <p:grpSp>
        <p:nvGrpSpPr>
          <p:cNvPr id="30" name="Group 37"/>
          <p:cNvGrpSpPr>
            <a:grpSpLocks/>
          </p:cNvGrpSpPr>
          <p:nvPr/>
        </p:nvGrpSpPr>
        <p:grpSpPr bwMode="auto">
          <a:xfrm>
            <a:off x="3348038" y="1304925"/>
            <a:ext cx="2665412" cy="4884738"/>
            <a:chOff x="2109" y="822"/>
            <a:chExt cx="1679" cy="3077"/>
          </a:xfrm>
        </p:grpSpPr>
        <p:pic>
          <p:nvPicPr>
            <p:cNvPr id="31" name="Picture 12" descr="wsurrho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491" r="13275" b="18523"/>
            <a:stretch>
              <a:fillRect/>
            </a:stretch>
          </p:blipFill>
          <p:spPr bwMode="auto">
            <a:xfrm>
              <a:off x="2109" y="1548"/>
              <a:ext cx="1679" cy="16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32" name="Group 24"/>
            <p:cNvGrpSpPr>
              <a:grpSpLocks/>
            </p:cNvGrpSpPr>
            <p:nvPr/>
          </p:nvGrpSpPr>
          <p:grpSpPr bwMode="auto">
            <a:xfrm>
              <a:off x="2575" y="3336"/>
              <a:ext cx="940" cy="563"/>
              <a:chOff x="2552" y="864"/>
              <a:chExt cx="940" cy="563"/>
            </a:xfrm>
          </p:grpSpPr>
          <p:sp>
            <p:nvSpPr>
              <p:cNvPr id="34" name="Text Box 18"/>
              <p:cNvSpPr txBox="1">
                <a:spLocks noChangeArrowheads="1"/>
              </p:cNvSpPr>
              <p:nvPr/>
            </p:nvSpPr>
            <p:spPr bwMode="auto">
              <a:xfrm>
                <a:off x="2552" y="864"/>
                <a:ext cx="92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24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charset="0"/>
                  </a:rPr>
                  <a:t>U(</a:t>
                </a:r>
                <a:r>
                  <a:rPr kumimoji="0" lang="fr-FR" altLang="fr-FR" sz="24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Symbol" pitchFamily="64" charset="2"/>
                  </a:rPr>
                  <a:t>r</a:t>
                </a:r>
                <a:r>
                  <a:rPr kumimoji="0" lang="fr-FR" altLang="fr-FR" sz="24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charset="0"/>
                  </a:rPr>
                  <a:t>(r’),E)</a:t>
                </a:r>
              </a:p>
            </p:txBody>
          </p:sp>
          <p:sp>
            <p:nvSpPr>
              <p:cNvPr id="35" name="Text Box 19"/>
              <p:cNvSpPr txBox="1">
                <a:spLocks noChangeArrowheads="1"/>
              </p:cNvSpPr>
              <p:nvPr/>
            </p:nvSpPr>
            <p:spPr bwMode="auto">
              <a:xfrm>
                <a:off x="2812" y="1139"/>
                <a:ext cx="47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24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Symbol" pitchFamily="64" charset="2"/>
                  </a:rPr>
                  <a:t>r</a:t>
                </a:r>
                <a:r>
                  <a:rPr kumimoji="0" lang="fr-FR" altLang="fr-FR" sz="24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charset="0"/>
                  </a:rPr>
                  <a:t>(r’)</a:t>
                </a:r>
              </a:p>
            </p:txBody>
          </p:sp>
          <p:sp>
            <p:nvSpPr>
              <p:cNvPr id="36" name="Line 20"/>
              <p:cNvSpPr>
                <a:spLocks noChangeShapeType="1"/>
              </p:cNvSpPr>
              <p:nvPr/>
            </p:nvSpPr>
            <p:spPr bwMode="auto">
              <a:xfrm>
                <a:off x="2608" y="1185"/>
                <a:ext cx="884" cy="0"/>
              </a:xfrm>
              <a:prstGeom prst="line">
                <a:avLst/>
              </a:prstGeom>
              <a:noFill/>
              <a:ln w="25400">
                <a:solidFill>
                  <a:srgbClr val="3333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</p:grpSp>
        <p:sp>
          <p:nvSpPr>
            <p:cNvPr id="33" name="Text Box 29"/>
            <p:cNvSpPr txBox="1">
              <a:spLocks noChangeArrowheads="1"/>
            </p:cNvSpPr>
            <p:nvPr/>
          </p:nvSpPr>
          <p:spPr bwMode="auto">
            <a:xfrm>
              <a:off x="2451" y="822"/>
              <a:ext cx="1097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2400" b="1" i="0" u="none" strike="noStrike" kern="0" cap="none" spc="0" normalizeH="0" baseline="0" noProof="0" smtClean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</a:rPr>
                <a:t>Effective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2400" b="1" i="0" u="none" strike="noStrike" kern="0" cap="none" spc="0" normalizeH="0" baseline="0" noProof="0" smtClean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</a:rPr>
                <a:t>Interaction</a:t>
              </a:r>
            </a:p>
          </p:txBody>
        </p:sp>
      </p:grpSp>
      <p:grpSp>
        <p:nvGrpSpPr>
          <p:cNvPr id="37" name="Group 30"/>
          <p:cNvGrpSpPr>
            <a:grpSpLocks/>
          </p:cNvGrpSpPr>
          <p:nvPr/>
        </p:nvGrpSpPr>
        <p:grpSpPr bwMode="auto">
          <a:xfrm>
            <a:off x="34925" y="1484313"/>
            <a:ext cx="3495675" cy="4489450"/>
            <a:chOff x="22" y="935"/>
            <a:chExt cx="2202" cy="2828"/>
          </a:xfrm>
        </p:grpSpPr>
        <p:pic>
          <p:nvPicPr>
            <p:cNvPr id="38" name="Picture 10" descr="potm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717" r="11394" b="19470"/>
            <a:stretch>
              <a:fillRect/>
            </a:stretch>
          </p:blipFill>
          <p:spPr bwMode="auto">
            <a:xfrm>
              <a:off x="22" y="1457"/>
              <a:ext cx="1929" cy="17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9" name="Text Box 14"/>
            <p:cNvSpPr txBox="1">
              <a:spLocks noChangeArrowheads="1"/>
            </p:cNvSpPr>
            <p:nvPr/>
          </p:nvSpPr>
          <p:spPr bwMode="auto">
            <a:xfrm>
              <a:off x="1995" y="2205"/>
              <a:ext cx="2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fr-FR" altLang="fr-FR" sz="2400" b="1" smtClean="0">
                  <a:solidFill>
                    <a:srgbClr val="333399"/>
                  </a:solidFill>
                  <a:latin typeface="Arial" charset="0"/>
                </a:rPr>
                <a:t>=</a:t>
              </a:r>
            </a:p>
          </p:txBody>
        </p:sp>
        <p:sp>
          <p:nvSpPr>
            <p:cNvPr id="40" name="Text Box 16"/>
            <p:cNvSpPr txBox="1">
              <a:spLocks noChangeArrowheads="1"/>
            </p:cNvSpPr>
            <p:nvPr/>
          </p:nvSpPr>
          <p:spPr bwMode="auto">
            <a:xfrm>
              <a:off x="794" y="3475"/>
              <a:ext cx="63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fr-FR" altLang="fr-FR" sz="2400" b="1" smtClean="0">
                  <a:solidFill>
                    <a:srgbClr val="333399"/>
                  </a:solidFill>
                  <a:latin typeface="Arial" charset="0"/>
                </a:rPr>
                <a:t>U(r,E)</a:t>
              </a:r>
            </a:p>
          </p:txBody>
        </p:sp>
        <p:sp>
          <p:nvSpPr>
            <p:cNvPr id="41" name="Text Box 17"/>
            <p:cNvSpPr txBox="1">
              <a:spLocks noChangeArrowheads="1"/>
            </p:cNvSpPr>
            <p:nvPr/>
          </p:nvSpPr>
          <p:spPr bwMode="auto">
            <a:xfrm>
              <a:off x="1996" y="3475"/>
              <a:ext cx="2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fr-FR" altLang="fr-FR" sz="2400" b="1" smtClean="0">
                  <a:solidFill>
                    <a:srgbClr val="333399"/>
                  </a:solidFill>
                  <a:latin typeface="Arial" charset="0"/>
                </a:rPr>
                <a:t>=</a:t>
              </a:r>
            </a:p>
          </p:txBody>
        </p:sp>
        <p:sp>
          <p:nvSpPr>
            <p:cNvPr id="42" name="Text Box 25"/>
            <p:cNvSpPr txBox="1">
              <a:spLocks noChangeArrowheads="1"/>
            </p:cNvSpPr>
            <p:nvPr/>
          </p:nvSpPr>
          <p:spPr bwMode="auto">
            <a:xfrm>
              <a:off x="252" y="942"/>
              <a:ext cx="16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fr-FR" altLang="fr-FR" sz="2400" b="1" smtClean="0">
                  <a:solidFill>
                    <a:srgbClr val="333399"/>
                  </a:solidFill>
                  <a:latin typeface="Arial" charset="0"/>
                </a:rPr>
                <a:t>Optical potential</a:t>
              </a:r>
            </a:p>
          </p:txBody>
        </p:sp>
        <p:sp>
          <p:nvSpPr>
            <p:cNvPr id="43" name="Text Box 26"/>
            <p:cNvSpPr txBox="1">
              <a:spLocks noChangeArrowheads="1"/>
            </p:cNvSpPr>
            <p:nvPr/>
          </p:nvSpPr>
          <p:spPr bwMode="auto">
            <a:xfrm>
              <a:off x="1995" y="935"/>
              <a:ext cx="2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fr-FR" altLang="fr-FR" sz="2400" b="1" smtClean="0">
                  <a:solidFill>
                    <a:srgbClr val="333399"/>
                  </a:solidFill>
                  <a:latin typeface="Arial" charset="0"/>
                </a:rPr>
                <a:t>=</a:t>
              </a:r>
            </a:p>
          </p:txBody>
        </p:sp>
      </p:grpSp>
      <p:grpSp>
        <p:nvGrpSpPr>
          <p:cNvPr id="44" name="Group 38"/>
          <p:cNvGrpSpPr>
            <a:grpSpLocks/>
          </p:cNvGrpSpPr>
          <p:nvPr/>
        </p:nvGrpSpPr>
        <p:grpSpPr bwMode="auto">
          <a:xfrm>
            <a:off x="5976938" y="1520825"/>
            <a:ext cx="452437" cy="4418013"/>
            <a:chOff x="3765" y="958"/>
            <a:chExt cx="285" cy="2783"/>
          </a:xfrm>
        </p:grpSpPr>
        <p:sp>
          <p:nvSpPr>
            <p:cNvPr id="45" name="Text Box 15"/>
            <p:cNvSpPr txBox="1">
              <a:spLocks noChangeArrowheads="1"/>
            </p:cNvSpPr>
            <p:nvPr/>
          </p:nvSpPr>
          <p:spPr bwMode="auto">
            <a:xfrm>
              <a:off x="3765" y="2228"/>
              <a:ext cx="2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fr-FR" altLang="fr-FR" sz="2400" b="1" smtClean="0">
                  <a:solidFill>
                    <a:srgbClr val="333399"/>
                  </a:solidFill>
                  <a:latin typeface="Arial" charset="0"/>
                  <a:sym typeface="Symbol" pitchFamily="64" charset="2"/>
                </a:rPr>
                <a:t></a:t>
              </a:r>
            </a:p>
          </p:txBody>
        </p:sp>
        <p:sp>
          <p:nvSpPr>
            <p:cNvPr id="46" name="Text Box 23"/>
            <p:cNvSpPr txBox="1">
              <a:spLocks noChangeArrowheads="1"/>
            </p:cNvSpPr>
            <p:nvPr/>
          </p:nvSpPr>
          <p:spPr bwMode="auto">
            <a:xfrm>
              <a:off x="3765" y="3453"/>
              <a:ext cx="2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fr-FR" altLang="fr-FR" sz="2400" b="1" smtClean="0">
                  <a:solidFill>
                    <a:srgbClr val="333399"/>
                  </a:solidFill>
                  <a:latin typeface="Arial" charset="0"/>
                  <a:sym typeface="Symbol" pitchFamily="64" charset="2"/>
                </a:rPr>
                <a:t></a:t>
              </a:r>
            </a:p>
          </p:txBody>
        </p:sp>
        <p:sp>
          <p:nvSpPr>
            <p:cNvPr id="47" name="Text Box 27"/>
            <p:cNvSpPr txBox="1">
              <a:spLocks noChangeArrowheads="1"/>
            </p:cNvSpPr>
            <p:nvPr/>
          </p:nvSpPr>
          <p:spPr bwMode="auto">
            <a:xfrm>
              <a:off x="3787" y="958"/>
              <a:ext cx="2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fr-FR" altLang="fr-FR" sz="2400" b="1" smtClean="0">
                  <a:solidFill>
                    <a:srgbClr val="333399"/>
                  </a:solidFill>
                  <a:latin typeface="Arial" charset="0"/>
                  <a:sym typeface="Symbol" pitchFamily="64" charset="2"/>
                </a:rPr>
                <a:t></a:t>
              </a:r>
            </a:p>
          </p:txBody>
        </p:sp>
      </p:grpSp>
      <p:grpSp>
        <p:nvGrpSpPr>
          <p:cNvPr id="48" name="Group 39"/>
          <p:cNvGrpSpPr>
            <a:grpSpLocks/>
          </p:cNvGrpSpPr>
          <p:nvPr/>
        </p:nvGrpSpPr>
        <p:grpSpPr bwMode="auto">
          <a:xfrm>
            <a:off x="6365875" y="1531938"/>
            <a:ext cx="2778125" cy="4370387"/>
            <a:chOff x="4010" y="965"/>
            <a:chExt cx="1750" cy="2753"/>
          </a:xfrm>
        </p:grpSpPr>
        <p:pic>
          <p:nvPicPr>
            <p:cNvPr id="49" name="Picture 8" descr="pbdens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749" r="10654" b="18254"/>
            <a:stretch>
              <a:fillRect/>
            </a:stretch>
          </p:blipFill>
          <p:spPr bwMode="auto">
            <a:xfrm>
              <a:off x="4010" y="1548"/>
              <a:ext cx="1750" cy="16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0" name="Text Box 21"/>
            <p:cNvSpPr txBox="1">
              <a:spLocks noChangeArrowheads="1"/>
            </p:cNvSpPr>
            <p:nvPr/>
          </p:nvSpPr>
          <p:spPr bwMode="auto">
            <a:xfrm>
              <a:off x="4766" y="3430"/>
              <a:ext cx="42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fr-FR" altLang="fr-FR" sz="2400" b="1" smtClean="0">
                  <a:solidFill>
                    <a:srgbClr val="333399"/>
                  </a:solidFill>
                  <a:latin typeface="Symbol" pitchFamily="64" charset="2"/>
                </a:rPr>
                <a:t>r</a:t>
              </a:r>
              <a:r>
                <a:rPr lang="fr-FR" altLang="fr-FR" sz="2400" b="1" smtClean="0">
                  <a:solidFill>
                    <a:srgbClr val="333399"/>
                  </a:solidFill>
                  <a:latin typeface="Arial" charset="0"/>
                </a:rPr>
                <a:t>(r)</a:t>
              </a:r>
            </a:p>
          </p:txBody>
        </p:sp>
        <p:sp>
          <p:nvSpPr>
            <p:cNvPr id="51" name="Text Box 28"/>
            <p:cNvSpPr txBox="1">
              <a:spLocks noChangeArrowheads="1"/>
            </p:cNvSpPr>
            <p:nvPr/>
          </p:nvSpPr>
          <p:spPr bwMode="auto">
            <a:xfrm>
              <a:off x="4150" y="965"/>
              <a:ext cx="157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fr-FR" altLang="fr-FR" sz="2400" b="1" smtClean="0">
                  <a:solidFill>
                    <a:srgbClr val="333399"/>
                  </a:solidFill>
                  <a:latin typeface="Arial" charset="0"/>
                </a:rPr>
                <a:t>Radial densities</a:t>
              </a:r>
            </a:p>
          </p:txBody>
        </p:sp>
      </p:grpSp>
      <p:grpSp>
        <p:nvGrpSpPr>
          <p:cNvPr id="52" name="Group 40"/>
          <p:cNvGrpSpPr>
            <a:grpSpLocks/>
          </p:cNvGrpSpPr>
          <p:nvPr/>
        </p:nvGrpSpPr>
        <p:grpSpPr bwMode="auto">
          <a:xfrm>
            <a:off x="296863" y="6273800"/>
            <a:ext cx="8840787" cy="401638"/>
            <a:chOff x="187" y="3952"/>
            <a:chExt cx="5569" cy="253"/>
          </a:xfrm>
        </p:grpSpPr>
        <p:sp>
          <p:nvSpPr>
            <p:cNvPr id="53" name="Text Box 33"/>
            <p:cNvSpPr txBox="1">
              <a:spLocks noChangeArrowheads="1"/>
            </p:cNvSpPr>
            <p:nvPr/>
          </p:nvSpPr>
          <p:spPr bwMode="auto">
            <a:xfrm>
              <a:off x="187" y="3974"/>
              <a:ext cx="166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fr-FR" altLang="fr-FR" smtClean="0">
                  <a:solidFill>
                    <a:srgbClr val="000000"/>
                  </a:solidFill>
                  <a:latin typeface="Arial" charset="0"/>
                </a:rPr>
                <a:t>Depends on the nucleus</a:t>
              </a:r>
            </a:p>
          </p:txBody>
        </p:sp>
        <p:sp>
          <p:nvSpPr>
            <p:cNvPr id="54" name="Text Box 34"/>
            <p:cNvSpPr txBox="1">
              <a:spLocks noChangeArrowheads="1"/>
            </p:cNvSpPr>
            <p:nvPr/>
          </p:nvSpPr>
          <p:spPr bwMode="auto">
            <a:xfrm>
              <a:off x="4087" y="3952"/>
              <a:ext cx="166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fr-FR" altLang="fr-FR" smtClean="0">
                  <a:solidFill>
                    <a:srgbClr val="000000"/>
                  </a:solidFill>
                  <a:latin typeface="Arial" charset="0"/>
                </a:rPr>
                <a:t>Depends on the nucleus</a:t>
              </a:r>
            </a:p>
          </p:txBody>
        </p:sp>
        <p:sp>
          <p:nvSpPr>
            <p:cNvPr id="55" name="Text Box 35"/>
            <p:cNvSpPr txBox="1">
              <a:spLocks noChangeArrowheads="1"/>
            </p:cNvSpPr>
            <p:nvPr/>
          </p:nvSpPr>
          <p:spPr bwMode="auto">
            <a:xfrm>
              <a:off x="2068" y="3952"/>
              <a:ext cx="185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fr-FR" altLang="fr-FR" smtClean="0">
                  <a:solidFill>
                    <a:srgbClr val="000000"/>
                  </a:solidFill>
                  <a:latin typeface="Arial" charset="0"/>
                </a:rPr>
                <a:t>Independent of the nucleus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3737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9"/>
          <p:cNvSpPr>
            <a:spLocks/>
          </p:cNvSpPr>
          <p:nvPr/>
        </p:nvSpPr>
        <p:spPr bwMode="auto">
          <a:xfrm>
            <a:off x="1511300" y="52388"/>
            <a:ext cx="7237413" cy="90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eaLnBrk="0" hangingPunct="0"/>
            <a:r>
              <a:rPr lang="fr-FR" sz="2200" b="1" dirty="0" smtClean="0">
                <a:solidFill>
                  <a:prstClr val="white"/>
                </a:solidFill>
                <a:latin typeface="Arial" charset="0"/>
              </a:rPr>
              <a:t>SEMI-MICROSCOPIC OPTICAL MODEL</a:t>
            </a:r>
            <a:endParaRPr lang="fr-FR" sz="2200" b="1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1128713" y="1665288"/>
            <a:ext cx="44656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fr-FR" altLang="fr-FR" b="1" smtClean="0">
                <a:solidFill>
                  <a:srgbClr val="000000"/>
                </a:solidFill>
                <a:latin typeface="Arial" charset="0"/>
              </a:rPr>
              <a:t>Unique description of elastic scattering</a:t>
            </a:r>
          </a:p>
        </p:txBody>
      </p:sp>
      <p:grpSp>
        <p:nvGrpSpPr>
          <p:cNvPr id="14" name="Group 4"/>
          <p:cNvGrpSpPr>
            <a:grpSpLocks/>
          </p:cNvGrpSpPr>
          <p:nvPr/>
        </p:nvGrpSpPr>
        <p:grpSpPr bwMode="auto">
          <a:xfrm>
            <a:off x="7938" y="1665288"/>
            <a:ext cx="6364287" cy="3963987"/>
            <a:chOff x="5" y="1253"/>
            <a:chExt cx="4009" cy="2497"/>
          </a:xfrm>
        </p:grpSpPr>
        <p:pic>
          <p:nvPicPr>
            <p:cNvPr id="15" name="Picture 5" descr="npb40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87" t="16571" r="10654" b="19829"/>
            <a:stretch>
              <a:fillRect/>
            </a:stretch>
          </p:blipFill>
          <p:spPr bwMode="auto">
            <a:xfrm>
              <a:off x="5" y="1936"/>
              <a:ext cx="1900" cy="18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6" name="Text Box 6"/>
            <p:cNvSpPr txBox="1">
              <a:spLocks noChangeArrowheads="1"/>
            </p:cNvSpPr>
            <p:nvPr/>
          </p:nvSpPr>
          <p:spPr bwMode="auto">
            <a:xfrm>
              <a:off x="3586" y="1253"/>
              <a:ext cx="4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fr-FR" altLang="fr-FR" b="1" smtClean="0">
                  <a:solidFill>
                    <a:srgbClr val="000000"/>
                  </a:solidFill>
                  <a:latin typeface="Arial" charset="0"/>
                </a:rPr>
                <a:t>(n,n)</a:t>
              </a:r>
            </a:p>
          </p:txBody>
        </p:sp>
      </p:grpSp>
      <p:grpSp>
        <p:nvGrpSpPr>
          <p:cNvPr id="17" name="Group 7"/>
          <p:cNvGrpSpPr>
            <a:grpSpLocks/>
          </p:cNvGrpSpPr>
          <p:nvPr/>
        </p:nvGrpSpPr>
        <p:grpSpPr bwMode="auto">
          <a:xfrm>
            <a:off x="5876925" y="1665288"/>
            <a:ext cx="2982913" cy="4030662"/>
            <a:chOff x="3702" y="1253"/>
            <a:chExt cx="1879" cy="2539"/>
          </a:xfrm>
        </p:grpSpPr>
        <p:pic>
          <p:nvPicPr>
            <p:cNvPr id="18" name="Picture 8" descr="ppb4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4" t="15927" r="12506" b="18898"/>
            <a:stretch>
              <a:fillRect/>
            </a:stretch>
          </p:blipFill>
          <p:spPr bwMode="auto">
            <a:xfrm>
              <a:off x="3702" y="1936"/>
              <a:ext cx="1879" cy="18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 Box 9"/>
            <p:cNvSpPr txBox="1">
              <a:spLocks noChangeArrowheads="1"/>
            </p:cNvSpPr>
            <p:nvPr/>
          </p:nvSpPr>
          <p:spPr bwMode="auto">
            <a:xfrm>
              <a:off x="3892" y="1253"/>
              <a:ext cx="50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fr-FR" altLang="fr-FR" b="1" smtClean="0">
                  <a:solidFill>
                    <a:srgbClr val="000000"/>
                  </a:solidFill>
                  <a:latin typeface="Arial" charset="0"/>
                </a:rPr>
                <a:t>, (p,p)</a:t>
              </a:r>
            </a:p>
          </p:txBody>
        </p:sp>
      </p:grpSp>
      <p:grpSp>
        <p:nvGrpSpPr>
          <p:cNvPr id="20" name="Group 10"/>
          <p:cNvGrpSpPr>
            <a:grpSpLocks/>
          </p:cNvGrpSpPr>
          <p:nvPr/>
        </p:nvGrpSpPr>
        <p:grpSpPr bwMode="auto">
          <a:xfrm>
            <a:off x="2916238" y="1665288"/>
            <a:ext cx="5229222" cy="4140200"/>
            <a:chOff x="1837" y="1253"/>
            <a:chExt cx="3294" cy="2608"/>
          </a:xfrm>
        </p:grpSpPr>
        <p:pic>
          <p:nvPicPr>
            <p:cNvPr id="21" name="Picture 11" descr="pnpb4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56" t="16930" r="12459" b="17036"/>
            <a:stretch>
              <a:fillRect/>
            </a:stretch>
          </p:blipFill>
          <p:spPr bwMode="auto">
            <a:xfrm>
              <a:off x="1837" y="1958"/>
              <a:ext cx="1882" cy="19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2" name="Text Box 12"/>
            <p:cNvSpPr txBox="1">
              <a:spLocks noChangeArrowheads="1"/>
            </p:cNvSpPr>
            <p:nvPr/>
          </p:nvSpPr>
          <p:spPr bwMode="auto">
            <a:xfrm>
              <a:off x="4078" y="1253"/>
              <a:ext cx="105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fr-FR" altLang="fr-FR" b="1" dirty="0" smtClean="0">
                  <a:solidFill>
                    <a:srgbClr val="000000"/>
                  </a:solidFill>
                  <a:latin typeface="Arial" charset="0"/>
                </a:rPr>
                <a:t>       and  (</a:t>
              </a:r>
              <a:r>
                <a:rPr lang="fr-FR" altLang="fr-FR" b="1" dirty="0" err="1" smtClean="0">
                  <a:solidFill>
                    <a:srgbClr val="000000"/>
                  </a:solidFill>
                  <a:latin typeface="Arial" charset="0"/>
                </a:rPr>
                <a:t>p,n</a:t>
              </a:r>
              <a:r>
                <a:rPr lang="fr-FR" altLang="fr-FR" b="1" dirty="0" smtClean="0">
                  <a:solidFill>
                    <a:srgbClr val="000000"/>
                  </a:solidFill>
                  <a:latin typeface="Arial" charset="0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3737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9"/>
          <p:cNvSpPr>
            <a:spLocks/>
          </p:cNvSpPr>
          <p:nvPr/>
        </p:nvSpPr>
        <p:spPr bwMode="auto">
          <a:xfrm>
            <a:off x="1511300" y="52388"/>
            <a:ext cx="7237413" cy="90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eaLnBrk="0" hangingPunct="0"/>
            <a:r>
              <a:rPr lang="fr-FR" sz="2200" b="1" dirty="0" smtClean="0">
                <a:solidFill>
                  <a:prstClr val="white"/>
                </a:solidFill>
                <a:latin typeface="Arial" charset="0"/>
              </a:rPr>
              <a:t>SEMI-MICROSCOPIC OPTICAL MODEL</a:t>
            </a:r>
            <a:endParaRPr lang="fr-FR" sz="2200" b="1" dirty="0">
              <a:solidFill>
                <a:prstClr val="white"/>
              </a:solidFill>
              <a:latin typeface="Arial" charset="0"/>
            </a:endParaRPr>
          </a:p>
        </p:txBody>
      </p:sp>
      <p:pic>
        <p:nvPicPr>
          <p:cNvPr id="5" name="Picture 13" descr="Soufres2001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5" t="19685" r="5975" b="13744"/>
          <a:stretch>
            <a:fillRect/>
          </a:stretch>
        </p:blipFill>
        <p:spPr bwMode="auto">
          <a:xfrm>
            <a:off x="467544" y="1889125"/>
            <a:ext cx="5200650" cy="496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868363" y="1068388"/>
            <a:ext cx="72977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fr-FR" altLang="fr-FR" sz="2000" b="1" dirty="0" err="1" smtClean="0">
                <a:solidFill>
                  <a:srgbClr val="000000"/>
                </a:solidFill>
                <a:latin typeface="Arial" charset="0"/>
              </a:rPr>
              <a:t>Enables</a:t>
            </a:r>
            <a:r>
              <a:rPr lang="fr-FR" altLang="fr-FR" sz="2000" b="1" dirty="0" smtClean="0">
                <a:solidFill>
                  <a:srgbClr val="000000"/>
                </a:solidFill>
                <a:latin typeface="Arial" charset="0"/>
              </a:rPr>
              <a:t> to </a:t>
            </a:r>
            <a:r>
              <a:rPr lang="fr-FR" altLang="fr-FR" sz="2000" b="1" dirty="0" err="1" smtClean="0">
                <a:solidFill>
                  <a:srgbClr val="000000"/>
                </a:solidFill>
                <a:latin typeface="Arial" charset="0"/>
              </a:rPr>
              <a:t>give</a:t>
            </a:r>
            <a:r>
              <a:rPr lang="fr-FR" altLang="fr-FR" sz="2000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fr-FR" altLang="fr-FR" sz="2000" b="1" dirty="0" err="1" smtClean="0">
                <a:solidFill>
                  <a:srgbClr val="000000"/>
                </a:solidFill>
                <a:latin typeface="Arial" charset="0"/>
              </a:rPr>
              <a:t>predictions</a:t>
            </a:r>
            <a:r>
              <a:rPr lang="fr-FR" altLang="fr-FR" sz="2000" b="1" dirty="0" smtClean="0">
                <a:solidFill>
                  <a:srgbClr val="000000"/>
                </a:solidFill>
                <a:latin typeface="Arial" charset="0"/>
              </a:rPr>
              <a:t> for </a:t>
            </a:r>
            <a:r>
              <a:rPr lang="fr-FR" altLang="fr-FR" sz="2000" b="1" dirty="0" err="1" smtClean="0">
                <a:solidFill>
                  <a:srgbClr val="000000"/>
                </a:solidFill>
                <a:latin typeface="Arial" charset="0"/>
              </a:rPr>
              <a:t>very</a:t>
            </a:r>
            <a:r>
              <a:rPr lang="fr-FR" altLang="fr-FR" sz="2000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fr-FR" altLang="fr-FR" sz="2000" b="1" dirty="0" err="1" smtClean="0">
                <a:solidFill>
                  <a:srgbClr val="000000"/>
                </a:solidFill>
                <a:latin typeface="Arial" charset="0"/>
              </a:rPr>
              <a:t>exotic</a:t>
            </a:r>
            <a:r>
              <a:rPr lang="fr-FR" altLang="fr-FR" sz="2000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fr-FR" altLang="fr-FR" sz="2000" b="1" dirty="0" err="1" smtClean="0">
                <a:solidFill>
                  <a:srgbClr val="000000"/>
                </a:solidFill>
                <a:latin typeface="Arial" charset="0"/>
              </a:rPr>
              <a:t>nuclei</a:t>
            </a:r>
            <a:r>
              <a:rPr lang="fr-FR" altLang="fr-FR" sz="2000" b="1" dirty="0" smtClean="0">
                <a:solidFill>
                  <a:srgbClr val="000000"/>
                </a:solidFill>
                <a:latin typeface="Arial" charset="0"/>
              </a:rPr>
              <a:t> for </a:t>
            </a:r>
            <a:r>
              <a:rPr lang="fr-FR" altLang="fr-FR" sz="2000" b="1" dirty="0" err="1" smtClean="0">
                <a:solidFill>
                  <a:srgbClr val="000000"/>
                </a:solidFill>
                <a:latin typeface="Arial" charset="0"/>
              </a:rPr>
              <a:t>which</a:t>
            </a:r>
            <a:endParaRPr lang="fr-FR" altLang="fr-FR" sz="2000" b="1" dirty="0" smtClean="0">
              <a:solidFill>
                <a:srgbClr val="000000"/>
              </a:solidFill>
              <a:latin typeface="Arial" charset="0"/>
            </a:endParaRPr>
          </a:p>
          <a:p>
            <a:pPr algn="ctr"/>
            <a:r>
              <a:rPr lang="fr-FR" altLang="fr-FR" sz="2000" b="1" dirty="0" err="1" smtClean="0">
                <a:solidFill>
                  <a:srgbClr val="000000"/>
                </a:solidFill>
                <a:latin typeface="Arial" charset="0"/>
              </a:rPr>
              <a:t>there</a:t>
            </a:r>
            <a:r>
              <a:rPr lang="fr-FR" altLang="fr-FR" sz="2000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fr-FR" altLang="fr-FR" sz="2000" b="1" dirty="0" err="1" smtClean="0">
                <a:solidFill>
                  <a:srgbClr val="000000"/>
                </a:solidFill>
                <a:latin typeface="Arial" charset="0"/>
              </a:rPr>
              <a:t>exist</a:t>
            </a:r>
            <a:r>
              <a:rPr lang="fr-FR" altLang="fr-FR" sz="2000" b="1" dirty="0" smtClean="0">
                <a:solidFill>
                  <a:srgbClr val="000000"/>
                </a:solidFill>
                <a:latin typeface="Arial" charset="0"/>
              </a:rPr>
              <a:t> no </a:t>
            </a:r>
            <a:r>
              <a:rPr lang="fr-FR" altLang="fr-FR" sz="2000" b="1" dirty="0" err="1" smtClean="0">
                <a:solidFill>
                  <a:srgbClr val="000000"/>
                </a:solidFill>
                <a:latin typeface="Arial" charset="0"/>
              </a:rPr>
              <a:t>experimental</a:t>
            </a:r>
            <a:r>
              <a:rPr lang="fr-FR" altLang="fr-FR" sz="2000" b="1" dirty="0" smtClean="0">
                <a:solidFill>
                  <a:srgbClr val="000000"/>
                </a:solidFill>
                <a:latin typeface="Arial" charset="0"/>
              </a:rPr>
              <a:t> data</a:t>
            </a:r>
          </a:p>
        </p:txBody>
      </p:sp>
      <p:grpSp>
        <p:nvGrpSpPr>
          <p:cNvPr id="11" name="Groupe 10"/>
          <p:cNvGrpSpPr/>
          <p:nvPr/>
        </p:nvGrpSpPr>
        <p:grpSpPr>
          <a:xfrm>
            <a:off x="560556" y="1832638"/>
            <a:ext cx="8464045" cy="3396562"/>
            <a:chOff x="560556" y="1832638"/>
            <a:chExt cx="8464045" cy="3396562"/>
          </a:xfrm>
        </p:grpSpPr>
        <p:grpSp>
          <p:nvGrpSpPr>
            <p:cNvPr id="10" name="Groupe 9"/>
            <p:cNvGrpSpPr/>
            <p:nvPr/>
          </p:nvGrpSpPr>
          <p:grpSpPr>
            <a:xfrm>
              <a:off x="560556" y="1832638"/>
              <a:ext cx="6171684" cy="3396562"/>
              <a:chOff x="560556" y="1832638"/>
              <a:chExt cx="6171684" cy="3396562"/>
            </a:xfrm>
          </p:grpSpPr>
          <p:sp>
            <p:nvSpPr>
              <p:cNvPr id="2" name="Ellipse 1"/>
              <p:cNvSpPr/>
              <p:nvPr/>
            </p:nvSpPr>
            <p:spPr>
              <a:xfrm>
                <a:off x="560556" y="1832638"/>
                <a:ext cx="1800200" cy="1728192"/>
              </a:xfrm>
              <a:prstGeom prst="ellipse">
                <a:avLst/>
              </a:prstGeom>
              <a:solidFill>
                <a:schemeClr val="tx2">
                  <a:alpha val="9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" name="Ellipse 6"/>
              <p:cNvSpPr/>
              <p:nvPr/>
            </p:nvSpPr>
            <p:spPr>
              <a:xfrm>
                <a:off x="3651994" y="3501008"/>
                <a:ext cx="1800200" cy="1728192"/>
              </a:xfrm>
              <a:prstGeom prst="ellipse">
                <a:avLst/>
              </a:prstGeom>
              <a:solidFill>
                <a:schemeClr val="tx2">
                  <a:alpha val="9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4" name="Connecteur droit avec flèche 3"/>
              <p:cNvCxnSpPr/>
              <p:nvPr/>
            </p:nvCxnSpPr>
            <p:spPr>
              <a:xfrm>
                <a:off x="2360756" y="2696734"/>
                <a:ext cx="4371484" cy="588250"/>
              </a:xfrm>
              <a:prstGeom prst="straightConnector1">
                <a:avLst/>
              </a:prstGeom>
              <a:ln w="57150"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Connecteur droit avec flèche 8"/>
              <p:cNvCxnSpPr/>
              <p:nvPr/>
            </p:nvCxnSpPr>
            <p:spPr>
              <a:xfrm flipV="1">
                <a:off x="5452194" y="3422267"/>
                <a:ext cx="1280046" cy="654805"/>
              </a:xfrm>
              <a:prstGeom prst="straightConnector1">
                <a:avLst/>
              </a:prstGeom>
              <a:ln w="57150"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Text Box 14"/>
            <p:cNvSpPr txBox="1">
              <a:spLocks noChangeArrowheads="1"/>
            </p:cNvSpPr>
            <p:nvPr/>
          </p:nvSpPr>
          <p:spPr bwMode="auto">
            <a:xfrm>
              <a:off x="6876256" y="2871341"/>
              <a:ext cx="2148345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fr-FR" altLang="fr-FR" sz="2000" b="1" dirty="0" err="1" smtClean="0">
                  <a:solidFill>
                    <a:srgbClr val="000000"/>
                  </a:solidFill>
                  <a:latin typeface="Arial" charset="0"/>
                </a:rPr>
                <a:t>Experiment</a:t>
              </a:r>
              <a:endParaRPr lang="fr-FR" altLang="fr-FR" sz="2000" b="1" dirty="0">
                <a:solidFill>
                  <a:srgbClr val="000000"/>
                </a:solidFill>
                <a:latin typeface="Arial" charset="0"/>
              </a:endParaRPr>
            </a:p>
            <a:p>
              <a:pPr algn="ctr"/>
              <a:r>
                <a:rPr lang="fr-FR" altLang="fr-FR" sz="2000" b="1" dirty="0" err="1" smtClean="0">
                  <a:solidFill>
                    <a:srgbClr val="000000"/>
                  </a:solidFill>
                  <a:latin typeface="Arial" charset="0"/>
                </a:rPr>
                <a:t>performed</a:t>
              </a:r>
              <a:r>
                <a:rPr lang="fr-FR" altLang="fr-FR" sz="2000" b="1" dirty="0" smtClean="0">
                  <a:solidFill>
                    <a:srgbClr val="000000"/>
                  </a:solidFill>
                  <a:latin typeface="Arial" charset="0"/>
                </a:rPr>
                <a:t> </a:t>
              </a:r>
            </a:p>
            <a:p>
              <a:pPr algn="ctr"/>
              <a:r>
                <a:rPr lang="fr-FR" altLang="fr-FR" sz="2000" b="1" dirty="0" err="1" smtClean="0">
                  <a:solidFill>
                    <a:srgbClr val="000000"/>
                  </a:solidFill>
                  <a:latin typeface="Arial" charset="0"/>
                </a:rPr>
                <a:t>after</a:t>
              </a:r>
              <a:r>
                <a:rPr lang="fr-FR" altLang="fr-FR" sz="2000" b="1" dirty="0" smtClean="0">
                  <a:solidFill>
                    <a:srgbClr val="000000"/>
                  </a:solidFill>
                  <a:latin typeface="Arial" charset="0"/>
                </a:rPr>
                <a:t> </a:t>
              </a:r>
              <a:r>
                <a:rPr lang="fr-FR" altLang="fr-FR" sz="2000" b="1" dirty="0" err="1" smtClean="0">
                  <a:solidFill>
                    <a:srgbClr val="000000"/>
                  </a:solidFill>
                  <a:latin typeface="Arial" charset="0"/>
                </a:rPr>
                <a:t>calculation</a:t>
              </a:r>
              <a:endParaRPr lang="fr-FR" altLang="fr-FR" sz="2000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737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9"/>
          <p:cNvSpPr>
            <a:spLocks/>
          </p:cNvSpPr>
          <p:nvPr/>
        </p:nvSpPr>
        <p:spPr bwMode="auto">
          <a:xfrm>
            <a:off x="1511300" y="52388"/>
            <a:ext cx="7237413" cy="90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eaLnBrk="0" hangingPunct="0"/>
            <a:r>
              <a:rPr lang="fr-FR" sz="2200" b="1" dirty="0" smtClean="0">
                <a:solidFill>
                  <a:prstClr val="white"/>
                </a:solidFill>
                <a:latin typeface="Arial" charset="0"/>
              </a:rPr>
              <a:t>SEMI-MICROSCOPIC OPTICAL MODEL</a:t>
            </a:r>
            <a:endParaRPr lang="fr-FR" sz="2200" b="1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2191115" y="1068388"/>
            <a:ext cx="465223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fr-FR" altLang="fr-FR" sz="2000" b="1" dirty="0" smtClean="0">
                <a:solidFill>
                  <a:srgbClr val="000000"/>
                </a:solidFill>
                <a:latin typeface="Arial" charset="0"/>
              </a:rPr>
              <a:t>Great </a:t>
            </a:r>
            <a:r>
              <a:rPr lang="fr-FR" altLang="fr-FR" sz="2000" b="1" dirty="0" err="1" smtClean="0">
                <a:solidFill>
                  <a:srgbClr val="000000"/>
                </a:solidFill>
                <a:latin typeface="Arial" charset="0"/>
              </a:rPr>
              <a:t>sensitivity</a:t>
            </a:r>
            <a:r>
              <a:rPr lang="fr-FR" altLang="fr-FR" sz="2000" b="1" dirty="0" smtClean="0">
                <a:solidFill>
                  <a:srgbClr val="000000"/>
                </a:solidFill>
                <a:latin typeface="Arial" charset="0"/>
              </a:rPr>
              <a:t> to </a:t>
            </a:r>
            <a:r>
              <a:rPr lang="fr-FR" altLang="fr-FR" sz="2000" b="1" dirty="0" err="1" smtClean="0">
                <a:solidFill>
                  <a:srgbClr val="000000"/>
                </a:solidFill>
                <a:latin typeface="Arial" charset="0"/>
              </a:rPr>
              <a:t>nuclear</a:t>
            </a:r>
            <a:r>
              <a:rPr lang="fr-FR" altLang="fr-FR" sz="2000" b="1" dirty="0" smtClean="0">
                <a:solidFill>
                  <a:srgbClr val="000000"/>
                </a:solidFill>
                <a:latin typeface="Arial" charset="0"/>
              </a:rPr>
              <a:t> structure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27" r="10007" b="18754"/>
          <a:stretch/>
        </p:blipFill>
        <p:spPr>
          <a:xfrm>
            <a:off x="1619672" y="1484784"/>
            <a:ext cx="5544616" cy="5359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08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9"/>
          <p:cNvSpPr>
            <a:spLocks/>
          </p:cNvSpPr>
          <p:nvPr/>
        </p:nvSpPr>
        <p:spPr bwMode="auto">
          <a:xfrm>
            <a:off x="2483768" y="52388"/>
            <a:ext cx="4787356" cy="90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just" eaLnBrk="0" hangingPunct="0"/>
            <a:r>
              <a:rPr lang="fr-FR" sz="2200" b="1" dirty="0" smtClean="0">
                <a:solidFill>
                  <a:prstClr val="white"/>
                </a:solidFill>
                <a:latin typeface="Arial" charset="0"/>
              </a:rPr>
              <a:t>THE PRE-EQUILIBRIUM MODEL</a:t>
            </a:r>
            <a:endParaRPr lang="fr-FR" sz="2200" b="1" dirty="0">
              <a:solidFill>
                <a:prstClr val="white"/>
              </a:solidFill>
              <a:latin typeface="Arial" charset="0"/>
            </a:endParaRPr>
          </a:p>
        </p:txBody>
      </p:sp>
      <p:grpSp>
        <p:nvGrpSpPr>
          <p:cNvPr id="70" name="Group 3"/>
          <p:cNvGrpSpPr>
            <a:grpSpLocks/>
          </p:cNvGrpSpPr>
          <p:nvPr/>
        </p:nvGrpSpPr>
        <p:grpSpPr bwMode="auto">
          <a:xfrm>
            <a:off x="5184775" y="3373438"/>
            <a:ext cx="1765300" cy="1676400"/>
            <a:chOff x="3170" y="2269"/>
            <a:chExt cx="1112" cy="1056"/>
          </a:xfrm>
        </p:grpSpPr>
        <p:sp>
          <p:nvSpPr>
            <p:cNvPr id="71" name="Oval 4"/>
            <p:cNvSpPr>
              <a:spLocks noChangeArrowheads="1"/>
            </p:cNvSpPr>
            <p:nvPr/>
          </p:nvSpPr>
          <p:spPr bwMode="auto">
            <a:xfrm>
              <a:off x="3219" y="2269"/>
              <a:ext cx="989" cy="1056"/>
            </a:xfrm>
            <a:prstGeom prst="ellipse">
              <a:avLst/>
            </a:prstGeom>
            <a:solidFill>
              <a:srgbClr val="66FF33"/>
            </a:solidFill>
            <a:ln w="12700" cap="sq">
              <a:solidFill>
                <a:srgbClr val="66FF33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fr-FR" altLang="fr-FR" sz="2400" smtClean="0">
                <a:solidFill>
                  <a:srgbClr val="CC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72" name="Text Box 5"/>
            <p:cNvSpPr txBox="1">
              <a:spLocks noChangeArrowheads="1"/>
            </p:cNvSpPr>
            <p:nvPr/>
          </p:nvSpPr>
          <p:spPr bwMode="auto">
            <a:xfrm>
              <a:off x="3170" y="2587"/>
              <a:ext cx="1112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/>
              <a:r>
                <a:rPr lang="fr-FR" altLang="fr-FR" sz="2000" b="1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COMPOUND </a:t>
              </a:r>
            </a:p>
            <a:p>
              <a:pPr algn="ctr"/>
              <a:r>
                <a:rPr lang="fr-FR" altLang="fr-FR" sz="2000" b="1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 NUCLEUS</a:t>
              </a:r>
            </a:p>
          </p:txBody>
        </p:sp>
      </p:grpSp>
      <p:grpSp>
        <p:nvGrpSpPr>
          <p:cNvPr id="73" name="Group 6"/>
          <p:cNvGrpSpPr>
            <a:grpSpLocks/>
          </p:cNvGrpSpPr>
          <p:nvPr/>
        </p:nvGrpSpPr>
        <p:grpSpPr bwMode="auto">
          <a:xfrm>
            <a:off x="7597775" y="1371600"/>
            <a:ext cx="1511300" cy="5140325"/>
            <a:chOff x="4786" y="864"/>
            <a:chExt cx="952" cy="3238"/>
          </a:xfrm>
        </p:grpSpPr>
        <p:sp>
          <p:nvSpPr>
            <p:cNvPr id="74" name="Text Box 7"/>
            <p:cNvSpPr txBox="1">
              <a:spLocks noChangeArrowheads="1"/>
            </p:cNvSpPr>
            <p:nvPr/>
          </p:nvSpPr>
          <p:spPr bwMode="auto">
            <a:xfrm>
              <a:off x="4876" y="957"/>
              <a:ext cx="58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fr-FR" altLang="fr-FR" sz="200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sym typeface="Symbol" pitchFamily="18" charset="2"/>
                </a:rPr>
                <a:t>Elastic</a:t>
              </a:r>
              <a:endParaRPr lang="fr-FR" altLang="fr-FR" sz="20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endParaRPr>
            </a:p>
          </p:txBody>
        </p:sp>
        <p:sp>
          <p:nvSpPr>
            <p:cNvPr id="75" name="Text Box 8"/>
            <p:cNvSpPr txBox="1">
              <a:spLocks noChangeArrowheads="1"/>
            </p:cNvSpPr>
            <p:nvPr/>
          </p:nvSpPr>
          <p:spPr bwMode="auto">
            <a:xfrm>
              <a:off x="4876" y="2500"/>
              <a:ext cx="62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fr-FR" altLang="fr-FR" sz="200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sym typeface="Symbol" pitchFamily="18" charset="2"/>
                </a:rPr>
                <a:t>Fission</a:t>
              </a:r>
              <a:endParaRPr lang="fr-FR" altLang="fr-FR" sz="20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endParaRPr>
            </a:p>
          </p:txBody>
        </p:sp>
        <p:sp>
          <p:nvSpPr>
            <p:cNvPr id="76" name="Oval 9"/>
            <p:cNvSpPr>
              <a:spLocks noChangeArrowheads="1"/>
            </p:cNvSpPr>
            <p:nvPr/>
          </p:nvSpPr>
          <p:spPr bwMode="auto">
            <a:xfrm>
              <a:off x="5040" y="864"/>
              <a:ext cx="96" cy="336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fr-FR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7" name="Oval 10"/>
            <p:cNvSpPr>
              <a:spLocks noChangeArrowheads="1"/>
            </p:cNvSpPr>
            <p:nvPr/>
          </p:nvSpPr>
          <p:spPr bwMode="auto">
            <a:xfrm>
              <a:off x="4944" y="3605"/>
              <a:ext cx="96" cy="336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fr-FR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" name="Rectangle 11"/>
            <p:cNvSpPr>
              <a:spLocks noChangeArrowheads="1"/>
            </p:cNvSpPr>
            <p:nvPr/>
          </p:nvSpPr>
          <p:spPr bwMode="auto">
            <a:xfrm>
              <a:off x="4786" y="3660"/>
              <a:ext cx="952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fr-FR" altLang="fr-FR" sz="200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  <a:sym typeface="Symbol" pitchFamily="18" charset="2"/>
                </a:rPr>
                <a:t>(n,n’), (n,),</a:t>
              </a:r>
            </a:p>
            <a:p>
              <a:r>
                <a:rPr lang="fr-FR" altLang="fr-FR" sz="200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  <a:sym typeface="Symbol" pitchFamily="18" charset="2"/>
                </a:rPr>
                <a:t>(n,), etc…</a:t>
              </a:r>
            </a:p>
          </p:txBody>
        </p:sp>
        <p:sp>
          <p:nvSpPr>
            <p:cNvPr id="79" name="Text Box 12"/>
            <p:cNvSpPr txBox="1">
              <a:spLocks noChangeArrowheads="1"/>
            </p:cNvSpPr>
            <p:nvPr/>
          </p:nvSpPr>
          <p:spPr bwMode="auto">
            <a:xfrm>
              <a:off x="4805" y="3430"/>
              <a:ext cx="70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fr-FR" altLang="fr-FR" sz="200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sym typeface="Symbol" pitchFamily="18" charset="2"/>
                </a:rPr>
                <a:t>Inelastic</a:t>
              </a:r>
              <a:endParaRPr lang="fr-FR" altLang="fr-FR" sz="2800" baseline="-250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  <a:sym typeface="Symbol" pitchFamily="18" charset="2"/>
              </a:endParaRPr>
            </a:p>
          </p:txBody>
        </p:sp>
      </p:grpSp>
      <p:grpSp>
        <p:nvGrpSpPr>
          <p:cNvPr id="80" name="Group 13"/>
          <p:cNvGrpSpPr>
            <a:grpSpLocks/>
          </p:cNvGrpSpPr>
          <p:nvPr/>
        </p:nvGrpSpPr>
        <p:grpSpPr bwMode="auto">
          <a:xfrm>
            <a:off x="34925" y="3500438"/>
            <a:ext cx="1311275" cy="1447800"/>
            <a:chOff x="-72" y="2349"/>
            <a:chExt cx="826" cy="912"/>
          </a:xfrm>
        </p:grpSpPr>
        <p:sp>
          <p:nvSpPr>
            <p:cNvPr id="81" name="Oval 14"/>
            <p:cNvSpPr>
              <a:spLocks noChangeArrowheads="1"/>
            </p:cNvSpPr>
            <p:nvPr/>
          </p:nvSpPr>
          <p:spPr bwMode="auto">
            <a:xfrm>
              <a:off x="-72" y="2349"/>
              <a:ext cx="810" cy="912"/>
            </a:xfrm>
            <a:prstGeom prst="ellipse">
              <a:avLst/>
            </a:prstGeom>
            <a:solidFill>
              <a:srgbClr val="FF3300"/>
            </a:solidFill>
            <a:ln w="38100" cap="sq">
              <a:solidFill>
                <a:srgbClr val="FF33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r>
                <a:rPr lang="fr-FR" altLang="fr-FR" sz="240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 </a:t>
              </a:r>
            </a:p>
          </p:txBody>
        </p:sp>
        <p:sp>
          <p:nvSpPr>
            <p:cNvPr id="82" name="Text Box 15"/>
            <p:cNvSpPr txBox="1">
              <a:spLocks noChangeArrowheads="1"/>
            </p:cNvSpPr>
            <p:nvPr/>
          </p:nvSpPr>
          <p:spPr bwMode="auto">
            <a:xfrm>
              <a:off x="-65" y="2587"/>
              <a:ext cx="819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3300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/>
              <a:r>
                <a:rPr lang="fr-FR" altLang="fr-FR" sz="2000" b="1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OPTICAL</a:t>
              </a:r>
            </a:p>
            <a:p>
              <a:pPr algn="ctr"/>
              <a:r>
                <a:rPr lang="fr-FR" altLang="fr-FR" sz="2000" b="1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MODEL</a:t>
              </a:r>
            </a:p>
          </p:txBody>
        </p:sp>
      </p:grpSp>
      <p:grpSp>
        <p:nvGrpSpPr>
          <p:cNvPr id="83" name="Group 16"/>
          <p:cNvGrpSpPr>
            <a:grpSpLocks/>
          </p:cNvGrpSpPr>
          <p:nvPr/>
        </p:nvGrpSpPr>
        <p:grpSpPr bwMode="auto">
          <a:xfrm>
            <a:off x="681038" y="1219200"/>
            <a:ext cx="6986587" cy="5089525"/>
            <a:chOff x="429" y="768"/>
            <a:chExt cx="4401" cy="3206"/>
          </a:xfrm>
        </p:grpSpPr>
        <p:cxnSp>
          <p:nvCxnSpPr>
            <p:cNvPr id="117" name="AutoShape 17"/>
            <p:cNvCxnSpPr>
              <a:cxnSpLocks noChangeShapeType="1"/>
            </p:cNvCxnSpPr>
            <p:nvPr/>
          </p:nvCxnSpPr>
          <p:spPr bwMode="auto">
            <a:xfrm flipV="1">
              <a:off x="850" y="2663"/>
              <a:ext cx="414" cy="1"/>
            </a:xfrm>
            <a:prstGeom prst="bentConnector3">
              <a:avLst>
                <a:gd name="adj1" fmla="val 50000"/>
              </a:avLst>
            </a:prstGeom>
            <a:noFill/>
            <a:ln w="50800" cap="sq">
              <a:solidFill>
                <a:srgbClr val="FF3300"/>
              </a:solidFill>
              <a:miter lim="800000"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8" name="AutoShape 18"/>
            <p:cNvCxnSpPr>
              <a:cxnSpLocks noChangeShapeType="1"/>
            </p:cNvCxnSpPr>
            <p:nvPr/>
          </p:nvCxnSpPr>
          <p:spPr bwMode="auto">
            <a:xfrm rot="16200000" flipH="1">
              <a:off x="2088" y="1458"/>
              <a:ext cx="64" cy="3381"/>
            </a:xfrm>
            <a:prstGeom prst="bentConnector3">
              <a:avLst>
                <a:gd name="adj1" fmla="val 325000"/>
              </a:avLst>
            </a:prstGeom>
            <a:noFill/>
            <a:ln w="50800" cap="sq">
              <a:solidFill>
                <a:srgbClr val="FF0000"/>
              </a:solidFill>
              <a:miter lim="800000"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9" name="Text Box 19"/>
            <p:cNvSpPr txBox="1">
              <a:spLocks noChangeArrowheads="1"/>
            </p:cNvSpPr>
            <p:nvPr/>
          </p:nvSpPr>
          <p:spPr bwMode="auto">
            <a:xfrm>
              <a:off x="840" y="2975"/>
              <a:ext cx="30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fr-FR" altLang="fr-FR" sz="2400" b="1" smtClean="0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sym typeface="Symbol" pitchFamily="18" charset="2"/>
                </a:rPr>
                <a:t>T</a:t>
              </a:r>
              <a:r>
                <a:rPr lang="fr-FR" altLang="fr-FR" sz="2400" b="1" baseline="-25000" smtClean="0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sym typeface="Symbol" pitchFamily="18" charset="2"/>
                </a:rPr>
                <a:t>lj</a:t>
              </a:r>
              <a:endParaRPr lang="fr-FR" altLang="fr-FR" sz="2400" b="1" baseline="-2500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endParaRPr>
            </a:p>
          </p:txBody>
        </p:sp>
        <p:sp>
          <p:nvSpPr>
            <p:cNvPr id="120" name="Text Box 20"/>
            <p:cNvSpPr txBox="1">
              <a:spLocks noChangeArrowheads="1"/>
            </p:cNvSpPr>
            <p:nvPr/>
          </p:nvSpPr>
          <p:spPr bwMode="auto">
            <a:xfrm>
              <a:off x="670" y="2024"/>
              <a:ext cx="79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fr-FR" altLang="fr-FR" sz="2800" smtClean="0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sym typeface="Symbol" pitchFamily="18" charset="2"/>
                </a:rPr>
                <a:t></a:t>
              </a:r>
              <a:r>
                <a:rPr lang="fr-FR" altLang="fr-FR" sz="2400" b="1" baseline="-25000" smtClean="0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sym typeface="Symbol" pitchFamily="18" charset="2"/>
                </a:rPr>
                <a:t>Reaction</a:t>
              </a:r>
              <a:endParaRPr lang="fr-FR" altLang="fr-FR" sz="2400" b="1" baseline="-2500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endParaRPr>
            </a:p>
          </p:txBody>
        </p:sp>
        <p:cxnSp>
          <p:nvCxnSpPr>
            <p:cNvPr id="121" name="AutoShape 21"/>
            <p:cNvCxnSpPr>
              <a:cxnSpLocks noChangeShapeType="1"/>
            </p:cNvCxnSpPr>
            <p:nvPr/>
          </p:nvCxnSpPr>
          <p:spPr bwMode="auto">
            <a:xfrm flipV="1">
              <a:off x="429" y="1026"/>
              <a:ext cx="4401" cy="1179"/>
            </a:xfrm>
            <a:prstGeom prst="bentConnector3">
              <a:avLst>
                <a:gd name="adj1" fmla="val 338"/>
              </a:avLst>
            </a:prstGeom>
            <a:noFill/>
            <a:ln w="38100" cap="sq">
              <a:solidFill>
                <a:srgbClr val="FF3300"/>
              </a:solidFill>
              <a:miter lim="800000"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2" name="Text Box 22"/>
            <p:cNvSpPr txBox="1">
              <a:spLocks noChangeArrowheads="1"/>
            </p:cNvSpPr>
            <p:nvPr/>
          </p:nvSpPr>
          <p:spPr bwMode="auto">
            <a:xfrm>
              <a:off x="552" y="768"/>
              <a:ext cx="107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fr-FR" altLang="fr-FR" sz="2000" smtClean="0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sym typeface="Symbol" pitchFamily="18" charset="2"/>
                </a:rPr>
                <a:t>Shape elastic</a:t>
              </a:r>
              <a:endParaRPr lang="fr-FR" altLang="fr-FR" sz="200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endParaRPr>
            </a:p>
          </p:txBody>
        </p:sp>
        <p:sp>
          <p:nvSpPr>
            <p:cNvPr id="123" name="Text Box 23"/>
            <p:cNvSpPr txBox="1">
              <a:spLocks noChangeArrowheads="1"/>
            </p:cNvSpPr>
            <p:nvPr/>
          </p:nvSpPr>
          <p:spPr bwMode="auto">
            <a:xfrm>
              <a:off x="552" y="3724"/>
              <a:ext cx="144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fr-FR" altLang="fr-FR" sz="2000" smtClean="0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sym typeface="Symbol" pitchFamily="18" charset="2"/>
                </a:rPr>
                <a:t>Direct components</a:t>
              </a:r>
              <a:endParaRPr lang="fr-FR" altLang="fr-FR" sz="200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endParaRPr>
            </a:p>
          </p:txBody>
        </p:sp>
        <p:cxnSp>
          <p:nvCxnSpPr>
            <p:cNvPr id="124" name="AutoShape 24"/>
            <p:cNvCxnSpPr>
              <a:cxnSpLocks noChangeShapeType="1"/>
            </p:cNvCxnSpPr>
            <p:nvPr/>
          </p:nvCxnSpPr>
          <p:spPr bwMode="auto">
            <a:xfrm>
              <a:off x="429" y="3129"/>
              <a:ext cx="4357" cy="843"/>
            </a:xfrm>
            <a:prstGeom prst="bentConnector3">
              <a:avLst>
                <a:gd name="adj1" fmla="val 46"/>
              </a:avLst>
            </a:prstGeom>
            <a:noFill/>
            <a:ln w="50800" cap="sq">
              <a:solidFill>
                <a:srgbClr val="FF3300"/>
              </a:solidFill>
              <a:miter lim="800000"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25" name="Group 25"/>
          <p:cNvGrpSpPr>
            <a:grpSpLocks/>
          </p:cNvGrpSpPr>
          <p:nvPr/>
        </p:nvGrpSpPr>
        <p:grpSpPr bwMode="auto">
          <a:xfrm>
            <a:off x="3300413" y="3214688"/>
            <a:ext cx="4224337" cy="2662237"/>
            <a:chOff x="2079" y="2025"/>
            <a:chExt cx="2661" cy="1677"/>
          </a:xfrm>
        </p:grpSpPr>
        <p:cxnSp>
          <p:nvCxnSpPr>
            <p:cNvPr id="126" name="AutoShape 26"/>
            <p:cNvCxnSpPr>
              <a:cxnSpLocks noChangeShapeType="1"/>
            </p:cNvCxnSpPr>
            <p:nvPr/>
          </p:nvCxnSpPr>
          <p:spPr bwMode="auto">
            <a:xfrm>
              <a:off x="2079" y="3011"/>
              <a:ext cx="2661" cy="691"/>
            </a:xfrm>
            <a:prstGeom prst="straightConnector1">
              <a:avLst/>
            </a:prstGeom>
            <a:noFill/>
            <a:ln w="38100" cap="sq">
              <a:solidFill>
                <a:srgbClr val="808080"/>
              </a:solidFill>
              <a:miter lim="800000"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7" name="Rectangle 27"/>
            <p:cNvSpPr>
              <a:spLocks noChangeArrowheads="1"/>
            </p:cNvSpPr>
            <p:nvPr/>
          </p:nvSpPr>
          <p:spPr bwMode="auto">
            <a:xfrm>
              <a:off x="2877" y="2025"/>
              <a:ext cx="43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2800" b="0" i="0" u="none" strike="noStrike" kern="0" cap="none" spc="0" normalizeH="0" baseline="0" noProof="0" smtClean="0">
                  <a:ln>
                    <a:noFill/>
                  </a:ln>
                  <a:solidFill>
                    <a:srgbClr val="80808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Arial" charset="0"/>
                  <a:sym typeface="Symbol" pitchFamily="18" charset="2"/>
                </a:rPr>
                <a:t></a:t>
              </a:r>
              <a:r>
                <a:rPr kumimoji="0" lang="fr-FR" altLang="fr-FR" sz="2400" b="1" i="0" u="none" strike="noStrike" kern="0" cap="none" spc="0" normalizeH="0" baseline="-25000" noProof="0" smtClean="0">
                  <a:ln>
                    <a:noFill/>
                  </a:ln>
                  <a:solidFill>
                    <a:srgbClr val="80808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Arial" charset="0"/>
                  <a:sym typeface="Symbol" pitchFamily="18" charset="2"/>
                </a:rPr>
                <a:t>NC</a:t>
              </a:r>
            </a:p>
          </p:txBody>
        </p:sp>
        <p:cxnSp>
          <p:nvCxnSpPr>
            <p:cNvPr id="128" name="AutoShape 28"/>
            <p:cNvCxnSpPr>
              <a:cxnSpLocks noChangeShapeType="1"/>
            </p:cNvCxnSpPr>
            <p:nvPr/>
          </p:nvCxnSpPr>
          <p:spPr bwMode="auto">
            <a:xfrm flipV="1">
              <a:off x="2907" y="2659"/>
              <a:ext cx="414" cy="1"/>
            </a:xfrm>
            <a:prstGeom prst="bentConnector3">
              <a:avLst>
                <a:gd name="adj1" fmla="val 50000"/>
              </a:avLst>
            </a:prstGeom>
            <a:noFill/>
            <a:ln w="50800" cap="sq">
              <a:solidFill>
                <a:srgbClr val="808080"/>
              </a:solidFill>
              <a:miter lim="800000"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29" name="Group 29"/>
          <p:cNvGrpSpPr>
            <a:grpSpLocks/>
          </p:cNvGrpSpPr>
          <p:nvPr/>
        </p:nvGrpSpPr>
        <p:grpSpPr bwMode="auto">
          <a:xfrm>
            <a:off x="6834188" y="1844675"/>
            <a:ext cx="863600" cy="3802063"/>
            <a:chOff x="4332" y="1162"/>
            <a:chExt cx="544" cy="2395"/>
          </a:xfrm>
        </p:grpSpPr>
        <p:sp>
          <p:nvSpPr>
            <p:cNvPr id="130" name="Line 30"/>
            <p:cNvSpPr>
              <a:spLocks noChangeShapeType="1"/>
            </p:cNvSpPr>
            <p:nvPr/>
          </p:nvSpPr>
          <p:spPr bwMode="auto">
            <a:xfrm flipV="1">
              <a:off x="4350" y="1162"/>
              <a:ext cx="526" cy="1478"/>
            </a:xfrm>
            <a:prstGeom prst="line">
              <a:avLst/>
            </a:prstGeom>
            <a:noFill/>
            <a:ln w="508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1" name="Line 31"/>
            <p:cNvSpPr>
              <a:spLocks noChangeShapeType="1"/>
            </p:cNvSpPr>
            <p:nvPr/>
          </p:nvSpPr>
          <p:spPr bwMode="auto">
            <a:xfrm>
              <a:off x="4341" y="2650"/>
              <a:ext cx="408" cy="907"/>
            </a:xfrm>
            <a:prstGeom prst="line">
              <a:avLst/>
            </a:prstGeom>
            <a:noFill/>
            <a:ln w="508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2" name="Line 32"/>
            <p:cNvSpPr>
              <a:spLocks noChangeShapeType="1"/>
            </p:cNvSpPr>
            <p:nvPr/>
          </p:nvSpPr>
          <p:spPr bwMode="auto">
            <a:xfrm>
              <a:off x="4332" y="2658"/>
              <a:ext cx="544" cy="0"/>
            </a:xfrm>
            <a:prstGeom prst="line">
              <a:avLst/>
            </a:prstGeom>
            <a:noFill/>
            <a:ln w="508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33" name="Group 33"/>
          <p:cNvGrpSpPr>
            <a:grpSpLocks/>
          </p:cNvGrpSpPr>
          <p:nvPr/>
        </p:nvGrpSpPr>
        <p:grpSpPr bwMode="auto">
          <a:xfrm>
            <a:off x="2006600" y="3711575"/>
            <a:ext cx="2586038" cy="1066800"/>
            <a:chOff x="1168" y="2471"/>
            <a:chExt cx="1629" cy="672"/>
          </a:xfrm>
        </p:grpSpPr>
        <p:sp>
          <p:nvSpPr>
            <p:cNvPr id="134" name="Oval 34"/>
            <p:cNvSpPr>
              <a:spLocks noChangeArrowheads="1"/>
            </p:cNvSpPr>
            <p:nvPr/>
          </p:nvSpPr>
          <p:spPr bwMode="auto">
            <a:xfrm>
              <a:off x="1168" y="2471"/>
              <a:ext cx="1629" cy="672"/>
            </a:xfrm>
            <a:prstGeom prst="ellipse">
              <a:avLst/>
            </a:prstGeom>
            <a:solidFill>
              <a:srgbClr val="808080"/>
            </a:solidFill>
            <a:ln w="38100" cap="sq">
              <a:solidFill>
                <a:srgbClr val="808080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135" name="Text Box 35"/>
            <p:cNvSpPr txBox="1">
              <a:spLocks noChangeArrowheads="1"/>
            </p:cNvSpPr>
            <p:nvPr/>
          </p:nvSpPr>
          <p:spPr bwMode="auto">
            <a:xfrm>
              <a:off x="1213" y="2661"/>
              <a:ext cx="155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2000" b="1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Arial" charset="0"/>
                </a:rPr>
                <a:t>PRE-EQUILIBRIUM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60467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33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10405E-6 L 0.15504 -0.0034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43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re 10"/>
          <p:cNvSpPr>
            <a:spLocks noGrp="1"/>
          </p:cNvSpPr>
          <p:nvPr>
            <p:ph type="title" idx="4294967295"/>
          </p:nvPr>
        </p:nvSpPr>
        <p:spPr bwMode="auto">
          <a:xfrm>
            <a:off x="1162050" y="52388"/>
            <a:ext cx="7586663" cy="909637"/>
          </a:xfrm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cap="none" dirty="0" err="1" smtClean="0"/>
              <a:t>Why</a:t>
            </a:r>
            <a:r>
              <a:rPr lang="fr-FR" cap="none" dirty="0" smtClean="0"/>
              <a:t> do </a:t>
            </a:r>
            <a:r>
              <a:rPr lang="fr-FR" cap="none" dirty="0" err="1" smtClean="0"/>
              <a:t>we</a:t>
            </a:r>
            <a:r>
              <a:rPr lang="fr-FR" cap="none" dirty="0" smtClean="0"/>
              <a:t> </a:t>
            </a:r>
            <a:r>
              <a:rPr lang="fr-FR" cap="none" dirty="0" err="1" smtClean="0"/>
              <a:t>need</a:t>
            </a:r>
            <a:r>
              <a:rPr lang="fr-FR" cap="none" dirty="0" smtClean="0"/>
              <a:t> </a:t>
            </a:r>
            <a:r>
              <a:rPr lang="fr-FR" cap="none" dirty="0" err="1" smtClean="0"/>
              <a:t>nuclear</a:t>
            </a:r>
            <a:r>
              <a:rPr lang="fr-FR" cap="none" dirty="0" smtClean="0"/>
              <a:t> data and how </a:t>
            </a:r>
            <a:r>
              <a:rPr lang="fr-FR" cap="none" dirty="0" err="1" smtClean="0"/>
              <a:t>much</a:t>
            </a:r>
            <a:r>
              <a:rPr lang="fr-FR" cap="none" dirty="0" smtClean="0"/>
              <a:t> </a:t>
            </a:r>
            <a:r>
              <a:rPr lang="fr-FR" cap="none" dirty="0" err="1" smtClean="0"/>
              <a:t>accurate</a:t>
            </a:r>
            <a:r>
              <a:rPr lang="fr-FR" cap="none" dirty="0" smtClean="0"/>
              <a:t> ?</a:t>
            </a:r>
          </a:p>
        </p:txBody>
      </p:sp>
      <p:sp>
        <p:nvSpPr>
          <p:cNvPr id="59420" name="Text Box 28"/>
          <p:cNvSpPr txBox="1">
            <a:spLocks noChangeArrowheads="1"/>
          </p:cNvSpPr>
          <p:nvPr/>
        </p:nvSpPr>
        <p:spPr bwMode="auto">
          <a:xfrm>
            <a:off x="236538" y="1196975"/>
            <a:ext cx="4013200" cy="519113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kumimoji="1" lang="en-US" sz="2400">
                <a:solidFill>
                  <a:srgbClr val="FF6600"/>
                </a:solidFill>
                <a:latin typeface="Times New Roman" pitchFamily="18" charset="0"/>
              </a:rPr>
              <a:t> </a:t>
            </a:r>
            <a:r>
              <a:rPr kumimoji="1" lang="en-US" sz="28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Nuclear data needed  for</a:t>
            </a:r>
            <a:endParaRPr kumimoji="1" lang="fr-FR" sz="2800" b="1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59421" name="Text Box 29"/>
          <p:cNvSpPr txBox="1">
            <a:spLocks noChangeArrowheads="1"/>
          </p:cNvSpPr>
          <p:nvPr/>
        </p:nvSpPr>
        <p:spPr bwMode="auto">
          <a:xfrm>
            <a:off x="2209800" y="5578475"/>
            <a:ext cx="5734050" cy="9461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kumimoji="1" lang="en-US" sz="2800" b="1">
                <a:solidFill>
                  <a:srgbClr val="FF0000"/>
                </a:solidFill>
                <a:latin typeface="Times New Roman" pitchFamily="18" charset="0"/>
              </a:rPr>
              <a:t>Predictive &amp; Robust Nuclear models</a:t>
            </a:r>
          </a:p>
          <a:p>
            <a:r>
              <a:rPr kumimoji="1" lang="en-US" sz="2800" b="1">
                <a:solidFill>
                  <a:srgbClr val="FF0000"/>
                </a:solidFill>
                <a:latin typeface="Times New Roman" pitchFamily="18" charset="0"/>
              </a:rPr>
              <a:t> (codes) are essential</a:t>
            </a:r>
            <a:endParaRPr kumimoji="1" lang="fr-FR" sz="28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9422" name="AutoShape 30"/>
          <p:cNvSpPr>
            <a:spLocks noChangeArrowheads="1"/>
          </p:cNvSpPr>
          <p:nvPr/>
        </p:nvSpPr>
        <p:spPr bwMode="auto">
          <a:xfrm>
            <a:off x="323850" y="5653088"/>
            <a:ext cx="1676400" cy="381000"/>
          </a:xfrm>
          <a:prstGeom prst="notchedRightArrow">
            <a:avLst>
              <a:gd name="adj1" fmla="val 50000"/>
              <a:gd name="adj2" fmla="val 110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fr-FR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9423" name="Text Box 31"/>
          <p:cNvSpPr txBox="1">
            <a:spLocks noChangeArrowheads="1"/>
          </p:cNvSpPr>
          <p:nvPr/>
        </p:nvSpPr>
        <p:spPr bwMode="auto">
          <a:xfrm>
            <a:off x="887413" y="2590800"/>
            <a:ext cx="5149850" cy="3968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kumimoji="1" lang="en-US" sz="2000" b="1">
                <a:latin typeface="Times New Roman" pitchFamily="18" charset="0"/>
              </a:rPr>
              <a:t>Existing or future nuclear reactor simulations</a:t>
            </a:r>
            <a:endParaRPr kumimoji="1" lang="fr-FR" sz="2000" b="1">
              <a:latin typeface="Times New Roman" pitchFamily="18" charset="0"/>
            </a:endParaRPr>
          </a:p>
        </p:txBody>
      </p:sp>
      <p:sp>
        <p:nvSpPr>
          <p:cNvPr id="59424" name="Text Box 32"/>
          <p:cNvSpPr txBox="1">
            <a:spLocks noChangeArrowheads="1"/>
          </p:cNvSpPr>
          <p:nvPr/>
        </p:nvSpPr>
        <p:spPr bwMode="auto">
          <a:xfrm>
            <a:off x="887413" y="2971800"/>
            <a:ext cx="7756525" cy="3968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kumimoji="1" lang="en-US" sz="2000" b="1">
                <a:latin typeface="Times New Roman" pitchFamily="18" charset="0"/>
              </a:rPr>
              <a:t>Medical applications, oil well logging, waste transmutation, fusion,  …</a:t>
            </a:r>
            <a:endParaRPr kumimoji="1" lang="fr-FR" sz="2000" b="1">
              <a:latin typeface="Times New Roman" pitchFamily="18" charset="0"/>
            </a:endParaRPr>
          </a:p>
        </p:txBody>
      </p:sp>
      <p:sp>
        <p:nvSpPr>
          <p:cNvPr id="59425" name="Text Box 33"/>
          <p:cNvSpPr txBox="1">
            <a:spLocks noChangeArrowheads="1"/>
          </p:cNvSpPr>
          <p:nvPr/>
        </p:nvSpPr>
        <p:spPr bwMode="auto">
          <a:xfrm>
            <a:off x="887413" y="1844675"/>
            <a:ext cx="7788275" cy="3968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kumimoji="1" lang="en-US" sz="2000" b="1" dirty="0">
                <a:latin typeface="Times New Roman" pitchFamily="18" charset="0"/>
              </a:rPr>
              <a:t>Understanding basic reaction mechanism between particles and nuclei</a:t>
            </a:r>
            <a:endParaRPr kumimoji="1" lang="fr-FR" sz="2000" b="1" dirty="0">
              <a:latin typeface="Times New Roman" pitchFamily="18" charset="0"/>
            </a:endParaRPr>
          </a:p>
        </p:txBody>
      </p:sp>
      <p:sp>
        <p:nvSpPr>
          <p:cNvPr id="59426" name="Text Box 34"/>
          <p:cNvSpPr txBox="1">
            <a:spLocks noChangeArrowheads="1"/>
          </p:cNvSpPr>
          <p:nvPr/>
        </p:nvSpPr>
        <p:spPr bwMode="auto">
          <a:xfrm>
            <a:off x="887413" y="2209800"/>
            <a:ext cx="7858125" cy="3968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kumimoji="1" lang="en-US" sz="2000" b="1" dirty="0">
                <a:latin typeface="Times New Roman" pitchFamily="18" charset="0"/>
              </a:rPr>
              <a:t>Astrophysical applications (Age of the Galaxy, element abundances …)</a:t>
            </a:r>
            <a:endParaRPr kumimoji="1" lang="fr-FR" sz="2000" b="1" dirty="0">
              <a:latin typeface="Times New Roman" pitchFamily="18" charset="0"/>
            </a:endParaRPr>
          </a:p>
        </p:txBody>
      </p:sp>
      <p:sp>
        <p:nvSpPr>
          <p:cNvPr id="59428" name="Text Box 36"/>
          <p:cNvSpPr txBox="1">
            <a:spLocks noChangeArrowheads="1"/>
          </p:cNvSpPr>
          <p:nvPr/>
        </p:nvSpPr>
        <p:spPr bwMode="auto">
          <a:xfrm>
            <a:off x="877888" y="4092575"/>
            <a:ext cx="7496175" cy="3968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kumimoji="1" lang="en-US" sz="2000" b="1">
                <a:latin typeface="Times New Roman" pitchFamily="18" charset="0"/>
              </a:rPr>
              <a:t>Finite number of experimental data (price, safety or counting rates)</a:t>
            </a:r>
            <a:endParaRPr kumimoji="1" lang="fr-FR" sz="2000" b="1">
              <a:latin typeface="Times New Roman" pitchFamily="18" charset="0"/>
            </a:endParaRPr>
          </a:p>
        </p:txBody>
      </p:sp>
      <p:sp>
        <p:nvSpPr>
          <p:cNvPr id="59429" name="Text Box 37"/>
          <p:cNvSpPr txBox="1">
            <a:spLocks noChangeArrowheads="1"/>
          </p:cNvSpPr>
          <p:nvPr/>
        </p:nvSpPr>
        <p:spPr bwMode="auto">
          <a:xfrm>
            <a:off x="885825" y="4479925"/>
            <a:ext cx="6859588" cy="7016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kumimoji="1" lang="en-US" sz="2000" b="1">
                <a:latin typeface="Times New Roman" pitchFamily="18" charset="0"/>
              </a:rPr>
              <a:t>Complete measurements restricted to low energies ( &lt; 1 MeV)</a:t>
            </a:r>
          </a:p>
          <a:p>
            <a:r>
              <a:rPr kumimoji="1" lang="en-US" sz="2000" b="1">
                <a:latin typeface="Times New Roman" pitchFamily="18" charset="0"/>
              </a:rPr>
              <a:t>				   to scarce nuclei</a:t>
            </a:r>
            <a:endParaRPr kumimoji="1" lang="fr-FR" sz="2000" b="1"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5084" y="2323242"/>
            <a:ext cx="8655942" cy="43924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1547664" y="2348880"/>
            <a:ext cx="7260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Good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accuracy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if possible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 good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understanding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or room for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improvements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70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9"/>
          <p:cNvSpPr>
            <a:spLocks/>
          </p:cNvSpPr>
          <p:nvPr/>
        </p:nvSpPr>
        <p:spPr bwMode="auto">
          <a:xfrm>
            <a:off x="1511300" y="52388"/>
            <a:ext cx="7237413" cy="90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0" hangingPunct="0"/>
            <a:r>
              <a:rPr lang="fr-FR" sz="2200" b="1" dirty="0" smtClean="0">
                <a:solidFill>
                  <a:schemeClr val="bg1"/>
                </a:solidFill>
                <a:latin typeface="Arial" charset="0"/>
              </a:rPr>
              <a:t>TIME SCALES AND ASSOCIATED MODELS (1/4)</a:t>
            </a:r>
          </a:p>
          <a:p>
            <a:pPr algn="ctr" eaLnBrk="0" hangingPunct="0"/>
            <a:r>
              <a:rPr lang="fr-FR" sz="2200" b="1" dirty="0" err="1" smtClean="0">
                <a:solidFill>
                  <a:schemeClr val="bg1"/>
                </a:solidFill>
                <a:latin typeface="Arial" charset="0"/>
              </a:rPr>
              <a:t>Typical</a:t>
            </a:r>
            <a:r>
              <a:rPr lang="fr-FR" sz="2200" b="1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fr-FR" sz="2200" b="1" dirty="0" err="1" smtClean="0">
                <a:solidFill>
                  <a:schemeClr val="bg1"/>
                </a:solidFill>
                <a:latin typeface="Arial" charset="0"/>
              </a:rPr>
              <a:t>spectrum</a:t>
            </a:r>
            <a:r>
              <a:rPr lang="fr-FR" sz="2200" b="1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fr-FR" sz="2200" b="1" dirty="0" err="1" smtClean="0">
                <a:solidFill>
                  <a:schemeClr val="bg1"/>
                </a:solidFill>
                <a:latin typeface="Arial" charset="0"/>
              </a:rPr>
              <a:t>shape</a:t>
            </a:r>
            <a:endParaRPr lang="fr-FR" sz="2200" b="1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83949"/>
            <a:ext cx="4254028" cy="5657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ccolade fermante 2"/>
          <p:cNvSpPr/>
          <p:nvPr/>
        </p:nvSpPr>
        <p:spPr>
          <a:xfrm>
            <a:off x="4355976" y="2060848"/>
            <a:ext cx="360040" cy="417646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5004048" y="3695622"/>
            <a:ext cx="34868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Always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evaporation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peak</a:t>
            </a:r>
            <a:endParaRPr lang="fr-F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Discrete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peaks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at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forward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angles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Flat </a:t>
            </a:r>
            <a:r>
              <a:rPr lang="fr-FR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intermediate</a:t>
            </a:r>
            <a:r>
              <a:rPr lang="fr-F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</a:t>
            </a:r>
            <a:endParaRPr lang="fr-FR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51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9"/>
          <p:cNvSpPr>
            <a:spLocks/>
          </p:cNvSpPr>
          <p:nvPr/>
        </p:nvSpPr>
        <p:spPr bwMode="auto">
          <a:xfrm>
            <a:off x="2123728" y="52388"/>
            <a:ext cx="5544616" cy="90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0" hangingPunct="0"/>
            <a:r>
              <a:rPr lang="fr-FR" sz="2200" b="1" dirty="0" smtClean="0">
                <a:solidFill>
                  <a:prstClr val="white"/>
                </a:solidFill>
                <a:latin typeface="Arial" charset="0"/>
              </a:rPr>
              <a:t>THE PRE-EQUILIBRIUM MODEL</a:t>
            </a:r>
          </a:p>
          <a:p>
            <a:pPr algn="ctr" eaLnBrk="0" hangingPunct="0"/>
            <a:r>
              <a:rPr lang="fr-FR" sz="2200" b="1" dirty="0" smtClean="0">
                <a:solidFill>
                  <a:prstClr val="white"/>
                </a:solidFill>
                <a:latin typeface="Arial" charset="0"/>
              </a:rPr>
              <a:t>(quantum vs semi-</a:t>
            </a:r>
            <a:r>
              <a:rPr lang="fr-FR" sz="2200" b="1" dirty="0" err="1" smtClean="0">
                <a:solidFill>
                  <a:prstClr val="white"/>
                </a:solidFill>
                <a:latin typeface="Arial" charset="0"/>
              </a:rPr>
              <a:t>classical</a:t>
            </a:r>
            <a:r>
              <a:rPr lang="fr-FR" sz="2200" b="1" dirty="0" smtClean="0">
                <a:solidFill>
                  <a:prstClr val="white"/>
                </a:solidFill>
                <a:latin typeface="Arial" charset="0"/>
              </a:rPr>
              <a:t> </a:t>
            </a:r>
            <a:r>
              <a:rPr lang="fr-FR" sz="2200" b="1" dirty="0" err="1" smtClean="0">
                <a:solidFill>
                  <a:prstClr val="white"/>
                </a:solidFill>
                <a:latin typeface="Arial" charset="0"/>
              </a:rPr>
              <a:t>approaches</a:t>
            </a:r>
            <a:r>
              <a:rPr lang="fr-FR" sz="2200" b="1" dirty="0" smtClean="0">
                <a:solidFill>
                  <a:prstClr val="white"/>
                </a:solidFill>
                <a:latin typeface="Arial" charset="0"/>
              </a:rPr>
              <a:t>)</a:t>
            </a:r>
            <a:endParaRPr lang="fr-FR" sz="2200" b="1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39552" y="980728"/>
            <a:ext cx="7988084" cy="27392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Semi-</a:t>
            </a:r>
            <a:r>
              <a:rPr lang="fr-F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classical</a:t>
            </a:r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approaches</a:t>
            </a:r>
            <a:endParaRPr lang="fr-F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called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 exciton model »</a:t>
            </a:r>
          </a:p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« simple » to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implement</a:t>
            </a:r>
            <a:endParaRPr lang="fr-F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initially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only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able to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describe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angle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integrated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spectra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(1966 &amp; 1970)</a:t>
            </a:r>
          </a:p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extended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ddx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spectra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1976</a:t>
            </a:r>
          </a:p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link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Compound Nucleus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established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1987</a:t>
            </a:r>
          </a:p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systematical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underestimation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ddx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spectra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at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backward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angles</a:t>
            </a:r>
          </a:p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complemented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by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Kalbach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systematics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(1988) to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improve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ddx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description</a:t>
            </a:r>
          </a:p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539552" y="3645024"/>
            <a:ext cx="8045792" cy="27392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Quantu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mechanical</a:t>
            </a:r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approaches</a:t>
            </a:r>
            <a:endParaRPr lang="fr-F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distinction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between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MSC and MSD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processes</a:t>
            </a:r>
            <a:endParaRPr lang="fr-F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MSC =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bound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p-h excitations,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symetrical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angular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distributions</a:t>
            </a:r>
          </a:p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MSD =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unbound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configuration,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smooth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forward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peaked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ang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dis.</a:t>
            </a:r>
          </a:p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MSD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dominates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pre-equ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xs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above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 MeV</a:t>
            </a:r>
          </a:p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- 3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approaches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FKK (1980)</a:t>
            </a:r>
          </a:p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fr-F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- 3 </a:t>
            </a:r>
            <a:r>
              <a:rPr lang="fr-FR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approaches</a:t>
            </a:r>
            <a:r>
              <a:rPr lang="fr-F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TUL (1982)</a:t>
            </a:r>
          </a:p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fr-F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- 3 </a:t>
            </a:r>
            <a:r>
              <a:rPr lang="fr-FR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approaches</a:t>
            </a:r>
            <a:r>
              <a:rPr lang="fr-F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NWY (1986)</a:t>
            </a:r>
          </a:p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ddx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spectra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described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as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well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as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Kalbach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systematics</a:t>
            </a:r>
            <a:endParaRPr lang="fr-F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88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9"/>
          <p:cNvSpPr>
            <a:spLocks/>
          </p:cNvSpPr>
          <p:nvPr/>
        </p:nvSpPr>
        <p:spPr bwMode="auto">
          <a:xfrm>
            <a:off x="2483768" y="52388"/>
            <a:ext cx="4787356" cy="90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just" eaLnBrk="0" hangingPunct="0"/>
            <a:r>
              <a:rPr lang="fr-FR" sz="2200" b="1" dirty="0" smtClean="0">
                <a:solidFill>
                  <a:prstClr val="white"/>
                </a:solidFill>
                <a:latin typeface="Arial" charset="0"/>
              </a:rPr>
              <a:t>THE PRE-EQUILIBRIUM MODEL</a:t>
            </a:r>
          </a:p>
          <a:p>
            <a:pPr algn="ctr" eaLnBrk="0" hangingPunct="0"/>
            <a:r>
              <a:rPr lang="fr-FR" sz="2200" b="1" dirty="0" smtClean="0">
                <a:solidFill>
                  <a:prstClr val="white"/>
                </a:solidFill>
                <a:latin typeface="Arial" charset="0"/>
              </a:rPr>
              <a:t>(Exciton model </a:t>
            </a:r>
            <a:r>
              <a:rPr lang="fr-FR" sz="2200" b="1" dirty="0" err="1" smtClean="0">
                <a:solidFill>
                  <a:prstClr val="white"/>
                </a:solidFill>
                <a:latin typeface="Arial" charset="0"/>
              </a:rPr>
              <a:t>principle</a:t>
            </a:r>
            <a:r>
              <a:rPr lang="fr-FR" sz="2200" b="1" dirty="0" smtClean="0">
                <a:solidFill>
                  <a:prstClr val="white"/>
                </a:solidFill>
                <a:latin typeface="Arial" charset="0"/>
              </a:rPr>
              <a:t>)</a:t>
            </a:r>
            <a:endParaRPr lang="fr-FR" sz="2200" b="1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37" name="Oval 185"/>
          <p:cNvSpPr>
            <a:spLocks noChangeArrowheads="1"/>
          </p:cNvSpPr>
          <p:nvPr/>
        </p:nvSpPr>
        <p:spPr bwMode="auto">
          <a:xfrm>
            <a:off x="4306888" y="2492375"/>
            <a:ext cx="228600" cy="228600"/>
          </a:xfrm>
          <a:prstGeom prst="ellipse">
            <a:avLst/>
          </a:prstGeom>
          <a:solidFill>
            <a:srgbClr val="FF3300"/>
          </a:solidFill>
          <a:ln w="12700" cap="sq">
            <a:solidFill>
              <a:srgbClr val="FF33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fr-FR" altLang="fr-FR" smtClean="0">
              <a:solidFill>
                <a:srgbClr val="000000"/>
              </a:solidFill>
            </a:endParaRPr>
          </a:p>
        </p:txBody>
      </p:sp>
      <p:grpSp>
        <p:nvGrpSpPr>
          <p:cNvPr id="38" name="Group 186"/>
          <p:cNvGrpSpPr>
            <a:grpSpLocks/>
          </p:cNvGrpSpPr>
          <p:nvPr/>
        </p:nvGrpSpPr>
        <p:grpSpPr bwMode="auto">
          <a:xfrm>
            <a:off x="2981325" y="2492375"/>
            <a:ext cx="228600" cy="1946275"/>
            <a:chOff x="2101" y="1570"/>
            <a:chExt cx="144" cy="1226"/>
          </a:xfrm>
        </p:grpSpPr>
        <p:sp>
          <p:nvSpPr>
            <p:cNvPr id="39" name="Oval 184"/>
            <p:cNvSpPr>
              <a:spLocks noChangeArrowheads="1"/>
            </p:cNvSpPr>
            <p:nvPr/>
          </p:nvSpPr>
          <p:spPr bwMode="auto">
            <a:xfrm>
              <a:off x="2101" y="1570"/>
              <a:ext cx="144" cy="144"/>
            </a:xfrm>
            <a:prstGeom prst="ellipse">
              <a:avLst/>
            </a:prstGeom>
            <a:solidFill>
              <a:srgbClr val="FF3300"/>
            </a:solidFill>
            <a:ln w="12700" cap="sq">
              <a:solidFill>
                <a:srgbClr val="FF33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fr-FR" altLang="fr-FR" smtClean="0">
                <a:solidFill>
                  <a:srgbClr val="000000"/>
                </a:solidFill>
              </a:endParaRPr>
            </a:p>
          </p:txBody>
        </p:sp>
        <p:sp>
          <p:nvSpPr>
            <p:cNvPr id="40" name="Oval 183"/>
            <p:cNvSpPr>
              <a:spLocks noChangeArrowheads="1"/>
            </p:cNvSpPr>
            <p:nvPr/>
          </p:nvSpPr>
          <p:spPr bwMode="auto">
            <a:xfrm>
              <a:off x="2101" y="2652"/>
              <a:ext cx="144" cy="144"/>
            </a:xfrm>
            <a:prstGeom prst="ellipse">
              <a:avLst/>
            </a:prstGeom>
            <a:solidFill>
              <a:srgbClr val="FF3300"/>
            </a:solidFill>
            <a:ln w="12700" cap="sq">
              <a:solidFill>
                <a:srgbClr val="FF33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fr-FR" altLang="fr-FR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41" name="Oval 165"/>
          <p:cNvSpPr>
            <a:spLocks noChangeArrowheads="1"/>
          </p:cNvSpPr>
          <p:nvPr/>
        </p:nvSpPr>
        <p:spPr bwMode="auto">
          <a:xfrm>
            <a:off x="2978150" y="2133600"/>
            <a:ext cx="228600" cy="228600"/>
          </a:xfrm>
          <a:prstGeom prst="ellipse">
            <a:avLst/>
          </a:prstGeom>
          <a:solidFill>
            <a:srgbClr val="FF3300"/>
          </a:solidFill>
          <a:ln w="12700" cap="sq">
            <a:solidFill>
              <a:srgbClr val="FF33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fr-FR" altLang="fr-FR" smtClean="0">
              <a:solidFill>
                <a:srgbClr val="000000"/>
              </a:solidFill>
            </a:endParaRPr>
          </a:p>
        </p:txBody>
      </p:sp>
      <p:sp>
        <p:nvSpPr>
          <p:cNvPr id="42" name="Oval 177"/>
          <p:cNvSpPr>
            <a:spLocks noChangeArrowheads="1"/>
          </p:cNvSpPr>
          <p:nvPr/>
        </p:nvSpPr>
        <p:spPr bwMode="auto">
          <a:xfrm>
            <a:off x="1833563" y="2133600"/>
            <a:ext cx="228600" cy="228600"/>
          </a:xfrm>
          <a:prstGeom prst="ellipse">
            <a:avLst/>
          </a:prstGeom>
          <a:solidFill>
            <a:srgbClr val="FF3300"/>
          </a:solidFill>
          <a:ln w="12700" cap="sq">
            <a:solidFill>
              <a:srgbClr val="FF33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fr-FR" altLang="fr-FR" smtClean="0">
              <a:solidFill>
                <a:srgbClr val="000000"/>
              </a:solidFill>
            </a:endParaRPr>
          </a:p>
        </p:txBody>
      </p:sp>
      <p:sp>
        <p:nvSpPr>
          <p:cNvPr id="43" name="Oval 204"/>
          <p:cNvSpPr>
            <a:spLocks noChangeArrowheads="1"/>
          </p:cNvSpPr>
          <p:nvPr/>
        </p:nvSpPr>
        <p:spPr bwMode="auto">
          <a:xfrm>
            <a:off x="6215063" y="4568825"/>
            <a:ext cx="228600" cy="228600"/>
          </a:xfrm>
          <a:prstGeom prst="ellipse">
            <a:avLst/>
          </a:prstGeom>
          <a:solidFill>
            <a:srgbClr val="FF3300"/>
          </a:solidFill>
          <a:ln w="12700" cap="sq">
            <a:solidFill>
              <a:srgbClr val="FF33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fr-FR" altLang="fr-FR" smtClean="0">
              <a:solidFill>
                <a:srgbClr val="000000"/>
              </a:solidFill>
            </a:endParaRPr>
          </a:p>
        </p:txBody>
      </p:sp>
      <p:sp>
        <p:nvSpPr>
          <p:cNvPr id="44" name="Oval 194"/>
          <p:cNvSpPr>
            <a:spLocks noChangeArrowheads="1"/>
          </p:cNvSpPr>
          <p:nvPr/>
        </p:nvSpPr>
        <p:spPr bwMode="auto">
          <a:xfrm>
            <a:off x="4848225" y="4833938"/>
            <a:ext cx="228600" cy="228600"/>
          </a:xfrm>
          <a:prstGeom prst="ellipse">
            <a:avLst/>
          </a:prstGeom>
          <a:solidFill>
            <a:srgbClr val="FF3300"/>
          </a:solidFill>
          <a:ln w="12700" cap="sq">
            <a:solidFill>
              <a:srgbClr val="FF33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fr-FR" altLang="fr-FR" smtClean="0">
              <a:solidFill>
                <a:srgbClr val="000000"/>
              </a:solidFill>
            </a:endParaRPr>
          </a:p>
        </p:txBody>
      </p:sp>
      <p:sp>
        <p:nvSpPr>
          <p:cNvPr id="45" name="Oval 142"/>
          <p:cNvSpPr>
            <a:spLocks noChangeArrowheads="1"/>
          </p:cNvSpPr>
          <p:nvPr/>
        </p:nvSpPr>
        <p:spPr bwMode="auto">
          <a:xfrm>
            <a:off x="2981325" y="4568825"/>
            <a:ext cx="228600" cy="228600"/>
          </a:xfrm>
          <a:prstGeom prst="ellipse">
            <a:avLst/>
          </a:prstGeom>
          <a:solidFill>
            <a:srgbClr val="FF3300"/>
          </a:solidFill>
          <a:ln w="12700" cap="sq">
            <a:solidFill>
              <a:srgbClr val="FF33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fr-FR" altLang="fr-FR" smtClean="0">
              <a:solidFill>
                <a:srgbClr val="000000"/>
              </a:solidFill>
            </a:endParaRPr>
          </a:p>
        </p:txBody>
      </p:sp>
      <p:grpSp>
        <p:nvGrpSpPr>
          <p:cNvPr id="46" name="Group 171"/>
          <p:cNvGrpSpPr>
            <a:grpSpLocks/>
          </p:cNvGrpSpPr>
          <p:nvPr/>
        </p:nvGrpSpPr>
        <p:grpSpPr bwMode="auto">
          <a:xfrm>
            <a:off x="2860675" y="3824288"/>
            <a:ext cx="990600" cy="1754187"/>
            <a:chOff x="1802" y="2409"/>
            <a:chExt cx="624" cy="1105"/>
          </a:xfrm>
        </p:grpSpPr>
        <p:grpSp>
          <p:nvGrpSpPr>
            <p:cNvPr id="47" name="Group 118"/>
            <p:cNvGrpSpPr>
              <a:grpSpLocks/>
            </p:cNvGrpSpPr>
            <p:nvPr/>
          </p:nvGrpSpPr>
          <p:grpSpPr bwMode="auto">
            <a:xfrm>
              <a:off x="1802" y="2409"/>
              <a:ext cx="624" cy="1105"/>
              <a:chOff x="920" y="2408"/>
              <a:chExt cx="624" cy="1105"/>
            </a:xfrm>
          </p:grpSpPr>
          <p:sp>
            <p:nvSpPr>
              <p:cNvPr id="53" name="Rectangle 119"/>
              <p:cNvSpPr>
                <a:spLocks noChangeArrowheads="1"/>
              </p:cNvSpPr>
              <p:nvPr/>
            </p:nvSpPr>
            <p:spPr bwMode="auto">
              <a:xfrm>
                <a:off x="920" y="2840"/>
                <a:ext cx="624" cy="664"/>
              </a:xfrm>
              <a:prstGeom prst="rect">
                <a:avLst/>
              </a:prstGeom>
              <a:solidFill>
                <a:srgbClr val="66FF33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fr-FR" alt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4" name="Line 120"/>
              <p:cNvSpPr>
                <a:spLocks noChangeShapeType="1"/>
              </p:cNvSpPr>
              <p:nvPr/>
            </p:nvSpPr>
            <p:spPr bwMode="auto">
              <a:xfrm>
                <a:off x="920" y="2408"/>
                <a:ext cx="0" cy="1104"/>
              </a:xfrm>
              <a:prstGeom prst="line">
                <a:avLst/>
              </a:prstGeom>
              <a:noFill/>
              <a:ln w="5715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/>
              <a:lstStyle/>
              <a:p>
                <a:endParaRPr lang="fr-FR" sz="160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55" name="Line 121"/>
              <p:cNvSpPr>
                <a:spLocks noChangeShapeType="1"/>
              </p:cNvSpPr>
              <p:nvPr/>
            </p:nvSpPr>
            <p:spPr bwMode="auto">
              <a:xfrm>
                <a:off x="1544" y="2408"/>
                <a:ext cx="0" cy="1104"/>
              </a:xfrm>
              <a:prstGeom prst="line">
                <a:avLst/>
              </a:prstGeom>
              <a:noFill/>
              <a:ln w="5715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/>
              <a:lstStyle/>
              <a:p>
                <a:endParaRPr lang="fr-FR" sz="160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56" name="Line 122"/>
              <p:cNvSpPr>
                <a:spLocks noChangeShapeType="1"/>
              </p:cNvSpPr>
              <p:nvPr/>
            </p:nvSpPr>
            <p:spPr bwMode="auto">
              <a:xfrm>
                <a:off x="928" y="3513"/>
                <a:ext cx="612" cy="0"/>
              </a:xfrm>
              <a:prstGeom prst="line">
                <a:avLst/>
              </a:prstGeom>
              <a:noFill/>
              <a:ln w="5715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/>
              <a:lstStyle/>
              <a:p>
                <a:endParaRPr lang="fr-FR" sz="160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48" name="Group 169"/>
            <p:cNvGrpSpPr>
              <a:grpSpLocks/>
            </p:cNvGrpSpPr>
            <p:nvPr/>
          </p:nvGrpSpPr>
          <p:grpSpPr bwMode="auto">
            <a:xfrm>
              <a:off x="1873" y="2878"/>
              <a:ext cx="481" cy="311"/>
              <a:chOff x="1873" y="2878"/>
              <a:chExt cx="481" cy="311"/>
            </a:xfrm>
          </p:grpSpPr>
          <p:sp>
            <p:nvSpPr>
              <p:cNvPr id="49" name="Oval 151"/>
              <p:cNvSpPr>
                <a:spLocks noChangeArrowheads="1"/>
              </p:cNvSpPr>
              <p:nvPr/>
            </p:nvSpPr>
            <p:spPr bwMode="auto">
              <a:xfrm>
                <a:off x="1873" y="2878"/>
                <a:ext cx="144" cy="144"/>
              </a:xfrm>
              <a:prstGeom prst="ellipse">
                <a:avLst/>
              </a:prstGeom>
              <a:solidFill>
                <a:srgbClr val="00FF00"/>
              </a:solidFill>
              <a:ln w="12700" cap="sq">
                <a:solidFill>
                  <a:srgbClr val="FF3300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fr-FR" alt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0" name="Oval 152"/>
              <p:cNvSpPr>
                <a:spLocks noChangeArrowheads="1"/>
              </p:cNvSpPr>
              <p:nvPr/>
            </p:nvSpPr>
            <p:spPr bwMode="auto">
              <a:xfrm>
                <a:off x="2210" y="2878"/>
                <a:ext cx="144" cy="144"/>
              </a:xfrm>
              <a:prstGeom prst="ellipse">
                <a:avLst/>
              </a:prstGeom>
              <a:solidFill>
                <a:srgbClr val="00FF00"/>
              </a:solidFill>
              <a:ln w="12700" cap="sq">
                <a:solidFill>
                  <a:srgbClr val="FF3300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fr-FR" alt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1" name="Oval 153"/>
              <p:cNvSpPr>
                <a:spLocks noChangeArrowheads="1"/>
              </p:cNvSpPr>
              <p:nvPr/>
            </p:nvSpPr>
            <p:spPr bwMode="auto">
              <a:xfrm>
                <a:off x="2210" y="3045"/>
                <a:ext cx="144" cy="144"/>
              </a:xfrm>
              <a:prstGeom prst="ellipse">
                <a:avLst/>
              </a:prstGeom>
              <a:solidFill>
                <a:srgbClr val="00FF00"/>
              </a:solidFill>
              <a:ln w="12700" cap="sq">
                <a:solidFill>
                  <a:srgbClr val="FF3300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fr-FR" alt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2" name="Oval 154"/>
              <p:cNvSpPr>
                <a:spLocks noChangeArrowheads="1"/>
              </p:cNvSpPr>
              <p:nvPr/>
            </p:nvSpPr>
            <p:spPr bwMode="auto">
              <a:xfrm>
                <a:off x="1873" y="3045"/>
                <a:ext cx="144" cy="144"/>
              </a:xfrm>
              <a:prstGeom prst="ellipse">
                <a:avLst/>
              </a:prstGeom>
              <a:solidFill>
                <a:srgbClr val="00FF00"/>
              </a:solidFill>
              <a:ln w="12700" cap="sq">
                <a:solidFill>
                  <a:srgbClr val="FF3300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fr-FR" altLang="fr-FR" smtClean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57" name="Oval 164"/>
          <p:cNvSpPr>
            <a:spLocks noChangeArrowheads="1"/>
          </p:cNvSpPr>
          <p:nvPr/>
        </p:nvSpPr>
        <p:spPr bwMode="auto">
          <a:xfrm>
            <a:off x="2974975" y="4568825"/>
            <a:ext cx="228600" cy="228600"/>
          </a:xfrm>
          <a:prstGeom prst="ellipse">
            <a:avLst/>
          </a:prstGeom>
          <a:solidFill>
            <a:schemeClr val="bg1"/>
          </a:solidFill>
          <a:ln w="12700" cap="sq">
            <a:solidFill>
              <a:srgbClr val="FF33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fr-FR" altLang="fr-FR" smtClean="0">
              <a:solidFill>
                <a:srgbClr val="000000"/>
              </a:solidFill>
            </a:endParaRPr>
          </a:p>
        </p:txBody>
      </p:sp>
      <p:sp>
        <p:nvSpPr>
          <p:cNvPr id="58" name="Oval 20"/>
          <p:cNvSpPr>
            <a:spLocks noChangeArrowheads="1"/>
          </p:cNvSpPr>
          <p:nvPr/>
        </p:nvSpPr>
        <p:spPr bwMode="auto">
          <a:xfrm>
            <a:off x="1835150" y="2133600"/>
            <a:ext cx="228600" cy="228600"/>
          </a:xfrm>
          <a:prstGeom prst="ellipse">
            <a:avLst/>
          </a:prstGeom>
          <a:solidFill>
            <a:srgbClr val="FF3300"/>
          </a:solidFill>
          <a:ln w="12700" cap="sq">
            <a:solidFill>
              <a:srgbClr val="FF33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fr-FR" altLang="fr-FR" smtClean="0">
              <a:solidFill>
                <a:srgbClr val="000000"/>
              </a:solidFill>
            </a:endParaRPr>
          </a:p>
        </p:txBody>
      </p:sp>
      <p:grpSp>
        <p:nvGrpSpPr>
          <p:cNvPr id="59" name="Group 117"/>
          <p:cNvGrpSpPr>
            <a:grpSpLocks/>
          </p:cNvGrpSpPr>
          <p:nvPr/>
        </p:nvGrpSpPr>
        <p:grpSpPr bwMode="auto">
          <a:xfrm>
            <a:off x="1460500" y="3822700"/>
            <a:ext cx="990600" cy="1754188"/>
            <a:chOff x="920" y="2408"/>
            <a:chExt cx="624" cy="1105"/>
          </a:xfrm>
        </p:grpSpPr>
        <p:sp>
          <p:nvSpPr>
            <p:cNvPr id="60" name="Rectangle 34"/>
            <p:cNvSpPr>
              <a:spLocks noChangeArrowheads="1"/>
            </p:cNvSpPr>
            <p:nvPr/>
          </p:nvSpPr>
          <p:spPr bwMode="auto">
            <a:xfrm>
              <a:off x="920" y="2840"/>
              <a:ext cx="624" cy="664"/>
            </a:xfrm>
            <a:prstGeom prst="rect">
              <a:avLst/>
            </a:prstGeom>
            <a:solidFill>
              <a:srgbClr val="66FF33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fr-FR" altLang="fr-FR" smtClean="0">
                <a:solidFill>
                  <a:srgbClr val="000000"/>
                </a:solidFill>
              </a:endParaRPr>
            </a:p>
          </p:txBody>
        </p:sp>
        <p:sp>
          <p:nvSpPr>
            <p:cNvPr id="61" name="Line 36"/>
            <p:cNvSpPr>
              <a:spLocks noChangeShapeType="1"/>
            </p:cNvSpPr>
            <p:nvPr/>
          </p:nvSpPr>
          <p:spPr bwMode="auto">
            <a:xfrm>
              <a:off x="920" y="2408"/>
              <a:ext cx="0" cy="1104"/>
            </a:xfrm>
            <a:prstGeom prst="line">
              <a:avLst/>
            </a:prstGeom>
            <a:noFill/>
            <a:ln w="5715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/>
            <a:lstStyle/>
            <a:p>
              <a:endParaRPr lang="fr-FR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2" name="Line 37"/>
            <p:cNvSpPr>
              <a:spLocks noChangeShapeType="1"/>
            </p:cNvSpPr>
            <p:nvPr/>
          </p:nvSpPr>
          <p:spPr bwMode="auto">
            <a:xfrm>
              <a:off x="1544" y="2408"/>
              <a:ext cx="0" cy="1104"/>
            </a:xfrm>
            <a:prstGeom prst="line">
              <a:avLst/>
            </a:prstGeom>
            <a:noFill/>
            <a:ln w="5715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/>
            <a:lstStyle/>
            <a:p>
              <a:endParaRPr lang="fr-FR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3" name="Line 38"/>
            <p:cNvSpPr>
              <a:spLocks noChangeShapeType="1"/>
            </p:cNvSpPr>
            <p:nvPr/>
          </p:nvSpPr>
          <p:spPr bwMode="auto">
            <a:xfrm>
              <a:off x="928" y="3513"/>
              <a:ext cx="612" cy="0"/>
            </a:xfrm>
            <a:prstGeom prst="line">
              <a:avLst/>
            </a:prstGeom>
            <a:noFill/>
            <a:ln w="5715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/>
            <a:lstStyle/>
            <a:p>
              <a:endParaRPr lang="fr-FR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64" name="Oval 39"/>
          <p:cNvSpPr>
            <a:spLocks noChangeArrowheads="1"/>
          </p:cNvSpPr>
          <p:nvPr/>
        </p:nvSpPr>
        <p:spPr bwMode="auto">
          <a:xfrm>
            <a:off x="7835900" y="4117975"/>
            <a:ext cx="1143000" cy="1219200"/>
          </a:xfrm>
          <a:prstGeom prst="ellipse">
            <a:avLst/>
          </a:prstGeom>
          <a:solidFill>
            <a:srgbClr val="00FF00"/>
          </a:solidFill>
          <a:ln w="28575" cap="sq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r>
              <a:rPr lang="fr-FR" altLang="fr-FR" sz="16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Compound</a:t>
            </a:r>
          </a:p>
          <a:p>
            <a:pPr algn="ctr">
              <a:defRPr/>
            </a:pPr>
            <a:r>
              <a:rPr lang="fr-FR" altLang="fr-FR" sz="16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Nucleus</a:t>
            </a:r>
          </a:p>
        </p:txBody>
      </p:sp>
      <p:grpSp>
        <p:nvGrpSpPr>
          <p:cNvPr id="65" name="Group 139"/>
          <p:cNvGrpSpPr>
            <a:grpSpLocks/>
          </p:cNvGrpSpPr>
          <p:nvPr/>
        </p:nvGrpSpPr>
        <p:grpSpPr bwMode="auto">
          <a:xfrm>
            <a:off x="34925" y="4232275"/>
            <a:ext cx="7021513" cy="457200"/>
            <a:chOff x="22" y="2666"/>
            <a:chExt cx="4423" cy="288"/>
          </a:xfrm>
        </p:grpSpPr>
        <p:sp>
          <p:nvSpPr>
            <p:cNvPr id="66" name="Line 41"/>
            <p:cNvSpPr>
              <a:spLocks noChangeShapeType="1"/>
            </p:cNvSpPr>
            <p:nvPr/>
          </p:nvSpPr>
          <p:spPr bwMode="auto">
            <a:xfrm>
              <a:off x="432" y="2840"/>
              <a:ext cx="401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/>
            <a:lstStyle/>
            <a:p>
              <a:endParaRPr lang="fr-FR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7" name="Text Box 42"/>
            <p:cNvSpPr txBox="1">
              <a:spLocks noChangeArrowheads="1"/>
            </p:cNvSpPr>
            <p:nvPr/>
          </p:nvSpPr>
          <p:spPr bwMode="auto">
            <a:xfrm>
              <a:off x="22" y="2666"/>
              <a:ext cx="32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fr-FR" altLang="fr-FR" sz="2400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E</a:t>
              </a:r>
              <a:r>
                <a:rPr lang="fr-FR" altLang="fr-FR" sz="2400" b="1" baseline="-250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F</a:t>
              </a:r>
            </a:p>
          </p:txBody>
        </p:sp>
      </p:grpSp>
      <p:grpSp>
        <p:nvGrpSpPr>
          <p:cNvPr id="68" name="Group 140"/>
          <p:cNvGrpSpPr>
            <a:grpSpLocks/>
          </p:cNvGrpSpPr>
          <p:nvPr/>
        </p:nvGrpSpPr>
        <p:grpSpPr bwMode="auto">
          <a:xfrm>
            <a:off x="214313" y="3594100"/>
            <a:ext cx="7021512" cy="457200"/>
            <a:chOff x="135" y="2264"/>
            <a:chExt cx="4423" cy="288"/>
          </a:xfrm>
        </p:grpSpPr>
        <p:sp>
          <p:nvSpPr>
            <p:cNvPr id="69" name="Line 44"/>
            <p:cNvSpPr>
              <a:spLocks noChangeShapeType="1"/>
            </p:cNvSpPr>
            <p:nvPr/>
          </p:nvSpPr>
          <p:spPr bwMode="auto">
            <a:xfrm flipV="1">
              <a:off x="408" y="2387"/>
              <a:ext cx="415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/>
            <a:lstStyle/>
            <a:p>
              <a:endParaRPr lang="fr-FR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0" name="Text Box 45"/>
            <p:cNvSpPr txBox="1">
              <a:spLocks noChangeArrowheads="1"/>
            </p:cNvSpPr>
            <p:nvPr/>
          </p:nvSpPr>
          <p:spPr bwMode="auto">
            <a:xfrm>
              <a:off x="135" y="226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fr-FR" altLang="fr-FR" sz="2400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0</a:t>
              </a:r>
            </a:p>
          </p:txBody>
        </p:sp>
      </p:grpSp>
      <p:grpSp>
        <p:nvGrpSpPr>
          <p:cNvPr id="71" name="Group 137"/>
          <p:cNvGrpSpPr>
            <a:grpSpLocks/>
          </p:cNvGrpSpPr>
          <p:nvPr/>
        </p:nvGrpSpPr>
        <p:grpSpPr bwMode="auto">
          <a:xfrm>
            <a:off x="71438" y="1412875"/>
            <a:ext cx="6696075" cy="4176713"/>
            <a:chOff x="45" y="890"/>
            <a:chExt cx="4218" cy="2631"/>
          </a:xfrm>
        </p:grpSpPr>
        <p:sp>
          <p:nvSpPr>
            <p:cNvPr id="72" name="Line 47"/>
            <p:cNvSpPr>
              <a:spLocks noChangeShapeType="1"/>
            </p:cNvSpPr>
            <p:nvPr/>
          </p:nvSpPr>
          <p:spPr bwMode="auto">
            <a:xfrm flipV="1">
              <a:off x="340" y="935"/>
              <a:ext cx="0" cy="2586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miter lim="800000"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/>
            <a:lstStyle/>
            <a:p>
              <a:endParaRPr lang="fr-FR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3" name="Line 48"/>
            <p:cNvSpPr>
              <a:spLocks noChangeShapeType="1"/>
            </p:cNvSpPr>
            <p:nvPr/>
          </p:nvSpPr>
          <p:spPr bwMode="auto">
            <a:xfrm flipV="1">
              <a:off x="340" y="3521"/>
              <a:ext cx="3923" cy="0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/>
            <a:lstStyle/>
            <a:p>
              <a:endParaRPr lang="fr-FR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4" name="Text Box 50"/>
            <p:cNvSpPr txBox="1">
              <a:spLocks noChangeArrowheads="1"/>
            </p:cNvSpPr>
            <p:nvPr/>
          </p:nvSpPr>
          <p:spPr bwMode="auto">
            <a:xfrm>
              <a:off x="45" y="890"/>
              <a:ext cx="2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fr-FR" altLang="fr-FR" sz="2400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E</a:t>
              </a:r>
            </a:p>
          </p:txBody>
        </p:sp>
      </p:grpSp>
      <p:grpSp>
        <p:nvGrpSpPr>
          <p:cNvPr id="75" name="Group 205"/>
          <p:cNvGrpSpPr>
            <a:grpSpLocks/>
          </p:cNvGrpSpPr>
          <p:nvPr/>
        </p:nvGrpSpPr>
        <p:grpSpPr bwMode="auto">
          <a:xfrm>
            <a:off x="6696075" y="3241675"/>
            <a:ext cx="2305050" cy="2895600"/>
            <a:chOff x="4218" y="2042"/>
            <a:chExt cx="1452" cy="1824"/>
          </a:xfrm>
        </p:grpSpPr>
        <p:sp>
          <p:nvSpPr>
            <p:cNvPr id="76" name="Line 49"/>
            <p:cNvSpPr>
              <a:spLocks noChangeShapeType="1"/>
            </p:cNvSpPr>
            <p:nvPr/>
          </p:nvSpPr>
          <p:spPr bwMode="auto">
            <a:xfrm>
              <a:off x="4604" y="3521"/>
              <a:ext cx="1066" cy="0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miter lim="800000"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/>
            <a:lstStyle/>
            <a:p>
              <a:endParaRPr lang="fr-FR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7" name="Text Box 51"/>
            <p:cNvSpPr txBox="1">
              <a:spLocks noChangeArrowheads="1"/>
            </p:cNvSpPr>
            <p:nvPr/>
          </p:nvSpPr>
          <p:spPr bwMode="auto">
            <a:xfrm>
              <a:off x="4989" y="3578"/>
              <a:ext cx="51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fr-FR" altLang="fr-FR" sz="2400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time</a:t>
              </a:r>
            </a:p>
          </p:txBody>
        </p:sp>
        <p:grpSp>
          <p:nvGrpSpPr>
            <p:cNvPr id="78" name="Group 115"/>
            <p:cNvGrpSpPr>
              <a:grpSpLocks/>
            </p:cNvGrpSpPr>
            <p:nvPr/>
          </p:nvGrpSpPr>
          <p:grpSpPr bwMode="auto">
            <a:xfrm>
              <a:off x="4218" y="2042"/>
              <a:ext cx="736" cy="1733"/>
              <a:chOff x="4218" y="2042"/>
              <a:chExt cx="736" cy="1733"/>
            </a:xfrm>
          </p:grpSpPr>
          <p:sp>
            <p:nvSpPr>
              <p:cNvPr id="79" name="Line 53"/>
              <p:cNvSpPr>
                <a:spLocks noChangeShapeType="1"/>
              </p:cNvSpPr>
              <p:nvPr/>
            </p:nvSpPr>
            <p:spPr bwMode="auto">
              <a:xfrm flipH="1">
                <a:off x="4218" y="2047"/>
                <a:ext cx="432" cy="1728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/>
              <a:lstStyle/>
              <a:p>
                <a:endParaRPr lang="fr-FR" sz="160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80" name="Line 54"/>
              <p:cNvSpPr>
                <a:spLocks noChangeShapeType="1"/>
              </p:cNvSpPr>
              <p:nvPr/>
            </p:nvSpPr>
            <p:spPr bwMode="auto">
              <a:xfrm flipH="1">
                <a:off x="4522" y="2042"/>
                <a:ext cx="432" cy="1728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/>
              <a:lstStyle/>
              <a:p>
                <a:endParaRPr lang="fr-FR" sz="160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81" name="Line 55"/>
              <p:cNvSpPr>
                <a:spLocks noChangeShapeType="1"/>
              </p:cNvSpPr>
              <p:nvPr/>
            </p:nvSpPr>
            <p:spPr bwMode="auto">
              <a:xfrm>
                <a:off x="4424" y="3050"/>
                <a:ext cx="288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prstDash val="sysDot"/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/>
              <a:lstStyle/>
              <a:p>
                <a:endParaRPr lang="fr-FR" sz="160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</p:grpSp>
      <p:grpSp>
        <p:nvGrpSpPr>
          <p:cNvPr id="82" name="Group 206"/>
          <p:cNvGrpSpPr>
            <a:grpSpLocks/>
          </p:cNvGrpSpPr>
          <p:nvPr/>
        </p:nvGrpSpPr>
        <p:grpSpPr bwMode="auto">
          <a:xfrm>
            <a:off x="1676400" y="5603875"/>
            <a:ext cx="546100" cy="838200"/>
            <a:chOff x="1056" y="3530"/>
            <a:chExt cx="344" cy="528"/>
          </a:xfrm>
        </p:grpSpPr>
        <p:sp>
          <p:nvSpPr>
            <p:cNvPr id="83" name="Text Box 58"/>
            <p:cNvSpPr txBox="1">
              <a:spLocks noChangeArrowheads="1"/>
            </p:cNvSpPr>
            <p:nvPr/>
          </p:nvSpPr>
          <p:spPr bwMode="auto">
            <a:xfrm>
              <a:off x="1060" y="3530"/>
              <a:ext cx="3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fr-FR" altLang="fr-FR" sz="2400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1p</a:t>
              </a:r>
            </a:p>
          </p:txBody>
        </p:sp>
        <p:sp>
          <p:nvSpPr>
            <p:cNvPr id="117" name="Text Box 59"/>
            <p:cNvSpPr txBox="1">
              <a:spLocks noChangeArrowheads="1"/>
            </p:cNvSpPr>
            <p:nvPr/>
          </p:nvSpPr>
          <p:spPr bwMode="auto">
            <a:xfrm>
              <a:off x="1056" y="3770"/>
              <a:ext cx="3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fr-FR" altLang="fr-FR" sz="2400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1n</a:t>
              </a:r>
            </a:p>
          </p:txBody>
        </p:sp>
      </p:grpSp>
      <p:grpSp>
        <p:nvGrpSpPr>
          <p:cNvPr id="118" name="Group 207"/>
          <p:cNvGrpSpPr>
            <a:grpSpLocks/>
          </p:cNvGrpSpPr>
          <p:nvPr/>
        </p:nvGrpSpPr>
        <p:grpSpPr bwMode="auto">
          <a:xfrm>
            <a:off x="2819400" y="5603875"/>
            <a:ext cx="996950" cy="838200"/>
            <a:chOff x="1776" y="3530"/>
            <a:chExt cx="628" cy="528"/>
          </a:xfrm>
        </p:grpSpPr>
        <p:sp>
          <p:nvSpPr>
            <p:cNvPr id="119" name="Text Box 61"/>
            <p:cNvSpPr txBox="1">
              <a:spLocks noChangeArrowheads="1"/>
            </p:cNvSpPr>
            <p:nvPr/>
          </p:nvSpPr>
          <p:spPr bwMode="auto">
            <a:xfrm>
              <a:off x="1776" y="3530"/>
              <a:ext cx="6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fr-FR" altLang="fr-FR" sz="2400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2p-1h</a:t>
              </a:r>
            </a:p>
          </p:txBody>
        </p:sp>
        <p:sp>
          <p:nvSpPr>
            <p:cNvPr id="120" name="Text Box 62"/>
            <p:cNvSpPr txBox="1">
              <a:spLocks noChangeArrowheads="1"/>
            </p:cNvSpPr>
            <p:nvPr/>
          </p:nvSpPr>
          <p:spPr bwMode="auto">
            <a:xfrm>
              <a:off x="1916" y="3770"/>
              <a:ext cx="3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fr-FR" altLang="fr-FR" sz="2400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3n</a:t>
              </a:r>
            </a:p>
          </p:txBody>
        </p:sp>
      </p:grpSp>
      <p:grpSp>
        <p:nvGrpSpPr>
          <p:cNvPr id="121" name="Group 208"/>
          <p:cNvGrpSpPr>
            <a:grpSpLocks/>
          </p:cNvGrpSpPr>
          <p:nvPr/>
        </p:nvGrpSpPr>
        <p:grpSpPr bwMode="auto">
          <a:xfrm>
            <a:off x="4184650" y="5603875"/>
            <a:ext cx="996950" cy="838200"/>
            <a:chOff x="2636" y="3530"/>
            <a:chExt cx="628" cy="528"/>
          </a:xfrm>
        </p:grpSpPr>
        <p:sp>
          <p:nvSpPr>
            <p:cNvPr id="122" name="Text Box 64"/>
            <p:cNvSpPr txBox="1">
              <a:spLocks noChangeArrowheads="1"/>
            </p:cNvSpPr>
            <p:nvPr/>
          </p:nvSpPr>
          <p:spPr bwMode="auto">
            <a:xfrm>
              <a:off x="2636" y="3530"/>
              <a:ext cx="6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fr-FR" altLang="fr-FR" sz="2400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3p-2h</a:t>
              </a:r>
            </a:p>
          </p:txBody>
        </p:sp>
        <p:sp>
          <p:nvSpPr>
            <p:cNvPr id="123" name="Text Box 65"/>
            <p:cNvSpPr txBox="1">
              <a:spLocks noChangeArrowheads="1"/>
            </p:cNvSpPr>
            <p:nvPr/>
          </p:nvSpPr>
          <p:spPr bwMode="auto">
            <a:xfrm>
              <a:off x="2780" y="3770"/>
              <a:ext cx="3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fr-FR" altLang="fr-FR" sz="2400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5n</a:t>
              </a:r>
            </a:p>
          </p:txBody>
        </p:sp>
      </p:grpSp>
      <p:grpSp>
        <p:nvGrpSpPr>
          <p:cNvPr id="124" name="Group 209"/>
          <p:cNvGrpSpPr>
            <a:grpSpLocks/>
          </p:cNvGrpSpPr>
          <p:nvPr/>
        </p:nvGrpSpPr>
        <p:grpSpPr bwMode="auto">
          <a:xfrm>
            <a:off x="5549900" y="5603875"/>
            <a:ext cx="996950" cy="838200"/>
            <a:chOff x="3496" y="3530"/>
            <a:chExt cx="628" cy="528"/>
          </a:xfrm>
        </p:grpSpPr>
        <p:sp>
          <p:nvSpPr>
            <p:cNvPr id="125" name="Text Box 67"/>
            <p:cNvSpPr txBox="1">
              <a:spLocks noChangeArrowheads="1"/>
            </p:cNvSpPr>
            <p:nvPr/>
          </p:nvSpPr>
          <p:spPr bwMode="auto">
            <a:xfrm>
              <a:off x="3496" y="3530"/>
              <a:ext cx="6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fr-FR" altLang="fr-FR" sz="2400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4p-3h</a:t>
              </a:r>
            </a:p>
          </p:txBody>
        </p:sp>
        <p:sp>
          <p:nvSpPr>
            <p:cNvPr id="126" name="Text Box 68"/>
            <p:cNvSpPr txBox="1">
              <a:spLocks noChangeArrowheads="1"/>
            </p:cNvSpPr>
            <p:nvPr/>
          </p:nvSpPr>
          <p:spPr bwMode="auto">
            <a:xfrm>
              <a:off x="3636" y="3770"/>
              <a:ext cx="3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fr-FR" altLang="fr-FR" sz="2400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7n</a:t>
              </a:r>
            </a:p>
          </p:txBody>
        </p:sp>
      </p:grpSp>
      <p:grpSp>
        <p:nvGrpSpPr>
          <p:cNvPr id="127" name="Group 138"/>
          <p:cNvGrpSpPr>
            <a:grpSpLocks/>
          </p:cNvGrpSpPr>
          <p:nvPr/>
        </p:nvGrpSpPr>
        <p:grpSpPr bwMode="auto">
          <a:xfrm>
            <a:off x="6624638" y="5589588"/>
            <a:ext cx="1692275" cy="547687"/>
            <a:chOff x="4173" y="3521"/>
            <a:chExt cx="1066" cy="345"/>
          </a:xfrm>
        </p:grpSpPr>
        <p:sp>
          <p:nvSpPr>
            <p:cNvPr id="128" name="Line 135"/>
            <p:cNvSpPr>
              <a:spLocks noChangeShapeType="1"/>
            </p:cNvSpPr>
            <p:nvPr/>
          </p:nvSpPr>
          <p:spPr bwMode="auto">
            <a:xfrm>
              <a:off x="4173" y="3521"/>
              <a:ext cx="1066" cy="0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miter lim="800000"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/>
            <a:lstStyle/>
            <a:p>
              <a:endParaRPr lang="fr-FR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9" name="Text Box 136"/>
            <p:cNvSpPr txBox="1">
              <a:spLocks noChangeArrowheads="1"/>
            </p:cNvSpPr>
            <p:nvPr/>
          </p:nvSpPr>
          <p:spPr bwMode="auto">
            <a:xfrm>
              <a:off x="4558" y="3578"/>
              <a:ext cx="1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endParaRPr lang="fr-FR" altLang="fr-FR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endParaRPr>
            </a:p>
          </p:txBody>
        </p:sp>
      </p:grpSp>
      <p:grpSp>
        <p:nvGrpSpPr>
          <p:cNvPr id="130" name="Group 167"/>
          <p:cNvGrpSpPr>
            <a:grpSpLocks/>
          </p:cNvGrpSpPr>
          <p:nvPr/>
        </p:nvGrpSpPr>
        <p:grpSpPr bwMode="auto">
          <a:xfrm>
            <a:off x="1574800" y="4568825"/>
            <a:ext cx="763588" cy="493713"/>
            <a:chOff x="992" y="2878"/>
            <a:chExt cx="481" cy="311"/>
          </a:xfrm>
        </p:grpSpPr>
        <p:sp>
          <p:nvSpPr>
            <p:cNvPr id="131" name="Oval 143"/>
            <p:cNvSpPr>
              <a:spLocks noChangeArrowheads="1"/>
            </p:cNvSpPr>
            <p:nvPr/>
          </p:nvSpPr>
          <p:spPr bwMode="auto">
            <a:xfrm>
              <a:off x="992" y="2878"/>
              <a:ext cx="144" cy="144"/>
            </a:xfrm>
            <a:prstGeom prst="ellipse">
              <a:avLst/>
            </a:prstGeom>
            <a:solidFill>
              <a:srgbClr val="00FF00"/>
            </a:solidFill>
            <a:ln w="12700" cap="sq">
              <a:solidFill>
                <a:srgbClr val="FF33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fr-FR" altLang="fr-FR" smtClean="0">
                <a:solidFill>
                  <a:srgbClr val="000000"/>
                </a:solidFill>
              </a:endParaRPr>
            </a:p>
          </p:txBody>
        </p:sp>
        <p:sp>
          <p:nvSpPr>
            <p:cNvPr id="132" name="Oval 144"/>
            <p:cNvSpPr>
              <a:spLocks noChangeArrowheads="1"/>
            </p:cNvSpPr>
            <p:nvPr/>
          </p:nvSpPr>
          <p:spPr bwMode="auto">
            <a:xfrm>
              <a:off x="1329" y="2878"/>
              <a:ext cx="144" cy="144"/>
            </a:xfrm>
            <a:prstGeom prst="ellipse">
              <a:avLst/>
            </a:prstGeom>
            <a:solidFill>
              <a:srgbClr val="00FF00"/>
            </a:solidFill>
            <a:ln w="12700" cap="sq">
              <a:solidFill>
                <a:srgbClr val="FF33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fr-FR" altLang="fr-FR" smtClean="0">
                <a:solidFill>
                  <a:srgbClr val="000000"/>
                </a:solidFill>
              </a:endParaRPr>
            </a:p>
          </p:txBody>
        </p:sp>
        <p:sp>
          <p:nvSpPr>
            <p:cNvPr id="133" name="Oval 145"/>
            <p:cNvSpPr>
              <a:spLocks noChangeArrowheads="1"/>
            </p:cNvSpPr>
            <p:nvPr/>
          </p:nvSpPr>
          <p:spPr bwMode="auto">
            <a:xfrm>
              <a:off x="1329" y="3045"/>
              <a:ext cx="144" cy="144"/>
            </a:xfrm>
            <a:prstGeom prst="ellipse">
              <a:avLst/>
            </a:prstGeom>
            <a:solidFill>
              <a:srgbClr val="00FF00"/>
            </a:solidFill>
            <a:ln w="12700" cap="sq">
              <a:solidFill>
                <a:srgbClr val="FF33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fr-FR" altLang="fr-FR" smtClean="0">
                <a:solidFill>
                  <a:srgbClr val="000000"/>
                </a:solidFill>
              </a:endParaRPr>
            </a:p>
          </p:txBody>
        </p:sp>
        <p:sp>
          <p:nvSpPr>
            <p:cNvPr id="134" name="Oval 146"/>
            <p:cNvSpPr>
              <a:spLocks noChangeArrowheads="1"/>
            </p:cNvSpPr>
            <p:nvPr/>
          </p:nvSpPr>
          <p:spPr bwMode="auto">
            <a:xfrm>
              <a:off x="992" y="3045"/>
              <a:ext cx="144" cy="144"/>
            </a:xfrm>
            <a:prstGeom prst="ellipse">
              <a:avLst/>
            </a:prstGeom>
            <a:solidFill>
              <a:srgbClr val="00FF00"/>
            </a:solidFill>
            <a:ln w="12700" cap="sq">
              <a:solidFill>
                <a:srgbClr val="FF33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fr-FR" altLang="fr-FR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35" name="Group 170"/>
          <p:cNvGrpSpPr>
            <a:grpSpLocks/>
          </p:cNvGrpSpPr>
          <p:nvPr/>
        </p:nvGrpSpPr>
        <p:grpSpPr bwMode="auto">
          <a:xfrm>
            <a:off x="4194175" y="3824288"/>
            <a:ext cx="990600" cy="1754187"/>
            <a:chOff x="2642" y="2409"/>
            <a:chExt cx="624" cy="1105"/>
          </a:xfrm>
        </p:grpSpPr>
        <p:grpSp>
          <p:nvGrpSpPr>
            <p:cNvPr id="136" name="Group 123"/>
            <p:cNvGrpSpPr>
              <a:grpSpLocks/>
            </p:cNvGrpSpPr>
            <p:nvPr/>
          </p:nvGrpSpPr>
          <p:grpSpPr bwMode="auto">
            <a:xfrm>
              <a:off x="2642" y="2409"/>
              <a:ext cx="624" cy="1105"/>
              <a:chOff x="920" y="2408"/>
              <a:chExt cx="624" cy="1105"/>
            </a:xfrm>
          </p:grpSpPr>
          <p:sp>
            <p:nvSpPr>
              <p:cNvPr id="141" name="Rectangle 124"/>
              <p:cNvSpPr>
                <a:spLocks noChangeArrowheads="1"/>
              </p:cNvSpPr>
              <p:nvPr/>
            </p:nvSpPr>
            <p:spPr bwMode="auto">
              <a:xfrm>
                <a:off x="920" y="2840"/>
                <a:ext cx="624" cy="664"/>
              </a:xfrm>
              <a:prstGeom prst="rect">
                <a:avLst/>
              </a:prstGeom>
              <a:solidFill>
                <a:srgbClr val="66FF33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fr-FR" alt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2" name="Line 125"/>
              <p:cNvSpPr>
                <a:spLocks noChangeShapeType="1"/>
              </p:cNvSpPr>
              <p:nvPr/>
            </p:nvSpPr>
            <p:spPr bwMode="auto">
              <a:xfrm>
                <a:off x="920" y="2408"/>
                <a:ext cx="0" cy="1104"/>
              </a:xfrm>
              <a:prstGeom prst="line">
                <a:avLst/>
              </a:prstGeom>
              <a:noFill/>
              <a:ln w="5715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/>
              <a:lstStyle/>
              <a:p>
                <a:endParaRPr lang="fr-FR" sz="160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43" name="Line 126"/>
              <p:cNvSpPr>
                <a:spLocks noChangeShapeType="1"/>
              </p:cNvSpPr>
              <p:nvPr/>
            </p:nvSpPr>
            <p:spPr bwMode="auto">
              <a:xfrm>
                <a:off x="1544" y="2408"/>
                <a:ext cx="0" cy="1104"/>
              </a:xfrm>
              <a:prstGeom prst="line">
                <a:avLst/>
              </a:prstGeom>
              <a:noFill/>
              <a:ln w="5715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/>
              <a:lstStyle/>
              <a:p>
                <a:endParaRPr lang="fr-FR" sz="160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44" name="Line 127"/>
              <p:cNvSpPr>
                <a:spLocks noChangeShapeType="1"/>
              </p:cNvSpPr>
              <p:nvPr/>
            </p:nvSpPr>
            <p:spPr bwMode="auto">
              <a:xfrm>
                <a:off x="928" y="3513"/>
                <a:ext cx="612" cy="0"/>
              </a:xfrm>
              <a:prstGeom prst="line">
                <a:avLst/>
              </a:prstGeom>
              <a:noFill/>
              <a:ln w="5715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/>
              <a:lstStyle/>
              <a:p>
                <a:endParaRPr lang="fr-FR" sz="160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sp>
          <p:nvSpPr>
            <p:cNvPr id="137" name="Oval 155"/>
            <p:cNvSpPr>
              <a:spLocks noChangeArrowheads="1"/>
            </p:cNvSpPr>
            <p:nvPr/>
          </p:nvSpPr>
          <p:spPr bwMode="auto">
            <a:xfrm>
              <a:off x="2713" y="2878"/>
              <a:ext cx="144" cy="144"/>
            </a:xfrm>
            <a:prstGeom prst="ellipse">
              <a:avLst/>
            </a:prstGeom>
            <a:solidFill>
              <a:schemeClr val="bg1"/>
            </a:solidFill>
            <a:ln w="12700" cap="sq">
              <a:solidFill>
                <a:srgbClr val="FF33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fr-FR" altLang="fr-FR" smtClean="0">
                <a:solidFill>
                  <a:srgbClr val="000000"/>
                </a:solidFill>
              </a:endParaRPr>
            </a:p>
          </p:txBody>
        </p:sp>
        <p:sp>
          <p:nvSpPr>
            <p:cNvPr id="138" name="Oval 156"/>
            <p:cNvSpPr>
              <a:spLocks noChangeArrowheads="1"/>
            </p:cNvSpPr>
            <p:nvPr/>
          </p:nvSpPr>
          <p:spPr bwMode="auto">
            <a:xfrm>
              <a:off x="3050" y="2878"/>
              <a:ext cx="144" cy="144"/>
            </a:xfrm>
            <a:prstGeom prst="ellipse">
              <a:avLst/>
            </a:prstGeom>
            <a:solidFill>
              <a:srgbClr val="00FF00"/>
            </a:solidFill>
            <a:ln w="12700" cap="sq">
              <a:solidFill>
                <a:srgbClr val="FF33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fr-FR" altLang="fr-FR" smtClean="0">
                <a:solidFill>
                  <a:srgbClr val="000000"/>
                </a:solidFill>
              </a:endParaRPr>
            </a:p>
          </p:txBody>
        </p:sp>
        <p:sp>
          <p:nvSpPr>
            <p:cNvPr id="139" name="Oval 157"/>
            <p:cNvSpPr>
              <a:spLocks noChangeArrowheads="1"/>
            </p:cNvSpPr>
            <p:nvPr/>
          </p:nvSpPr>
          <p:spPr bwMode="auto">
            <a:xfrm>
              <a:off x="3050" y="3045"/>
              <a:ext cx="144" cy="144"/>
            </a:xfrm>
            <a:prstGeom prst="ellipse">
              <a:avLst/>
            </a:prstGeom>
            <a:solidFill>
              <a:srgbClr val="00FF00"/>
            </a:solidFill>
            <a:ln w="12700" cap="sq">
              <a:solidFill>
                <a:srgbClr val="FF33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fr-FR" altLang="fr-FR" smtClean="0">
                <a:solidFill>
                  <a:srgbClr val="000000"/>
                </a:solidFill>
              </a:endParaRPr>
            </a:p>
          </p:txBody>
        </p:sp>
        <p:sp>
          <p:nvSpPr>
            <p:cNvPr id="140" name="Oval 158"/>
            <p:cNvSpPr>
              <a:spLocks noChangeArrowheads="1"/>
            </p:cNvSpPr>
            <p:nvPr/>
          </p:nvSpPr>
          <p:spPr bwMode="auto">
            <a:xfrm>
              <a:off x="2713" y="3045"/>
              <a:ext cx="144" cy="144"/>
            </a:xfrm>
            <a:prstGeom prst="ellipse">
              <a:avLst/>
            </a:prstGeom>
            <a:solidFill>
              <a:srgbClr val="00FF00"/>
            </a:solidFill>
            <a:ln w="12700" cap="sq">
              <a:solidFill>
                <a:srgbClr val="FF33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fr-FR" altLang="fr-FR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45" name="Oval 190"/>
          <p:cNvSpPr>
            <a:spLocks noChangeArrowheads="1"/>
          </p:cNvSpPr>
          <p:nvPr/>
        </p:nvSpPr>
        <p:spPr bwMode="auto">
          <a:xfrm>
            <a:off x="4306888" y="4210050"/>
            <a:ext cx="228600" cy="228600"/>
          </a:xfrm>
          <a:prstGeom prst="ellipse">
            <a:avLst/>
          </a:prstGeom>
          <a:solidFill>
            <a:srgbClr val="FF3300"/>
          </a:solidFill>
          <a:ln w="12700" cap="sq">
            <a:solidFill>
              <a:srgbClr val="FF33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fr-FR" altLang="fr-FR" smtClean="0">
              <a:solidFill>
                <a:srgbClr val="000000"/>
              </a:solidFill>
            </a:endParaRPr>
          </a:p>
        </p:txBody>
      </p:sp>
      <p:sp>
        <p:nvSpPr>
          <p:cNvPr id="146" name="Oval 193"/>
          <p:cNvSpPr>
            <a:spLocks noChangeArrowheads="1"/>
          </p:cNvSpPr>
          <p:nvPr/>
        </p:nvSpPr>
        <p:spPr bwMode="auto">
          <a:xfrm>
            <a:off x="4840288" y="4833938"/>
            <a:ext cx="228600" cy="228600"/>
          </a:xfrm>
          <a:prstGeom prst="ellipse">
            <a:avLst/>
          </a:prstGeom>
          <a:solidFill>
            <a:schemeClr val="bg1"/>
          </a:solidFill>
          <a:ln w="12700" cap="sq">
            <a:solidFill>
              <a:srgbClr val="FF33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fr-FR" altLang="fr-FR" smtClean="0">
              <a:solidFill>
                <a:srgbClr val="000000"/>
              </a:solidFill>
            </a:endParaRPr>
          </a:p>
        </p:txBody>
      </p:sp>
      <p:grpSp>
        <p:nvGrpSpPr>
          <p:cNvPr id="147" name="Group 198"/>
          <p:cNvGrpSpPr>
            <a:grpSpLocks/>
          </p:cNvGrpSpPr>
          <p:nvPr/>
        </p:nvGrpSpPr>
        <p:grpSpPr bwMode="auto">
          <a:xfrm>
            <a:off x="5561013" y="3824288"/>
            <a:ext cx="990600" cy="1754187"/>
            <a:chOff x="3503" y="2409"/>
            <a:chExt cx="624" cy="1105"/>
          </a:xfrm>
        </p:grpSpPr>
        <p:grpSp>
          <p:nvGrpSpPr>
            <p:cNvPr id="148" name="Group 128"/>
            <p:cNvGrpSpPr>
              <a:grpSpLocks/>
            </p:cNvGrpSpPr>
            <p:nvPr/>
          </p:nvGrpSpPr>
          <p:grpSpPr bwMode="auto">
            <a:xfrm>
              <a:off x="3503" y="2409"/>
              <a:ext cx="624" cy="1105"/>
              <a:chOff x="920" y="2408"/>
              <a:chExt cx="624" cy="1105"/>
            </a:xfrm>
          </p:grpSpPr>
          <p:sp>
            <p:nvSpPr>
              <p:cNvPr id="155" name="Rectangle 129"/>
              <p:cNvSpPr>
                <a:spLocks noChangeArrowheads="1"/>
              </p:cNvSpPr>
              <p:nvPr/>
            </p:nvSpPr>
            <p:spPr bwMode="auto">
              <a:xfrm>
                <a:off x="920" y="2840"/>
                <a:ext cx="624" cy="664"/>
              </a:xfrm>
              <a:prstGeom prst="rect">
                <a:avLst/>
              </a:prstGeom>
              <a:solidFill>
                <a:srgbClr val="66FF33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fr-FR" alt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6" name="Line 130"/>
              <p:cNvSpPr>
                <a:spLocks noChangeShapeType="1"/>
              </p:cNvSpPr>
              <p:nvPr/>
            </p:nvSpPr>
            <p:spPr bwMode="auto">
              <a:xfrm>
                <a:off x="920" y="2408"/>
                <a:ext cx="0" cy="1104"/>
              </a:xfrm>
              <a:prstGeom prst="line">
                <a:avLst/>
              </a:prstGeom>
              <a:noFill/>
              <a:ln w="5715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/>
              <a:lstStyle/>
              <a:p>
                <a:endParaRPr lang="fr-FR" sz="160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57" name="Line 131"/>
              <p:cNvSpPr>
                <a:spLocks noChangeShapeType="1"/>
              </p:cNvSpPr>
              <p:nvPr/>
            </p:nvSpPr>
            <p:spPr bwMode="auto">
              <a:xfrm>
                <a:off x="1544" y="2408"/>
                <a:ext cx="0" cy="1104"/>
              </a:xfrm>
              <a:prstGeom prst="line">
                <a:avLst/>
              </a:prstGeom>
              <a:noFill/>
              <a:ln w="5715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/>
              <a:lstStyle/>
              <a:p>
                <a:endParaRPr lang="fr-FR" sz="160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58" name="Line 132"/>
              <p:cNvSpPr>
                <a:spLocks noChangeShapeType="1"/>
              </p:cNvSpPr>
              <p:nvPr/>
            </p:nvSpPr>
            <p:spPr bwMode="auto">
              <a:xfrm>
                <a:off x="928" y="3513"/>
                <a:ext cx="612" cy="0"/>
              </a:xfrm>
              <a:prstGeom prst="line">
                <a:avLst/>
              </a:prstGeom>
              <a:noFill/>
              <a:ln w="5715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/>
              <a:lstStyle/>
              <a:p>
                <a:endParaRPr lang="fr-FR" sz="160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sp>
          <p:nvSpPr>
            <p:cNvPr id="149" name="Oval 159"/>
            <p:cNvSpPr>
              <a:spLocks noChangeArrowheads="1"/>
            </p:cNvSpPr>
            <p:nvPr/>
          </p:nvSpPr>
          <p:spPr bwMode="auto">
            <a:xfrm>
              <a:off x="3575" y="2878"/>
              <a:ext cx="144" cy="144"/>
            </a:xfrm>
            <a:prstGeom prst="ellipse">
              <a:avLst/>
            </a:prstGeom>
            <a:solidFill>
              <a:schemeClr val="bg1"/>
            </a:solidFill>
            <a:ln w="12700" cap="sq">
              <a:solidFill>
                <a:srgbClr val="FF33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fr-FR" altLang="fr-FR" smtClean="0">
                <a:solidFill>
                  <a:srgbClr val="000000"/>
                </a:solidFill>
              </a:endParaRPr>
            </a:p>
          </p:txBody>
        </p:sp>
        <p:sp>
          <p:nvSpPr>
            <p:cNvPr id="150" name="Oval 160"/>
            <p:cNvSpPr>
              <a:spLocks noChangeArrowheads="1"/>
            </p:cNvSpPr>
            <p:nvPr/>
          </p:nvSpPr>
          <p:spPr bwMode="auto">
            <a:xfrm>
              <a:off x="3912" y="2878"/>
              <a:ext cx="144" cy="144"/>
            </a:xfrm>
            <a:prstGeom prst="ellipse">
              <a:avLst/>
            </a:prstGeom>
            <a:solidFill>
              <a:srgbClr val="00FF00"/>
            </a:solidFill>
            <a:ln w="12700" cap="sq">
              <a:solidFill>
                <a:srgbClr val="FF33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fr-FR" altLang="fr-FR" smtClean="0">
                <a:solidFill>
                  <a:srgbClr val="000000"/>
                </a:solidFill>
              </a:endParaRPr>
            </a:p>
          </p:txBody>
        </p:sp>
        <p:sp>
          <p:nvSpPr>
            <p:cNvPr id="151" name="Oval 161"/>
            <p:cNvSpPr>
              <a:spLocks noChangeArrowheads="1"/>
            </p:cNvSpPr>
            <p:nvPr/>
          </p:nvSpPr>
          <p:spPr bwMode="auto">
            <a:xfrm>
              <a:off x="3912" y="3045"/>
              <a:ext cx="144" cy="144"/>
            </a:xfrm>
            <a:prstGeom prst="ellipse">
              <a:avLst/>
            </a:prstGeom>
            <a:solidFill>
              <a:schemeClr val="bg1"/>
            </a:solidFill>
            <a:ln w="12700" cap="sq">
              <a:solidFill>
                <a:srgbClr val="FF33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fr-FR" altLang="fr-FR" smtClean="0">
                <a:solidFill>
                  <a:srgbClr val="000000"/>
                </a:solidFill>
              </a:endParaRPr>
            </a:p>
          </p:txBody>
        </p:sp>
        <p:sp>
          <p:nvSpPr>
            <p:cNvPr id="152" name="Oval 162"/>
            <p:cNvSpPr>
              <a:spLocks noChangeArrowheads="1"/>
            </p:cNvSpPr>
            <p:nvPr/>
          </p:nvSpPr>
          <p:spPr bwMode="auto">
            <a:xfrm>
              <a:off x="3575" y="3045"/>
              <a:ext cx="144" cy="144"/>
            </a:xfrm>
            <a:prstGeom prst="ellipse">
              <a:avLst/>
            </a:prstGeom>
            <a:solidFill>
              <a:srgbClr val="00FF00"/>
            </a:solidFill>
            <a:ln w="12700" cap="sq">
              <a:solidFill>
                <a:srgbClr val="FF33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fr-FR" altLang="fr-FR" smtClean="0">
                <a:solidFill>
                  <a:srgbClr val="000000"/>
                </a:solidFill>
              </a:endParaRPr>
            </a:p>
          </p:txBody>
        </p:sp>
        <p:sp>
          <p:nvSpPr>
            <p:cNvPr id="153" name="Oval 172"/>
            <p:cNvSpPr>
              <a:spLocks noChangeArrowheads="1"/>
            </p:cNvSpPr>
            <p:nvPr/>
          </p:nvSpPr>
          <p:spPr bwMode="auto">
            <a:xfrm>
              <a:off x="3915" y="2583"/>
              <a:ext cx="144" cy="144"/>
            </a:xfrm>
            <a:prstGeom prst="ellipse">
              <a:avLst/>
            </a:prstGeom>
            <a:solidFill>
              <a:srgbClr val="FF3300"/>
            </a:solidFill>
            <a:ln w="12700" cap="sq">
              <a:solidFill>
                <a:srgbClr val="FF33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fr-FR" altLang="fr-FR" smtClean="0">
                <a:solidFill>
                  <a:srgbClr val="000000"/>
                </a:solidFill>
              </a:endParaRPr>
            </a:p>
          </p:txBody>
        </p:sp>
        <p:sp>
          <p:nvSpPr>
            <p:cNvPr id="154" name="Oval 196"/>
            <p:cNvSpPr>
              <a:spLocks noChangeArrowheads="1"/>
            </p:cNvSpPr>
            <p:nvPr/>
          </p:nvSpPr>
          <p:spPr bwMode="auto">
            <a:xfrm>
              <a:off x="3575" y="2651"/>
              <a:ext cx="144" cy="144"/>
            </a:xfrm>
            <a:prstGeom prst="ellipse">
              <a:avLst/>
            </a:prstGeom>
            <a:solidFill>
              <a:srgbClr val="FF3300"/>
            </a:solidFill>
            <a:ln w="12700" cap="sq">
              <a:solidFill>
                <a:srgbClr val="FF33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fr-FR" altLang="fr-FR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59" name="Oval 197"/>
          <p:cNvSpPr>
            <a:spLocks noChangeArrowheads="1"/>
          </p:cNvSpPr>
          <p:nvPr/>
        </p:nvSpPr>
        <p:spPr bwMode="auto">
          <a:xfrm>
            <a:off x="5675313" y="3200400"/>
            <a:ext cx="228600" cy="228600"/>
          </a:xfrm>
          <a:prstGeom prst="ellipse">
            <a:avLst/>
          </a:prstGeom>
          <a:solidFill>
            <a:srgbClr val="FF3300"/>
          </a:solidFill>
          <a:ln w="12700" cap="sq">
            <a:solidFill>
              <a:srgbClr val="FF33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fr-FR" altLang="fr-FR" smtClean="0">
              <a:solidFill>
                <a:srgbClr val="000000"/>
              </a:solidFill>
            </a:endParaRPr>
          </a:p>
        </p:txBody>
      </p:sp>
      <p:sp>
        <p:nvSpPr>
          <p:cNvPr id="160" name="Oval 202"/>
          <p:cNvSpPr>
            <a:spLocks noChangeArrowheads="1"/>
          </p:cNvSpPr>
          <p:nvPr/>
        </p:nvSpPr>
        <p:spPr bwMode="auto">
          <a:xfrm>
            <a:off x="6210300" y="4568825"/>
            <a:ext cx="228600" cy="228600"/>
          </a:xfrm>
          <a:prstGeom prst="ellipse">
            <a:avLst/>
          </a:prstGeom>
          <a:solidFill>
            <a:schemeClr val="bg1"/>
          </a:solidFill>
          <a:ln w="12700" cap="sq">
            <a:solidFill>
              <a:srgbClr val="FF33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fr-FR" altLang="fr-FR" smtClean="0">
              <a:solidFill>
                <a:srgbClr val="000000"/>
              </a:solidFill>
            </a:endParaRPr>
          </a:p>
        </p:txBody>
      </p:sp>
      <p:sp>
        <p:nvSpPr>
          <p:cNvPr id="161" name="Oval 210"/>
          <p:cNvSpPr>
            <a:spLocks noChangeArrowheads="1"/>
          </p:cNvSpPr>
          <p:nvPr/>
        </p:nvSpPr>
        <p:spPr bwMode="auto">
          <a:xfrm>
            <a:off x="5964238" y="3524250"/>
            <a:ext cx="228600" cy="228600"/>
          </a:xfrm>
          <a:prstGeom prst="ellipse">
            <a:avLst/>
          </a:prstGeom>
          <a:solidFill>
            <a:srgbClr val="FF3300"/>
          </a:solidFill>
          <a:ln w="12700" cap="sq">
            <a:solidFill>
              <a:srgbClr val="FF33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fr-FR" altLang="fr-FR" smtClean="0">
              <a:solidFill>
                <a:srgbClr val="000000"/>
              </a:solidFill>
            </a:endParaRPr>
          </a:p>
        </p:txBody>
      </p:sp>
      <p:sp>
        <p:nvSpPr>
          <p:cNvPr id="162" name="Oval 211"/>
          <p:cNvSpPr>
            <a:spLocks noChangeArrowheads="1"/>
          </p:cNvSpPr>
          <p:nvPr/>
        </p:nvSpPr>
        <p:spPr bwMode="auto">
          <a:xfrm>
            <a:off x="4306888" y="3200400"/>
            <a:ext cx="228600" cy="228600"/>
          </a:xfrm>
          <a:prstGeom prst="ellipse">
            <a:avLst/>
          </a:prstGeom>
          <a:solidFill>
            <a:srgbClr val="FF3300"/>
          </a:solidFill>
          <a:ln w="12700" cap="sq">
            <a:solidFill>
              <a:srgbClr val="FF33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fr-FR" altLang="fr-F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968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0.00069 L 0.29601 -0.39213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92" y="-19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-0.00093 L 0.00035 0.05248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59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4 0.00046 L -0.00034 -0.0511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593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0.05249 L 0.32327 -0.37225 " pathEditMode="relative" ptsTypes="AA">
                                      <p:cBhvr>
                                        <p:cTn id="6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4 -0.00092 L 0.00034 0.1044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255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0.00052 -0.10602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5301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4 0.10451 L 0.39808 -0.4252 " pathEditMode="relative" ptsTypes="AA">
                                      <p:cBhvr>
                                        <p:cTn id="9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0.00093 L -0.02674 -0.0463 " pathEditMode="relative" ptsTypes="AA">
                                      <p:cBhvr>
                                        <p:cTn id="11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33333E-6 L 0.03229 0.04815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5" y="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229 0.0481 L 0.39844 -0.40277 " pathEditMode="relative" ptsTypes="AA">
                                      <p:cBhvr>
                                        <p:cTn id="126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7" grpId="1" animBg="1"/>
      <p:bldP spid="37" grpId="2" animBg="1"/>
      <p:bldP spid="41" grpId="0" animBg="1"/>
      <p:bldP spid="41" grpId="1" animBg="1"/>
      <p:bldP spid="41" grpId="2" animBg="1"/>
      <p:bldP spid="42" grpId="0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57" grpId="0" animBg="1"/>
      <p:bldP spid="58" grpId="0" animBg="1"/>
      <p:bldP spid="58" grpId="1" animBg="1"/>
      <p:bldP spid="64" grpId="0" animBg="1"/>
      <p:bldP spid="145" grpId="0" animBg="1"/>
      <p:bldP spid="146" grpId="0" animBg="1"/>
      <p:bldP spid="159" grpId="0" animBg="1"/>
      <p:bldP spid="159" grpId="1" animBg="1"/>
      <p:bldP spid="159" grpId="2" animBg="1"/>
      <p:bldP spid="160" grpId="0" animBg="1"/>
      <p:bldP spid="161" grpId="0" animBg="1"/>
      <p:bldP spid="16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9"/>
          <p:cNvSpPr>
            <a:spLocks/>
          </p:cNvSpPr>
          <p:nvPr/>
        </p:nvSpPr>
        <p:spPr bwMode="auto">
          <a:xfrm>
            <a:off x="2483767" y="52388"/>
            <a:ext cx="5471195" cy="90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just" eaLnBrk="0" hangingPunct="0"/>
            <a:r>
              <a:rPr lang="fr-FR" sz="2200" b="1" dirty="0" smtClean="0">
                <a:solidFill>
                  <a:prstClr val="white"/>
                </a:solidFill>
                <a:latin typeface="Arial" charset="0"/>
              </a:rPr>
              <a:t>THE PRE-EQUILIBRIUM MODEL</a:t>
            </a:r>
          </a:p>
          <a:p>
            <a:pPr algn="just" eaLnBrk="0" hangingPunct="0"/>
            <a:r>
              <a:rPr lang="fr-FR" sz="2200" b="1" dirty="0" smtClean="0">
                <a:solidFill>
                  <a:prstClr val="white"/>
                </a:solidFill>
                <a:latin typeface="Arial" charset="0"/>
              </a:rPr>
              <a:t>(Master </a:t>
            </a:r>
            <a:r>
              <a:rPr lang="fr-FR" sz="2200" b="1" dirty="0" err="1" smtClean="0">
                <a:solidFill>
                  <a:prstClr val="white"/>
                </a:solidFill>
                <a:latin typeface="Arial" charset="0"/>
              </a:rPr>
              <a:t>equation</a:t>
            </a:r>
            <a:r>
              <a:rPr lang="fr-FR" sz="2200" b="1" dirty="0" smtClean="0">
                <a:solidFill>
                  <a:prstClr val="white"/>
                </a:solidFill>
                <a:latin typeface="Arial" charset="0"/>
              </a:rPr>
              <a:t> exciton model)</a:t>
            </a:r>
            <a:endParaRPr lang="fr-FR" sz="2200" b="1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96" name="Text Box 115"/>
          <p:cNvSpPr txBox="1">
            <a:spLocks noChangeArrowheads="1"/>
          </p:cNvSpPr>
          <p:nvPr/>
        </p:nvSpPr>
        <p:spPr bwMode="auto">
          <a:xfrm>
            <a:off x="2287588" y="3919761"/>
            <a:ext cx="1816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fr-FR" altLang="fr-FR" sz="2400" b="1" smtClean="0">
                <a:solidFill>
                  <a:srgbClr val="0000FF"/>
                </a:solidFill>
              </a:rPr>
              <a:t>Disparition</a:t>
            </a:r>
            <a:endParaRPr lang="fr-FR" altLang="fr-FR" sz="2400" smtClean="0">
              <a:solidFill>
                <a:srgbClr val="0000FF"/>
              </a:solidFill>
            </a:endParaRPr>
          </a:p>
        </p:txBody>
      </p:sp>
      <p:sp>
        <p:nvSpPr>
          <p:cNvPr id="97" name="Text Box 114"/>
          <p:cNvSpPr txBox="1">
            <a:spLocks noChangeArrowheads="1"/>
          </p:cNvSpPr>
          <p:nvPr/>
        </p:nvSpPr>
        <p:spPr bwMode="auto">
          <a:xfrm>
            <a:off x="2251075" y="3152998"/>
            <a:ext cx="1816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fr-FR" altLang="fr-FR" sz="2400" b="1" smtClean="0">
                <a:solidFill>
                  <a:srgbClr val="FF3300"/>
                </a:solidFill>
              </a:rPr>
              <a:t>Apparition</a:t>
            </a:r>
            <a:endParaRPr lang="fr-FR" altLang="fr-FR" sz="2400" smtClean="0">
              <a:solidFill>
                <a:srgbClr val="FF3300"/>
              </a:solidFill>
            </a:endParaRPr>
          </a:p>
        </p:txBody>
      </p:sp>
      <p:sp>
        <p:nvSpPr>
          <p:cNvPr id="98" name="Text Box 96"/>
          <p:cNvSpPr txBox="1">
            <a:spLocks noChangeArrowheads="1"/>
          </p:cNvSpPr>
          <p:nvPr/>
        </p:nvSpPr>
        <p:spPr bwMode="auto">
          <a:xfrm>
            <a:off x="876300" y="1052736"/>
            <a:ext cx="75485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fr-FR" altLang="fr-FR" sz="1800" b="1" smtClean="0">
                <a:solidFill>
                  <a:srgbClr val="000000"/>
                </a:solidFill>
              </a:rPr>
              <a:t>P(</a:t>
            </a:r>
            <a:r>
              <a:rPr lang="fr-FR" altLang="fr-FR" sz="1800" b="1" smtClean="0">
                <a:solidFill>
                  <a:srgbClr val="FF3300"/>
                </a:solidFill>
              </a:rPr>
              <a:t>n</a:t>
            </a:r>
            <a:r>
              <a:rPr lang="fr-FR" altLang="fr-FR" sz="1800" b="1" smtClean="0">
                <a:solidFill>
                  <a:srgbClr val="000000"/>
                </a:solidFill>
              </a:rPr>
              <a:t>,</a:t>
            </a:r>
            <a:r>
              <a:rPr lang="fr-FR" altLang="fr-FR" sz="1800" b="1" smtClean="0">
                <a:solidFill>
                  <a:srgbClr val="0000FF"/>
                </a:solidFill>
              </a:rPr>
              <a:t>E</a:t>
            </a:r>
            <a:r>
              <a:rPr lang="fr-FR" altLang="fr-FR" sz="1800" b="1" smtClean="0">
                <a:solidFill>
                  <a:srgbClr val="000000"/>
                </a:solidFill>
              </a:rPr>
              <a:t>,</a:t>
            </a:r>
            <a:r>
              <a:rPr lang="fr-FR" altLang="fr-FR" sz="1800" b="1" smtClean="0">
                <a:solidFill>
                  <a:srgbClr val="00FF00"/>
                </a:solidFill>
              </a:rPr>
              <a:t>t</a:t>
            </a:r>
            <a:r>
              <a:rPr lang="fr-FR" altLang="fr-FR" sz="1800" b="1" smtClean="0">
                <a:solidFill>
                  <a:srgbClr val="000000"/>
                </a:solidFill>
              </a:rPr>
              <a:t>) = </a:t>
            </a:r>
            <a:r>
              <a:rPr lang="fr-FR" altLang="fr-FR" sz="1800" b="1" smtClean="0">
                <a:solidFill>
                  <a:srgbClr val="FFFFFF"/>
                </a:solidFill>
              </a:rPr>
              <a:t>Probabilité</a:t>
            </a:r>
            <a:r>
              <a:rPr lang="fr-FR" altLang="fr-FR" sz="1800" b="1" smtClean="0">
                <a:solidFill>
                  <a:srgbClr val="000000"/>
                </a:solidFill>
              </a:rPr>
              <a:t>   to find for a given time </a:t>
            </a:r>
            <a:r>
              <a:rPr lang="fr-FR" altLang="fr-FR" sz="1800" b="1" smtClean="0">
                <a:solidFill>
                  <a:srgbClr val="00FF00"/>
                </a:solidFill>
              </a:rPr>
              <a:t>t</a:t>
            </a:r>
            <a:r>
              <a:rPr lang="fr-FR" altLang="fr-FR" sz="1800" b="1" smtClean="0">
                <a:solidFill>
                  <a:srgbClr val="000000"/>
                </a:solidFill>
              </a:rPr>
              <a:t> the composite system with an energy </a:t>
            </a:r>
            <a:r>
              <a:rPr lang="fr-FR" altLang="fr-FR" sz="1800" b="1" smtClean="0">
                <a:solidFill>
                  <a:srgbClr val="0000FF"/>
                </a:solidFill>
              </a:rPr>
              <a:t>E</a:t>
            </a:r>
            <a:r>
              <a:rPr lang="fr-FR" altLang="fr-FR" sz="1800" b="1" smtClean="0">
                <a:solidFill>
                  <a:srgbClr val="000000"/>
                </a:solidFill>
              </a:rPr>
              <a:t> and an </a:t>
            </a:r>
            <a:r>
              <a:rPr lang="fr-FR" altLang="fr-FR" sz="1800" b="1" smtClean="0">
                <a:solidFill>
                  <a:srgbClr val="FF3300"/>
                </a:solidFill>
              </a:rPr>
              <a:t>exciton</a:t>
            </a:r>
            <a:r>
              <a:rPr lang="fr-FR" altLang="fr-FR" sz="1800" b="1" smtClean="0">
                <a:solidFill>
                  <a:srgbClr val="000000"/>
                </a:solidFill>
              </a:rPr>
              <a:t> </a:t>
            </a:r>
            <a:r>
              <a:rPr lang="fr-FR" altLang="fr-FR" sz="1800" b="1" smtClean="0">
                <a:solidFill>
                  <a:srgbClr val="FF3300"/>
                </a:solidFill>
              </a:rPr>
              <a:t>number n</a:t>
            </a:r>
            <a:r>
              <a:rPr lang="fr-FR" altLang="fr-FR" sz="1800" b="1" smtClean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99" name="Text Box 105"/>
          <p:cNvSpPr txBox="1">
            <a:spLocks noChangeArrowheads="1"/>
          </p:cNvSpPr>
          <p:nvPr/>
        </p:nvSpPr>
        <p:spPr bwMode="auto">
          <a:xfrm>
            <a:off x="7954963" y="3686398"/>
            <a:ext cx="973137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fr-FR" altLang="fr-FR" sz="4800" smtClean="0">
                <a:solidFill>
                  <a:srgbClr val="000000"/>
                </a:solidFill>
              </a:rPr>
              <a:t>]</a:t>
            </a:r>
          </a:p>
        </p:txBody>
      </p:sp>
      <p:sp>
        <p:nvSpPr>
          <p:cNvPr id="100" name="Text Box 104"/>
          <p:cNvSpPr txBox="1">
            <a:spLocks noChangeArrowheads="1"/>
          </p:cNvSpPr>
          <p:nvPr/>
        </p:nvSpPr>
        <p:spPr bwMode="auto">
          <a:xfrm>
            <a:off x="3059113" y="3686398"/>
            <a:ext cx="755650" cy="8239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fr-FR" altLang="fr-FR" sz="4800" smtClean="0">
                <a:solidFill>
                  <a:srgbClr val="000000"/>
                </a:solidFill>
              </a:rPr>
              <a:t>[</a:t>
            </a:r>
          </a:p>
        </p:txBody>
      </p:sp>
      <p:sp>
        <p:nvSpPr>
          <p:cNvPr id="101" name="Rectangle 106"/>
          <p:cNvSpPr>
            <a:spLocks noChangeArrowheads="1"/>
          </p:cNvSpPr>
          <p:nvPr/>
        </p:nvSpPr>
        <p:spPr bwMode="auto">
          <a:xfrm>
            <a:off x="3471863" y="3908648"/>
            <a:ext cx="1482725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fr-FR" altLang="fr-FR" sz="2400" b="1" smtClean="0">
                <a:solidFill>
                  <a:srgbClr val="000000"/>
                </a:solidFill>
                <a:latin typeface="Symbol" pitchFamily="18" charset="2"/>
              </a:rPr>
              <a:t>l </a:t>
            </a:r>
            <a:r>
              <a:rPr lang="fr-FR" altLang="fr-FR" sz="2400" b="1" baseline="-35000" smtClean="0">
                <a:solidFill>
                  <a:srgbClr val="FF0000"/>
                </a:solidFill>
              </a:rPr>
              <a:t>n</a:t>
            </a:r>
            <a:r>
              <a:rPr lang="fr-FR" altLang="fr-FR" sz="2400" b="1" baseline="-35000" smtClean="0">
                <a:solidFill>
                  <a:srgbClr val="000000"/>
                </a:solidFill>
              </a:rPr>
              <a:t>, </a:t>
            </a:r>
            <a:r>
              <a:rPr lang="fr-FR" altLang="fr-FR" sz="2400" b="1" baseline="-35000" smtClean="0">
                <a:solidFill>
                  <a:srgbClr val="00FF00"/>
                </a:solidFill>
              </a:rPr>
              <a:t>n+2</a:t>
            </a:r>
            <a:r>
              <a:rPr lang="fr-FR" altLang="fr-FR" sz="2400" b="1" baseline="-35000" smtClean="0">
                <a:solidFill>
                  <a:srgbClr val="000000"/>
                </a:solidFill>
              </a:rPr>
              <a:t> </a:t>
            </a:r>
            <a:r>
              <a:rPr lang="fr-FR" altLang="fr-FR" sz="2400" b="1" smtClean="0">
                <a:solidFill>
                  <a:srgbClr val="000000"/>
                </a:solidFill>
              </a:rPr>
              <a:t>(</a:t>
            </a:r>
            <a:r>
              <a:rPr lang="fr-FR" altLang="fr-FR" sz="2400" b="1" smtClean="0">
                <a:solidFill>
                  <a:srgbClr val="0000FF"/>
                </a:solidFill>
              </a:rPr>
              <a:t>E</a:t>
            </a:r>
            <a:r>
              <a:rPr lang="fr-FR" altLang="fr-FR" sz="2400" b="1" smtClean="0">
                <a:solidFill>
                  <a:srgbClr val="000000"/>
                </a:solidFill>
              </a:rPr>
              <a:t>)</a:t>
            </a:r>
            <a:endParaRPr lang="fr-FR" altLang="fr-FR" sz="2400" smtClean="0">
              <a:solidFill>
                <a:srgbClr val="000000"/>
              </a:solidFill>
            </a:endParaRPr>
          </a:p>
        </p:txBody>
      </p:sp>
      <p:sp>
        <p:nvSpPr>
          <p:cNvPr id="102" name="Rectangle 107"/>
          <p:cNvSpPr>
            <a:spLocks noChangeArrowheads="1"/>
          </p:cNvSpPr>
          <p:nvPr/>
        </p:nvSpPr>
        <p:spPr bwMode="auto">
          <a:xfrm>
            <a:off x="6457950" y="3908648"/>
            <a:ext cx="19669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fr-FR" altLang="fr-FR" sz="2400" b="1" smtClean="0">
                <a:solidFill>
                  <a:srgbClr val="000000"/>
                </a:solidFill>
              </a:rPr>
              <a:t>+ </a:t>
            </a:r>
            <a:r>
              <a:rPr lang="fr-FR" altLang="fr-FR" sz="2400" b="1" smtClean="0">
                <a:solidFill>
                  <a:srgbClr val="000000"/>
                </a:solidFill>
                <a:latin typeface="Symbol" pitchFamily="18" charset="2"/>
              </a:rPr>
              <a:t>l </a:t>
            </a:r>
            <a:r>
              <a:rPr lang="fr-FR" altLang="fr-FR" sz="2400" b="1" baseline="-35000" smtClean="0">
                <a:solidFill>
                  <a:srgbClr val="FF0000"/>
                </a:solidFill>
              </a:rPr>
              <a:t>n</a:t>
            </a:r>
            <a:r>
              <a:rPr lang="fr-FR" altLang="fr-FR" sz="2400" b="1" baseline="-35000" smtClean="0">
                <a:solidFill>
                  <a:srgbClr val="000000"/>
                </a:solidFill>
              </a:rPr>
              <a:t>, </a:t>
            </a:r>
            <a:r>
              <a:rPr lang="fr-FR" altLang="fr-FR" sz="2400" b="1" baseline="-35000" smtClean="0">
                <a:solidFill>
                  <a:srgbClr val="00FF00"/>
                </a:solidFill>
              </a:rPr>
              <a:t>emiss</a:t>
            </a:r>
            <a:r>
              <a:rPr lang="fr-FR" altLang="fr-FR" sz="2400" b="1" baseline="-35000" smtClean="0">
                <a:solidFill>
                  <a:srgbClr val="000000"/>
                </a:solidFill>
              </a:rPr>
              <a:t> </a:t>
            </a:r>
            <a:r>
              <a:rPr lang="fr-FR" altLang="fr-FR" sz="2400" b="1" smtClean="0">
                <a:solidFill>
                  <a:srgbClr val="000000"/>
                </a:solidFill>
              </a:rPr>
              <a:t>(</a:t>
            </a:r>
            <a:r>
              <a:rPr lang="fr-FR" altLang="fr-FR" sz="2400" b="1" smtClean="0">
                <a:solidFill>
                  <a:srgbClr val="0000FF"/>
                </a:solidFill>
              </a:rPr>
              <a:t>E</a:t>
            </a:r>
            <a:r>
              <a:rPr lang="fr-FR" altLang="fr-FR" sz="2400" b="1" smtClean="0">
                <a:solidFill>
                  <a:srgbClr val="000000"/>
                </a:solidFill>
              </a:rPr>
              <a:t>)</a:t>
            </a:r>
            <a:endParaRPr lang="fr-FR" altLang="fr-FR" sz="2400" smtClean="0">
              <a:solidFill>
                <a:srgbClr val="000000"/>
              </a:solidFill>
            </a:endParaRPr>
          </a:p>
        </p:txBody>
      </p:sp>
      <p:sp>
        <p:nvSpPr>
          <p:cNvPr id="103" name="Rectangle 108"/>
          <p:cNvSpPr>
            <a:spLocks noChangeArrowheads="1"/>
          </p:cNvSpPr>
          <p:nvPr/>
        </p:nvSpPr>
        <p:spPr bwMode="auto">
          <a:xfrm>
            <a:off x="4859338" y="3908648"/>
            <a:ext cx="1695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fr-FR" altLang="fr-FR" sz="2400" b="1" smtClean="0">
                <a:solidFill>
                  <a:srgbClr val="000000"/>
                </a:solidFill>
              </a:rPr>
              <a:t>+ </a:t>
            </a:r>
            <a:r>
              <a:rPr lang="fr-FR" altLang="fr-FR" sz="2400" b="1" smtClean="0">
                <a:solidFill>
                  <a:srgbClr val="000000"/>
                </a:solidFill>
                <a:latin typeface="Symbol" pitchFamily="18" charset="2"/>
              </a:rPr>
              <a:t>l </a:t>
            </a:r>
            <a:r>
              <a:rPr lang="fr-FR" altLang="fr-FR" sz="2400" b="1" baseline="-35000" smtClean="0">
                <a:solidFill>
                  <a:srgbClr val="FF0000"/>
                </a:solidFill>
              </a:rPr>
              <a:t>n</a:t>
            </a:r>
            <a:r>
              <a:rPr lang="fr-FR" altLang="fr-FR" sz="2400" b="1" baseline="-35000" smtClean="0">
                <a:solidFill>
                  <a:srgbClr val="000000"/>
                </a:solidFill>
              </a:rPr>
              <a:t>, </a:t>
            </a:r>
            <a:r>
              <a:rPr lang="fr-FR" altLang="fr-FR" sz="2400" b="1" baseline="-35000" smtClean="0">
                <a:solidFill>
                  <a:srgbClr val="00FF00"/>
                </a:solidFill>
              </a:rPr>
              <a:t>n-2</a:t>
            </a:r>
            <a:r>
              <a:rPr lang="fr-FR" altLang="fr-FR" sz="2400" b="1" baseline="-35000" smtClean="0">
                <a:solidFill>
                  <a:srgbClr val="000000"/>
                </a:solidFill>
              </a:rPr>
              <a:t> </a:t>
            </a:r>
            <a:r>
              <a:rPr lang="fr-FR" altLang="fr-FR" sz="2400" b="1" smtClean="0">
                <a:solidFill>
                  <a:srgbClr val="000000"/>
                </a:solidFill>
              </a:rPr>
              <a:t>(</a:t>
            </a:r>
            <a:r>
              <a:rPr lang="fr-FR" altLang="fr-FR" sz="2400" b="1" smtClean="0">
                <a:solidFill>
                  <a:srgbClr val="0000FF"/>
                </a:solidFill>
              </a:rPr>
              <a:t>E</a:t>
            </a:r>
            <a:r>
              <a:rPr lang="fr-FR" altLang="fr-FR" sz="2400" b="1" smtClean="0">
                <a:solidFill>
                  <a:srgbClr val="000000"/>
                </a:solidFill>
              </a:rPr>
              <a:t>)</a:t>
            </a:r>
            <a:endParaRPr lang="fr-FR" altLang="fr-FR" sz="2400" smtClean="0">
              <a:solidFill>
                <a:srgbClr val="000000"/>
              </a:solidFill>
            </a:endParaRPr>
          </a:p>
        </p:txBody>
      </p:sp>
      <p:sp>
        <p:nvSpPr>
          <p:cNvPr id="104" name="Rectangle 110"/>
          <p:cNvSpPr>
            <a:spLocks noChangeArrowheads="1"/>
          </p:cNvSpPr>
          <p:nvPr/>
        </p:nvSpPr>
        <p:spPr bwMode="auto">
          <a:xfrm>
            <a:off x="1979613" y="3919761"/>
            <a:ext cx="1420812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fr-FR" altLang="fr-FR" sz="2400" b="1" smtClean="0">
                <a:solidFill>
                  <a:srgbClr val="000000"/>
                </a:solidFill>
              </a:rPr>
              <a:t>P(n, </a:t>
            </a:r>
            <a:r>
              <a:rPr lang="fr-FR" altLang="fr-FR" sz="2400" b="1" smtClean="0">
                <a:solidFill>
                  <a:srgbClr val="0000FF"/>
                </a:solidFill>
              </a:rPr>
              <a:t>E</a:t>
            </a:r>
            <a:r>
              <a:rPr lang="fr-FR" altLang="fr-FR" sz="2400" b="1" smtClean="0">
                <a:solidFill>
                  <a:srgbClr val="000000"/>
                </a:solidFill>
              </a:rPr>
              <a:t>, t)</a:t>
            </a:r>
            <a:endParaRPr lang="fr-FR" altLang="fr-FR" sz="2400" smtClean="0">
              <a:solidFill>
                <a:srgbClr val="000000"/>
              </a:solidFill>
            </a:endParaRPr>
          </a:p>
        </p:txBody>
      </p:sp>
      <p:sp>
        <p:nvSpPr>
          <p:cNvPr id="105" name="Rectangle 111"/>
          <p:cNvSpPr>
            <a:spLocks noChangeArrowheads="1"/>
          </p:cNvSpPr>
          <p:nvPr/>
        </p:nvSpPr>
        <p:spPr bwMode="auto">
          <a:xfrm>
            <a:off x="1800225" y="3919761"/>
            <a:ext cx="285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fr-FR" altLang="fr-FR" sz="2400" b="1" smtClean="0">
                <a:solidFill>
                  <a:srgbClr val="000000"/>
                </a:solidFill>
              </a:rPr>
              <a:t>-</a:t>
            </a:r>
            <a:endParaRPr lang="fr-FR" altLang="fr-FR" sz="2400" smtClean="0">
              <a:solidFill>
                <a:srgbClr val="000000"/>
              </a:solidFill>
            </a:endParaRPr>
          </a:p>
        </p:txBody>
      </p:sp>
      <p:grpSp>
        <p:nvGrpSpPr>
          <p:cNvPr id="106" name="Group 117"/>
          <p:cNvGrpSpPr>
            <a:grpSpLocks/>
          </p:cNvGrpSpPr>
          <p:nvPr/>
        </p:nvGrpSpPr>
        <p:grpSpPr bwMode="auto">
          <a:xfrm>
            <a:off x="358775" y="2924398"/>
            <a:ext cx="1781175" cy="919163"/>
            <a:chOff x="226" y="1252"/>
            <a:chExt cx="1122" cy="579"/>
          </a:xfrm>
        </p:grpSpPr>
        <p:sp>
          <p:nvSpPr>
            <p:cNvPr id="107" name="Text Box 97"/>
            <p:cNvSpPr txBox="1">
              <a:spLocks noChangeArrowheads="1"/>
            </p:cNvSpPr>
            <p:nvPr/>
          </p:nvSpPr>
          <p:spPr bwMode="auto">
            <a:xfrm>
              <a:off x="237" y="1252"/>
              <a:ext cx="90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fr-FR" altLang="fr-FR" sz="2400" b="1" smtClean="0">
                  <a:solidFill>
                    <a:srgbClr val="000000"/>
                  </a:solidFill>
                </a:rPr>
                <a:t>dP(n,</a:t>
              </a:r>
              <a:r>
                <a:rPr lang="fr-FR" altLang="fr-FR" sz="2400" b="1" smtClean="0">
                  <a:solidFill>
                    <a:srgbClr val="0000FF"/>
                  </a:solidFill>
                </a:rPr>
                <a:t>E</a:t>
              </a:r>
              <a:r>
                <a:rPr lang="fr-FR" altLang="fr-FR" sz="2400" b="1" smtClean="0">
                  <a:solidFill>
                    <a:srgbClr val="000000"/>
                  </a:solidFill>
                </a:rPr>
                <a:t>,t)</a:t>
              </a:r>
            </a:p>
          </p:txBody>
        </p:sp>
        <p:sp>
          <p:nvSpPr>
            <p:cNvPr id="108" name="Text Box 98"/>
            <p:cNvSpPr txBox="1">
              <a:spLocks noChangeArrowheads="1"/>
            </p:cNvSpPr>
            <p:nvPr/>
          </p:nvSpPr>
          <p:spPr bwMode="auto">
            <a:xfrm>
              <a:off x="499" y="1543"/>
              <a:ext cx="29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fr-FR" altLang="fr-FR" sz="2400" b="1" smtClean="0">
                  <a:solidFill>
                    <a:srgbClr val="000000"/>
                  </a:solidFill>
                </a:rPr>
                <a:t>dt</a:t>
              </a:r>
            </a:p>
          </p:txBody>
        </p:sp>
        <p:sp>
          <p:nvSpPr>
            <p:cNvPr id="109" name="Line 103"/>
            <p:cNvSpPr>
              <a:spLocks noChangeShapeType="1"/>
            </p:cNvSpPr>
            <p:nvPr/>
          </p:nvSpPr>
          <p:spPr bwMode="auto">
            <a:xfrm>
              <a:off x="226" y="1548"/>
              <a:ext cx="90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0" name="Text Box 116"/>
            <p:cNvSpPr txBox="1">
              <a:spLocks noChangeArrowheads="1"/>
            </p:cNvSpPr>
            <p:nvPr/>
          </p:nvSpPr>
          <p:spPr bwMode="auto">
            <a:xfrm>
              <a:off x="1111" y="1396"/>
              <a:ext cx="23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fr-FR" altLang="fr-FR" sz="2400" b="1" smtClean="0">
                  <a:solidFill>
                    <a:srgbClr val="000000"/>
                  </a:solidFill>
                </a:rPr>
                <a:t>=</a:t>
              </a:r>
              <a:r>
                <a:rPr lang="fr-FR" altLang="fr-FR" sz="2400" smtClean="0">
                  <a:solidFill>
                    <a:srgbClr val="000000"/>
                  </a:solidFill>
                </a:rPr>
                <a:t> </a:t>
              </a:r>
            </a:p>
          </p:txBody>
        </p:sp>
      </p:grpSp>
      <p:sp>
        <p:nvSpPr>
          <p:cNvPr id="111" name="Text Box 119"/>
          <p:cNvSpPr txBox="1">
            <a:spLocks noChangeArrowheads="1"/>
          </p:cNvSpPr>
          <p:nvPr/>
        </p:nvSpPr>
        <p:spPr bwMode="auto">
          <a:xfrm>
            <a:off x="985838" y="1736948"/>
            <a:ext cx="77628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fr-FR" altLang="fr-FR" sz="1800" b="1" smtClean="0">
                <a:solidFill>
                  <a:srgbClr val="000000"/>
                </a:solidFill>
                <a:latin typeface="Symbol" pitchFamily="18" charset="2"/>
              </a:rPr>
              <a:t>l </a:t>
            </a:r>
            <a:r>
              <a:rPr lang="fr-FR" altLang="fr-FR" sz="1800" b="1" baseline="-35000" smtClean="0">
                <a:solidFill>
                  <a:srgbClr val="FF3300"/>
                </a:solidFill>
                <a:cs typeface="Arial" charset="0"/>
              </a:rPr>
              <a:t>a</a:t>
            </a:r>
            <a:r>
              <a:rPr lang="fr-FR" altLang="fr-FR" sz="1800" b="1" baseline="-35000" smtClean="0">
                <a:solidFill>
                  <a:srgbClr val="000000"/>
                </a:solidFill>
                <a:cs typeface="Arial" charset="0"/>
              </a:rPr>
              <a:t>, </a:t>
            </a:r>
            <a:r>
              <a:rPr lang="fr-FR" altLang="fr-FR" sz="1800" b="1" baseline="-35000" smtClean="0">
                <a:solidFill>
                  <a:srgbClr val="00FF00"/>
                </a:solidFill>
                <a:cs typeface="Arial" charset="0"/>
              </a:rPr>
              <a:t>b</a:t>
            </a:r>
            <a:r>
              <a:rPr lang="fr-FR" altLang="fr-FR" sz="1800" b="1" smtClean="0">
                <a:solidFill>
                  <a:srgbClr val="000000"/>
                </a:solidFill>
              </a:rPr>
              <a:t> (</a:t>
            </a:r>
            <a:r>
              <a:rPr lang="fr-FR" altLang="fr-FR" sz="1800" b="1" smtClean="0">
                <a:solidFill>
                  <a:srgbClr val="0000FF"/>
                </a:solidFill>
              </a:rPr>
              <a:t>E</a:t>
            </a:r>
            <a:r>
              <a:rPr lang="fr-FR" altLang="fr-FR" sz="1800" b="1" smtClean="0">
                <a:solidFill>
                  <a:srgbClr val="000000"/>
                </a:solidFill>
              </a:rPr>
              <a:t>) = Transition rate from an initial state </a:t>
            </a:r>
            <a:r>
              <a:rPr lang="fr-FR" altLang="fr-FR" sz="1800" b="1" smtClean="0">
                <a:solidFill>
                  <a:srgbClr val="FF3300"/>
                </a:solidFill>
              </a:rPr>
              <a:t>a</a:t>
            </a:r>
            <a:r>
              <a:rPr lang="fr-FR" altLang="fr-FR" sz="1800" b="1" smtClean="0">
                <a:solidFill>
                  <a:srgbClr val="000000"/>
                </a:solidFill>
              </a:rPr>
              <a:t>  towards a state </a:t>
            </a:r>
            <a:r>
              <a:rPr lang="fr-FR" altLang="fr-FR" sz="1800" b="1" smtClean="0">
                <a:solidFill>
                  <a:srgbClr val="00FF00"/>
                </a:solidFill>
              </a:rPr>
              <a:t>b</a:t>
            </a:r>
            <a:r>
              <a:rPr lang="fr-FR" altLang="fr-FR" sz="1800" b="1" smtClean="0">
                <a:solidFill>
                  <a:srgbClr val="000000"/>
                </a:solidFill>
              </a:rPr>
              <a:t> for a given energy  </a:t>
            </a:r>
            <a:r>
              <a:rPr lang="fr-FR" altLang="fr-FR" sz="1800" b="1" smtClean="0">
                <a:solidFill>
                  <a:srgbClr val="0000FF"/>
                </a:solidFill>
              </a:rPr>
              <a:t>E</a:t>
            </a:r>
            <a:r>
              <a:rPr lang="fr-FR" altLang="fr-FR" sz="1800" b="1" smtClean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12" name="Text Box 120"/>
          <p:cNvSpPr txBox="1">
            <a:spLocks noChangeArrowheads="1"/>
          </p:cNvSpPr>
          <p:nvPr/>
        </p:nvSpPr>
        <p:spPr bwMode="auto">
          <a:xfrm>
            <a:off x="2822575" y="2346548"/>
            <a:ext cx="3841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fr-FR" altLang="fr-FR" sz="3200" b="1" smtClean="0">
                <a:solidFill>
                  <a:srgbClr val="000000"/>
                </a:solidFill>
              </a:rPr>
              <a:t>Evolution equation</a:t>
            </a:r>
          </a:p>
        </p:txBody>
      </p:sp>
      <p:sp>
        <p:nvSpPr>
          <p:cNvPr id="113" name="Text Box 121"/>
          <p:cNvSpPr txBox="1">
            <a:spLocks noChangeArrowheads="1"/>
          </p:cNvSpPr>
          <p:nvPr/>
        </p:nvSpPr>
        <p:spPr bwMode="auto">
          <a:xfrm>
            <a:off x="1154113" y="4689698"/>
            <a:ext cx="71850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fr-FR" altLang="fr-FR" sz="3200" b="1" smtClean="0">
                <a:solidFill>
                  <a:srgbClr val="000000"/>
                </a:solidFill>
              </a:rPr>
              <a:t>Emission cross section in channel </a:t>
            </a:r>
            <a:r>
              <a:rPr lang="fr-FR" altLang="fr-FR" sz="3200" b="1" smtClean="0">
                <a:solidFill>
                  <a:srgbClr val="00FF00"/>
                </a:solidFill>
              </a:rPr>
              <a:t>c</a:t>
            </a:r>
          </a:p>
        </p:txBody>
      </p:sp>
      <p:grpSp>
        <p:nvGrpSpPr>
          <p:cNvPr id="114" name="Group 134"/>
          <p:cNvGrpSpPr>
            <a:grpSpLocks/>
          </p:cNvGrpSpPr>
          <p:nvPr/>
        </p:nvGrpSpPr>
        <p:grpSpPr bwMode="auto">
          <a:xfrm>
            <a:off x="1260475" y="5373911"/>
            <a:ext cx="7092950" cy="1008062"/>
            <a:chOff x="794" y="3589"/>
            <a:chExt cx="4468" cy="635"/>
          </a:xfrm>
        </p:grpSpPr>
        <p:sp>
          <p:nvSpPr>
            <p:cNvPr id="115" name="Text Box 123"/>
            <p:cNvSpPr txBox="1">
              <a:spLocks noChangeArrowheads="1"/>
            </p:cNvSpPr>
            <p:nvPr/>
          </p:nvSpPr>
          <p:spPr bwMode="auto">
            <a:xfrm>
              <a:off x="3017" y="3725"/>
              <a:ext cx="224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fr-FR" altLang="fr-FR" sz="2400" b="1" smtClean="0">
                  <a:solidFill>
                    <a:srgbClr val="000000"/>
                  </a:solidFill>
                </a:rPr>
                <a:t>P(n, </a:t>
              </a:r>
              <a:r>
                <a:rPr lang="fr-FR" altLang="fr-FR" sz="2400" b="1" smtClean="0">
                  <a:solidFill>
                    <a:srgbClr val="0000FF"/>
                  </a:solidFill>
                </a:rPr>
                <a:t>E</a:t>
              </a:r>
              <a:r>
                <a:rPr lang="fr-FR" altLang="fr-FR" sz="2400" b="1" smtClean="0">
                  <a:solidFill>
                    <a:srgbClr val="000000"/>
                  </a:solidFill>
                </a:rPr>
                <a:t>, t) </a:t>
              </a:r>
              <a:r>
                <a:rPr lang="fr-FR" altLang="fr-FR" sz="2400" b="1" smtClean="0">
                  <a:solidFill>
                    <a:srgbClr val="000000"/>
                  </a:solidFill>
                  <a:latin typeface="Symbol" pitchFamily="18" charset="2"/>
                </a:rPr>
                <a:t>l </a:t>
              </a:r>
              <a:r>
                <a:rPr lang="fr-FR" altLang="fr-FR" sz="2400" b="1" baseline="-35000" smtClean="0">
                  <a:solidFill>
                    <a:srgbClr val="FF0000"/>
                  </a:solidFill>
                </a:rPr>
                <a:t>n</a:t>
              </a:r>
              <a:r>
                <a:rPr lang="fr-FR" altLang="fr-FR" sz="2400" b="1" baseline="-35000" smtClean="0">
                  <a:solidFill>
                    <a:srgbClr val="000000"/>
                  </a:solidFill>
                </a:rPr>
                <a:t>, </a:t>
              </a:r>
              <a:r>
                <a:rPr lang="fr-FR" altLang="fr-FR" sz="2400" b="1" baseline="-35000" smtClean="0">
                  <a:solidFill>
                    <a:srgbClr val="00FF00"/>
                  </a:solidFill>
                </a:rPr>
                <a:t>c</a:t>
              </a:r>
              <a:r>
                <a:rPr lang="fr-FR" altLang="fr-FR" sz="2400" b="1" baseline="-35000" smtClean="0">
                  <a:solidFill>
                    <a:srgbClr val="000000"/>
                  </a:solidFill>
                </a:rPr>
                <a:t> </a:t>
              </a:r>
              <a:r>
                <a:rPr lang="fr-FR" altLang="fr-FR" sz="2400" b="1" smtClean="0">
                  <a:solidFill>
                    <a:srgbClr val="000000"/>
                  </a:solidFill>
                </a:rPr>
                <a:t>(</a:t>
              </a:r>
              <a:r>
                <a:rPr lang="fr-FR" altLang="fr-FR" sz="2400" b="1" smtClean="0">
                  <a:solidFill>
                    <a:srgbClr val="0000FF"/>
                  </a:solidFill>
                </a:rPr>
                <a:t>E</a:t>
              </a:r>
              <a:r>
                <a:rPr lang="fr-FR" altLang="fr-FR" sz="2400" b="1" smtClean="0">
                  <a:solidFill>
                    <a:srgbClr val="000000"/>
                  </a:solidFill>
                </a:rPr>
                <a:t>) </a:t>
              </a:r>
              <a:r>
                <a:rPr lang="fr-FR" altLang="fr-FR" sz="2400" b="1" smtClean="0">
                  <a:solidFill>
                    <a:srgbClr val="FF3300"/>
                  </a:solidFill>
                </a:rPr>
                <a:t>dt</a:t>
              </a:r>
              <a:r>
                <a:rPr lang="fr-FR" altLang="fr-FR" sz="2400" b="1" smtClean="0">
                  <a:solidFill>
                    <a:srgbClr val="000000"/>
                  </a:solidFill>
                </a:rPr>
                <a:t>  d</a:t>
              </a:r>
              <a:r>
                <a:rPr lang="fr-FR" altLang="fr-FR" sz="2400" b="1" smtClean="0">
                  <a:solidFill>
                    <a:srgbClr val="000000"/>
                  </a:solidFill>
                  <a:latin typeface="Symbol" pitchFamily="18" charset="2"/>
                </a:rPr>
                <a:t>e</a:t>
              </a:r>
              <a:r>
                <a:rPr lang="fr-FR" altLang="fr-FR" sz="2400" b="1" baseline="-35000" smtClean="0">
                  <a:solidFill>
                    <a:srgbClr val="000000"/>
                  </a:solidFill>
                </a:rPr>
                <a:t>c</a:t>
              </a:r>
            </a:p>
          </p:txBody>
        </p:sp>
        <p:sp>
          <p:nvSpPr>
            <p:cNvPr id="116" name="Text Box 125"/>
            <p:cNvSpPr txBox="1">
              <a:spLocks noChangeArrowheads="1"/>
            </p:cNvSpPr>
            <p:nvPr/>
          </p:nvSpPr>
          <p:spPr bwMode="auto">
            <a:xfrm>
              <a:off x="794" y="3725"/>
              <a:ext cx="167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fr-FR" altLang="fr-FR" sz="2400" dirty="0" err="1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fr-FR" altLang="fr-FR" sz="2400" b="1" dirty="0" err="1" smtClean="0">
                  <a:solidFill>
                    <a:srgbClr val="000000"/>
                  </a:solidFill>
                  <a:latin typeface="Symbol" pitchFamily="18" charset="2"/>
                </a:rPr>
                <a:t>s</a:t>
              </a:r>
              <a:r>
                <a:rPr lang="fr-FR" altLang="fr-FR" sz="2400" b="1" baseline="-35000" dirty="0" err="1" smtClean="0">
                  <a:solidFill>
                    <a:srgbClr val="000000"/>
                  </a:solidFill>
                </a:rPr>
                <a:t>c</a:t>
              </a:r>
              <a:r>
                <a:rPr lang="fr-FR" altLang="fr-FR" sz="2400" b="1" baseline="-35000" dirty="0" smtClean="0">
                  <a:solidFill>
                    <a:srgbClr val="000000"/>
                  </a:solidFill>
                </a:rPr>
                <a:t> </a:t>
              </a:r>
              <a:r>
                <a:rPr lang="fr-FR" altLang="fr-FR" sz="2400" b="1" dirty="0" smtClean="0">
                  <a:solidFill>
                    <a:srgbClr val="000000"/>
                  </a:solidFill>
                </a:rPr>
                <a:t>(</a:t>
              </a:r>
              <a:r>
                <a:rPr lang="fr-FR" altLang="fr-FR" sz="2400" b="1" dirty="0" smtClean="0">
                  <a:solidFill>
                    <a:srgbClr val="0000FF"/>
                  </a:solidFill>
                </a:rPr>
                <a:t>E</a:t>
              </a:r>
              <a:r>
                <a:rPr lang="fr-FR" altLang="fr-FR" sz="2400" b="1" dirty="0" smtClean="0">
                  <a:solidFill>
                    <a:srgbClr val="000000"/>
                  </a:solidFill>
                </a:rPr>
                <a:t>, </a:t>
              </a:r>
              <a:r>
                <a:rPr lang="fr-FR" altLang="fr-FR" sz="2400" b="1" dirty="0" err="1" smtClean="0">
                  <a:solidFill>
                    <a:srgbClr val="000000"/>
                  </a:solidFill>
                  <a:latin typeface="Symbol" pitchFamily="18" charset="2"/>
                </a:rPr>
                <a:t>e</a:t>
              </a:r>
              <a:r>
                <a:rPr lang="fr-FR" altLang="fr-FR" sz="2400" b="1" baseline="-35000" dirty="0" err="1" smtClean="0">
                  <a:solidFill>
                    <a:srgbClr val="000000"/>
                  </a:solidFill>
                </a:rPr>
                <a:t>c</a:t>
              </a:r>
              <a:r>
                <a:rPr lang="fr-FR" altLang="fr-FR" sz="2400" b="1" dirty="0" smtClean="0">
                  <a:solidFill>
                    <a:srgbClr val="000000"/>
                  </a:solidFill>
                </a:rPr>
                <a:t>) </a:t>
              </a:r>
              <a:r>
                <a:rPr lang="fr-FR" altLang="fr-FR" sz="2400" b="1" baseline="-35000" dirty="0" smtClean="0">
                  <a:solidFill>
                    <a:srgbClr val="000000"/>
                  </a:solidFill>
                </a:rPr>
                <a:t> </a:t>
              </a:r>
              <a:r>
                <a:rPr lang="fr-FR" altLang="fr-FR" sz="2400" b="1" dirty="0" smtClean="0">
                  <a:solidFill>
                    <a:srgbClr val="000000"/>
                  </a:solidFill>
                </a:rPr>
                <a:t>= </a:t>
              </a:r>
              <a:r>
                <a:rPr lang="fr-FR" altLang="fr-FR" sz="2400" b="1" dirty="0" err="1" smtClean="0">
                  <a:solidFill>
                    <a:srgbClr val="0000FF"/>
                  </a:solidFill>
                  <a:latin typeface="Symbol" pitchFamily="18" charset="2"/>
                </a:rPr>
                <a:t>s</a:t>
              </a:r>
              <a:r>
                <a:rPr lang="fr-FR" altLang="fr-FR" sz="2400" b="1" baseline="-35000" dirty="0" err="1" smtClean="0">
                  <a:solidFill>
                    <a:srgbClr val="0000FF"/>
                  </a:solidFill>
                </a:rPr>
                <a:t>R</a:t>
              </a:r>
              <a:endParaRPr lang="fr-FR" altLang="fr-FR" sz="2400" b="1" baseline="-35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163" name="Text Box 126"/>
            <p:cNvSpPr txBox="1">
              <a:spLocks noChangeArrowheads="1"/>
            </p:cNvSpPr>
            <p:nvPr/>
          </p:nvSpPr>
          <p:spPr bwMode="auto">
            <a:xfrm>
              <a:off x="2283" y="3660"/>
              <a:ext cx="221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fr-FR" altLang="fr-FR" sz="4800" smtClean="0">
                  <a:solidFill>
                    <a:srgbClr val="FF3300"/>
                  </a:solidFill>
                  <a:sym typeface="Symbol" pitchFamily="18" charset="2"/>
                </a:rPr>
                <a:t></a:t>
              </a:r>
            </a:p>
          </p:txBody>
        </p:sp>
        <p:sp>
          <p:nvSpPr>
            <p:cNvPr id="164" name="Text Box 127"/>
            <p:cNvSpPr txBox="1">
              <a:spLocks noChangeArrowheads="1"/>
            </p:cNvSpPr>
            <p:nvPr/>
          </p:nvSpPr>
          <p:spPr bwMode="auto">
            <a:xfrm>
              <a:off x="2381" y="4012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fr-FR" altLang="fr-FR" b="1" smtClean="0">
                  <a:solidFill>
                    <a:srgbClr val="FF3300"/>
                  </a:solidFill>
                </a:rPr>
                <a:t>0</a:t>
              </a:r>
              <a:endParaRPr lang="fr-FR" altLang="fr-FR" b="1" smtClean="0">
                <a:solidFill>
                  <a:srgbClr val="FF3300"/>
                </a:solidFill>
                <a:sym typeface="Symbol" pitchFamily="18" charset="2"/>
              </a:endParaRPr>
            </a:p>
          </p:txBody>
        </p:sp>
        <p:sp>
          <p:nvSpPr>
            <p:cNvPr id="165" name="Text Box 128"/>
            <p:cNvSpPr txBox="1">
              <a:spLocks noChangeArrowheads="1"/>
            </p:cNvSpPr>
            <p:nvPr/>
          </p:nvSpPr>
          <p:spPr bwMode="auto">
            <a:xfrm>
              <a:off x="2442" y="3589"/>
              <a:ext cx="208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fr-FR" altLang="fr-FR" b="1" dirty="0" smtClean="0">
                  <a:solidFill>
                    <a:srgbClr val="FF3300"/>
                  </a:solidFill>
                </a:rPr>
                <a:t>∞</a:t>
              </a:r>
              <a:endParaRPr lang="fr-FR" altLang="fr-FR" b="1" baseline="-25000" dirty="0" smtClean="0">
                <a:solidFill>
                  <a:srgbClr val="FF3300"/>
                </a:solidFill>
                <a:sym typeface="Symbol" pitchFamily="18" charset="2"/>
              </a:endParaRPr>
            </a:p>
          </p:txBody>
        </p:sp>
        <p:grpSp>
          <p:nvGrpSpPr>
            <p:cNvPr id="166" name="Group 130"/>
            <p:cNvGrpSpPr>
              <a:grpSpLocks/>
            </p:cNvGrpSpPr>
            <p:nvPr/>
          </p:nvGrpSpPr>
          <p:grpSpPr bwMode="auto">
            <a:xfrm>
              <a:off x="2517" y="3612"/>
              <a:ext cx="568" cy="567"/>
              <a:chOff x="2380" y="3521"/>
              <a:chExt cx="568" cy="567"/>
            </a:xfrm>
          </p:grpSpPr>
          <p:sp>
            <p:nvSpPr>
              <p:cNvPr id="167" name="Text Box 124"/>
              <p:cNvSpPr txBox="1">
                <a:spLocks noChangeArrowheads="1"/>
              </p:cNvSpPr>
              <p:nvPr/>
            </p:nvSpPr>
            <p:spPr bwMode="auto">
              <a:xfrm>
                <a:off x="2495" y="3521"/>
                <a:ext cx="341" cy="4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fr-FR" altLang="fr-FR" sz="4400" smtClean="0">
                    <a:solidFill>
                      <a:srgbClr val="000000"/>
                    </a:solidFill>
                    <a:latin typeface="Symbol" pitchFamily="18" charset="2"/>
                  </a:rPr>
                  <a:t>S</a:t>
                </a:r>
                <a:endParaRPr lang="fr-FR" altLang="fr-FR" sz="4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8" name="Text Box 129"/>
              <p:cNvSpPr txBox="1">
                <a:spLocks noChangeArrowheads="1"/>
              </p:cNvSpPr>
              <p:nvPr/>
            </p:nvSpPr>
            <p:spPr bwMode="auto">
              <a:xfrm>
                <a:off x="2380" y="3876"/>
                <a:ext cx="568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fr-FR" altLang="fr-FR" b="1" smtClean="0">
                    <a:solidFill>
                      <a:srgbClr val="000000"/>
                    </a:solidFill>
                  </a:rPr>
                  <a:t>n, </a:t>
                </a:r>
                <a:r>
                  <a:rPr lang="fr-FR" altLang="fr-FR" b="1" smtClean="0">
                    <a:solidFill>
                      <a:srgbClr val="000000"/>
                    </a:solidFill>
                    <a:latin typeface="Symbol" pitchFamily="18" charset="2"/>
                  </a:rPr>
                  <a:t>D</a:t>
                </a:r>
                <a:r>
                  <a:rPr lang="fr-FR" altLang="fr-FR" b="1" smtClean="0">
                    <a:solidFill>
                      <a:srgbClr val="000000"/>
                    </a:solidFill>
                  </a:rPr>
                  <a:t>n=2</a:t>
                </a:r>
              </a:p>
            </p:txBody>
          </p:sp>
        </p:grpSp>
      </p:grpSp>
      <p:sp>
        <p:nvSpPr>
          <p:cNvPr id="169" name="Text Box 113"/>
          <p:cNvSpPr txBox="1">
            <a:spLocks noChangeArrowheads="1"/>
          </p:cNvSpPr>
          <p:nvPr/>
        </p:nvSpPr>
        <p:spPr bwMode="auto">
          <a:xfrm>
            <a:off x="2016125" y="3141886"/>
            <a:ext cx="3563938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fr-FR" altLang="fr-FR" sz="2400" b="1" smtClean="0">
                <a:solidFill>
                  <a:srgbClr val="000000"/>
                </a:solidFill>
              </a:rPr>
              <a:t>P(n-2, </a:t>
            </a:r>
            <a:r>
              <a:rPr lang="fr-FR" altLang="fr-FR" sz="2400" b="1" smtClean="0">
                <a:solidFill>
                  <a:srgbClr val="0000FF"/>
                </a:solidFill>
              </a:rPr>
              <a:t>E</a:t>
            </a:r>
            <a:r>
              <a:rPr lang="fr-FR" altLang="fr-FR" sz="2400" b="1" smtClean="0">
                <a:solidFill>
                  <a:srgbClr val="000000"/>
                </a:solidFill>
              </a:rPr>
              <a:t>, t) </a:t>
            </a:r>
            <a:r>
              <a:rPr lang="fr-FR" altLang="fr-FR" sz="2400" b="1" smtClean="0">
                <a:solidFill>
                  <a:srgbClr val="000000"/>
                </a:solidFill>
                <a:latin typeface="Symbol" pitchFamily="18" charset="2"/>
              </a:rPr>
              <a:t>l </a:t>
            </a:r>
            <a:r>
              <a:rPr lang="fr-FR" altLang="fr-FR" sz="2400" b="1" baseline="-35000" smtClean="0">
                <a:solidFill>
                  <a:srgbClr val="FF0000"/>
                </a:solidFill>
              </a:rPr>
              <a:t>n-2</a:t>
            </a:r>
            <a:r>
              <a:rPr lang="fr-FR" altLang="fr-FR" sz="2400" b="1" baseline="-35000" smtClean="0">
                <a:solidFill>
                  <a:srgbClr val="000000"/>
                </a:solidFill>
              </a:rPr>
              <a:t>, </a:t>
            </a:r>
            <a:r>
              <a:rPr lang="fr-FR" altLang="fr-FR" sz="2400" b="1" baseline="-35000" smtClean="0">
                <a:solidFill>
                  <a:srgbClr val="00FF00"/>
                </a:solidFill>
              </a:rPr>
              <a:t>n</a:t>
            </a:r>
            <a:r>
              <a:rPr lang="fr-FR" altLang="fr-FR" sz="2400" b="1" baseline="-35000" smtClean="0">
                <a:solidFill>
                  <a:srgbClr val="000000"/>
                </a:solidFill>
              </a:rPr>
              <a:t> </a:t>
            </a:r>
            <a:r>
              <a:rPr lang="fr-FR" altLang="fr-FR" sz="2400" b="1" smtClean="0">
                <a:solidFill>
                  <a:srgbClr val="000000"/>
                </a:solidFill>
              </a:rPr>
              <a:t>(</a:t>
            </a:r>
            <a:r>
              <a:rPr lang="fr-FR" altLang="fr-FR" sz="2400" b="1" smtClean="0">
                <a:solidFill>
                  <a:srgbClr val="0000FF"/>
                </a:solidFill>
              </a:rPr>
              <a:t>E</a:t>
            </a:r>
            <a:r>
              <a:rPr lang="fr-FR" altLang="fr-FR" sz="2400" b="1" smtClean="0">
                <a:solidFill>
                  <a:srgbClr val="000000"/>
                </a:solidFill>
              </a:rPr>
              <a:t>)</a:t>
            </a:r>
            <a:endParaRPr lang="fr-FR" altLang="fr-FR" sz="2400" smtClean="0">
              <a:solidFill>
                <a:srgbClr val="000000"/>
              </a:solidFill>
            </a:endParaRPr>
          </a:p>
        </p:txBody>
      </p:sp>
      <p:sp>
        <p:nvSpPr>
          <p:cNvPr id="170" name="Text Box 112"/>
          <p:cNvSpPr txBox="1">
            <a:spLocks noChangeArrowheads="1"/>
          </p:cNvSpPr>
          <p:nvPr/>
        </p:nvSpPr>
        <p:spPr bwMode="auto">
          <a:xfrm>
            <a:off x="5116513" y="3141886"/>
            <a:ext cx="3600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fr-FR" altLang="fr-FR" sz="2400" b="1" smtClean="0">
                <a:solidFill>
                  <a:srgbClr val="000000"/>
                </a:solidFill>
              </a:rPr>
              <a:t>+</a:t>
            </a:r>
            <a:r>
              <a:rPr lang="fr-FR" altLang="fr-FR" sz="2400" smtClean="0">
                <a:solidFill>
                  <a:srgbClr val="000000"/>
                </a:solidFill>
              </a:rPr>
              <a:t> </a:t>
            </a:r>
            <a:r>
              <a:rPr lang="fr-FR" altLang="fr-FR" sz="2400" b="1" smtClean="0">
                <a:solidFill>
                  <a:srgbClr val="000000"/>
                </a:solidFill>
              </a:rPr>
              <a:t>P(n+2, </a:t>
            </a:r>
            <a:r>
              <a:rPr lang="fr-FR" altLang="fr-FR" sz="2400" b="1" smtClean="0">
                <a:solidFill>
                  <a:srgbClr val="0000FF"/>
                </a:solidFill>
              </a:rPr>
              <a:t>E</a:t>
            </a:r>
            <a:r>
              <a:rPr lang="fr-FR" altLang="fr-FR" sz="2400" b="1" smtClean="0">
                <a:solidFill>
                  <a:srgbClr val="000000"/>
                </a:solidFill>
              </a:rPr>
              <a:t>, t) </a:t>
            </a:r>
            <a:r>
              <a:rPr lang="fr-FR" altLang="fr-FR" sz="2400" b="1" smtClean="0">
                <a:solidFill>
                  <a:srgbClr val="000000"/>
                </a:solidFill>
                <a:latin typeface="Symbol" pitchFamily="18" charset="2"/>
              </a:rPr>
              <a:t>l </a:t>
            </a:r>
            <a:r>
              <a:rPr lang="fr-FR" altLang="fr-FR" sz="2400" b="1" baseline="-35000" smtClean="0">
                <a:solidFill>
                  <a:srgbClr val="FF0000"/>
                </a:solidFill>
              </a:rPr>
              <a:t>n+2</a:t>
            </a:r>
            <a:r>
              <a:rPr lang="fr-FR" altLang="fr-FR" sz="2400" b="1" baseline="-35000" smtClean="0">
                <a:solidFill>
                  <a:srgbClr val="000000"/>
                </a:solidFill>
              </a:rPr>
              <a:t>, </a:t>
            </a:r>
            <a:r>
              <a:rPr lang="fr-FR" altLang="fr-FR" sz="2400" b="1" baseline="-35000" smtClean="0">
                <a:solidFill>
                  <a:srgbClr val="00FF00"/>
                </a:solidFill>
              </a:rPr>
              <a:t>n</a:t>
            </a:r>
            <a:r>
              <a:rPr lang="fr-FR" altLang="fr-FR" sz="2400" b="1" baseline="-35000" smtClean="0">
                <a:solidFill>
                  <a:srgbClr val="000000"/>
                </a:solidFill>
              </a:rPr>
              <a:t> </a:t>
            </a:r>
            <a:r>
              <a:rPr lang="fr-FR" altLang="fr-FR" sz="2400" b="1" smtClean="0">
                <a:solidFill>
                  <a:srgbClr val="000000"/>
                </a:solidFill>
              </a:rPr>
              <a:t>(</a:t>
            </a:r>
            <a:r>
              <a:rPr lang="fr-FR" altLang="fr-FR" sz="2400" b="1" smtClean="0">
                <a:solidFill>
                  <a:srgbClr val="0000FF"/>
                </a:solidFill>
              </a:rPr>
              <a:t>E</a:t>
            </a:r>
            <a:r>
              <a:rPr lang="fr-FR" altLang="fr-FR" sz="2400" b="1" smtClean="0">
                <a:solidFill>
                  <a:srgbClr val="000000"/>
                </a:solidFill>
              </a:rPr>
              <a:t>)</a:t>
            </a:r>
            <a:r>
              <a:rPr lang="fr-FR" altLang="fr-FR" sz="2400" smtClean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71" name="Text Box 133"/>
          <p:cNvSpPr txBox="1">
            <a:spLocks noChangeArrowheads="1"/>
          </p:cNvSpPr>
          <p:nvPr/>
        </p:nvSpPr>
        <p:spPr bwMode="auto">
          <a:xfrm>
            <a:off x="2273300" y="1052736"/>
            <a:ext cx="1403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fr-FR" altLang="fr-FR" sz="1800" b="1" smtClean="0">
                <a:solidFill>
                  <a:srgbClr val="FF3300"/>
                </a:solidFill>
              </a:rPr>
              <a:t>Probability</a:t>
            </a:r>
          </a:p>
        </p:txBody>
      </p:sp>
    </p:spTree>
    <p:extLst>
      <p:ext uri="{BB962C8B-B14F-4D97-AF65-F5344CB8AC3E}">
        <p14:creationId xmlns:p14="http://schemas.microsoft.com/office/powerpoint/2010/main" val="542153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0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/>
      <p:bldP spid="96" grpId="1"/>
      <p:bldP spid="97" grpId="0"/>
      <p:bldP spid="97" grpId="1"/>
      <p:bldP spid="99" grpId="0"/>
      <p:bldP spid="100" grpId="0" animBg="1"/>
      <p:bldP spid="101" grpId="0" animBg="1"/>
      <p:bldP spid="102" grpId="0"/>
      <p:bldP spid="103" grpId="0"/>
      <p:bldP spid="104" grpId="0" animBg="1"/>
      <p:bldP spid="105" grpId="0"/>
      <p:bldP spid="112" grpId="0"/>
      <p:bldP spid="113" grpId="0"/>
      <p:bldP spid="169" grpId="0" animBg="1"/>
      <p:bldP spid="170" grpId="0"/>
      <p:bldP spid="171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9"/>
          <p:cNvSpPr>
            <a:spLocks/>
          </p:cNvSpPr>
          <p:nvPr/>
        </p:nvSpPr>
        <p:spPr bwMode="auto">
          <a:xfrm>
            <a:off x="2555776" y="7629"/>
            <a:ext cx="4432971" cy="90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0" hangingPunct="0"/>
            <a:r>
              <a:rPr lang="fr-FR" sz="2200" b="1" dirty="0" smtClean="0">
                <a:solidFill>
                  <a:prstClr val="white"/>
                </a:solidFill>
                <a:latin typeface="Arial" charset="0"/>
              </a:rPr>
              <a:t>THE PRE-EQUILIBRIUM MODEL</a:t>
            </a:r>
          </a:p>
          <a:p>
            <a:pPr algn="ctr" eaLnBrk="0" hangingPunct="0"/>
            <a:r>
              <a:rPr lang="fr-FR" sz="2200" b="1" dirty="0" smtClean="0">
                <a:solidFill>
                  <a:prstClr val="white"/>
                </a:solidFill>
                <a:latin typeface="Arial" charset="0"/>
              </a:rPr>
              <a:t>(Initialisation &amp; </a:t>
            </a:r>
            <a:r>
              <a:rPr lang="fr-FR" sz="2200" b="1" dirty="0">
                <a:solidFill>
                  <a:prstClr val="white"/>
                </a:solidFill>
                <a:latin typeface="Arial" charset="0"/>
              </a:rPr>
              <a:t>t</a:t>
            </a:r>
            <a:r>
              <a:rPr lang="fr-FR" sz="2200" b="1" dirty="0" smtClean="0">
                <a:solidFill>
                  <a:prstClr val="white"/>
                </a:solidFill>
                <a:latin typeface="Arial" charset="0"/>
              </a:rPr>
              <a:t>ransition rates)</a:t>
            </a:r>
            <a:endParaRPr lang="fr-FR" sz="2200" b="1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98" name="Text Box 96"/>
          <p:cNvSpPr txBox="1">
            <a:spLocks noChangeArrowheads="1"/>
          </p:cNvSpPr>
          <p:nvPr/>
        </p:nvSpPr>
        <p:spPr bwMode="auto">
          <a:xfrm>
            <a:off x="-108520" y="1557953"/>
            <a:ext cx="754856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fr-FR" altLang="fr-FR" sz="2200" b="1" dirty="0" smtClean="0">
                <a:solidFill>
                  <a:srgbClr val="000000"/>
                </a:solidFill>
              </a:rPr>
              <a:t>P(</a:t>
            </a:r>
            <a:r>
              <a:rPr lang="fr-FR" altLang="fr-FR" sz="2200" b="1" dirty="0" smtClean="0">
                <a:solidFill>
                  <a:srgbClr val="FF3300"/>
                </a:solidFill>
              </a:rPr>
              <a:t>n</a:t>
            </a:r>
            <a:r>
              <a:rPr lang="fr-FR" altLang="fr-FR" sz="2200" b="1" dirty="0" smtClean="0">
                <a:solidFill>
                  <a:srgbClr val="000000"/>
                </a:solidFill>
              </a:rPr>
              <a:t>,</a:t>
            </a:r>
            <a:r>
              <a:rPr lang="fr-FR" altLang="fr-FR" sz="2200" b="1" dirty="0" smtClean="0">
                <a:solidFill>
                  <a:srgbClr val="0000FF"/>
                </a:solidFill>
              </a:rPr>
              <a:t>E</a:t>
            </a:r>
            <a:r>
              <a:rPr lang="fr-FR" altLang="fr-FR" sz="2200" b="1" dirty="0" smtClean="0">
                <a:solidFill>
                  <a:srgbClr val="000000"/>
                </a:solidFill>
              </a:rPr>
              <a:t>,</a:t>
            </a:r>
            <a:r>
              <a:rPr lang="fr-FR" altLang="fr-FR" sz="2200" b="1" dirty="0" smtClean="0">
                <a:solidFill>
                  <a:srgbClr val="00FF00"/>
                </a:solidFill>
              </a:rPr>
              <a:t>0</a:t>
            </a:r>
            <a:r>
              <a:rPr lang="fr-FR" altLang="fr-FR" sz="2200" b="1" dirty="0" smtClean="0">
                <a:solidFill>
                  <a:srgbClr val="000000"/>
                </a:solidFill>
              </a:rPr>
              <a:t>) = </a:t>
            </a:r>
            <a:r>
              <a:rPr lang="fr-FR" altLang="fr-FR" sz="2200" b="1" dirty="0" smtClean="0">
                <a:solidFill>
                  <a:srgbClr val="000000"/>
                </a:solidFill>
                <a:sym typeface="Symbol"/>
              </a:rPr>
              <a:t></a:t>
            </a:r>
            <a:r>
              <a:rPr lang="fr-FR" altLang="fr-FR" sz="2200" b="1" baseline="-25000" dirty="0" smtClean="0">
                <a:solidFill>
                  <a:srgbClr val="FF0000"/>
                </a:solidFill>
                <a:sym typeface="Symbol"/>
              </a:rPr>
              <a:t>n</a:t>
            </a:r>
            <a:r>
              <a:rPr lang="fr-FR" altLang="fr-FR" sz="2200" b="1" baseline="-25000" dirty="0" smtClean="0">
                <a:solidFill>
                  <a:srgbClr val="000000"/>
                </a:solidFill>
                <a:sym typeface="Symbol"/>
              </a:rPr>
              <a:t>,n</a:t>
            </a:r>
            <a:r>
              <a:rPr lang="fr-FR" altLang="fr-FR" sz="2200" b="1" baseline="-50000" dirty="0" smtClean="0">
                <a:solidFill>
                  <a:srgbClr val="000000"/>
                </a:solidFill>
                <a:sym typeface="Symbol"/>
              </a:rPr>
              <a:t>0</a:t>
            </a:r>
            <a:r>
              <a:rPr lang="fr-FR" altLang="fr-FR" sz="1800" b="1" dirty="0" smtClean="0">
                <a:solidFill>
                  <a:srgbClr val="000000"/>
                </a:solidFill>
                <a:sym typeface="Symbol"/>
              </a:rPr>
              <a:t> </a:t>
            </a:r>
            <a:r>
              <a:rPr lang="fr-FR" altLang="fr-FR" sz="1800" b="1" dirty="0" err="1" smtClean="0">
                <a:solidFill>
                  <a:srgbClr val="000000"/>
                </a:solidFill>
                <a:sym typeface="Symbol"/>
              </a:rPr>
              <a:t>with</a:t>
            </a:r>
            <a:r>
              <a:rPr lang="fr-FR" altLang="fr-FR" sz="1800" b="1" dirty="0" smtClean="0">
                <a:solidFill>
                  <a:srgbClr val="000000"/>
                </a:solidFill>
                <a:sym typeface="Symbol"/>
              </a:rPr>
              <a:t> n</a:t>
            </a:r>
            <a:r>
              <a:rPr lang="fr-FR" altLang="fr-FR" sz="1800" b="1" baseline="-25000" dirty="0" smtClean="0">
                <a:solidFill>
                  <a:srgbClr val="000000"/>
                </a:solidFill>
                <a:sym typeface="Symbol"/>
              </a:rPr>
              <a:t>0</a:t>
            </a:r>
            <a:r>
              <a:rPr lang="fr-FR" altLang="fr-FR" sz="1800" b="1" dirty="0" smtClean="0">
                <a:solidFill>
                  <a:srgbClr val="000000"/>
                </a:solidFill>
                <a:sym typeface="Symbol"/>
              </a:rPr>
              <a:t>=3 for </a:t>
            </a:r>
            <a:r>
              <a:rPr lang="fr-FR" altLang="fr-FR" sz="1800" b="1" dirty="0" err="1" smtClean="0">
                <a:solidFill>
                  <a:srgbClr val="000000"/>
                </a:solidFill>
                <a:sym typeface="Symbol"/>
              </a:rPr>
              <a:t>nucleon</a:t>
            </a:r>
            <a:r>
              <a:rPr lang="fr-FR" altLang="fr-FR" sz="1800" b="1" dirty="0" smtClean="0">
                <a:solidFill>
                  <a:srgbClr val="000000"/>
                </a:solidFill>
                <a:sym typeface="Symbol"/>
              </a:rPr>
              <a:t> </a:t>
            </a:r>
            <a:r>
              <a:rPr lang="fr-FR" altLang="fr-FR" sz="1800" b="1" dirty="0" err="1" smtClean="0">
                <a:solidFill>
                  <a:srgbClr val="000000"/>
                </a:solidFill>
                <a:sym typeface="Symbol"/>
              </a:rPr>
              <a:t>induced</a:t>
            </a:r>
            <a:r>
              <a:rPr lang="fr-FR" altLang="fr-FR" sz="1800" b="1" dirty="0" smtClean="0">
                <a:solidFill>
                  <a:srgbClr val="000000"/>
                </a:solidFill>
                <a:sym typeface="Symbol"/>
              </a:rPr>
              <a:t> </a:t>
            </a:r>
            <a:r>
              <a:rPr lang="fr-FR" altLang="fr-FR" sz="1800" b="1" dirty="0" err="1" smtClean="0">
                <a:solidFill>
                  <a:srgbClr val="000000"/>
                </a:solidFill>
                <a:sym typeface="Symbol"/>
              </a:rPr>
              <a:t>reactions</a:t>
            </a:r>
            <a:endParaRPr lang="fr-FR" altLang="fr-FR" sz="1800" b="1" dirty="0" smtClean="0">
              <a:solidFill>
                <a:srgbClr val="000000"/>
              </a:solidFill>
            </a:endParaRPr>
          </a:p>
        </p:txBody>
      </p:sp>
      <p:sp>
        <p:nvSpPr>
          <p:cNvPr id="112" name="Text Box 120"/>
          <p:cNvSpPr txBox="1">
            <a:spLocks noChangeArrowheads="1"/>
          </p:cNvSpPr>
          <p:nvPr/>
        </p:nvSpPr>
        <p:spPr bwMode="auto">
          <a:xfrm>
            <a:off x="179512" y="1033572"/>
            <a:ext cx="228139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fr-FR" altLang="fr-FR" sz="2800" b="1" dirty="0" smtClean="0">
                <a:solidFill>
                  <a:srgbClr val="000000"/>
                </a:solidFill>
              </a:rPr>
              <a:t>Initialisation</a:t>
            </a:r>
          </a:p>
        </p:txBody>
      </p:sp>
      <p:sp>
        <p:nvSpPr>
          <p:cNvPr id="33" name="Text Box 120"/>
          <p:cNvSpPr txBox="1">
            <a:spLocks noChangeArrowheads="1"/>
          </p:cNvSpPr>
          <p:nvPr/>
        </p:nvSpPr>
        <p:spPr bwMode="auto">
          <a:xfrm>
            <a:off x="107504" y="2052137"/>
            <a:ext cx="286270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fr-FR" altLang="fr-FR" sz="2800" b="1" dirty="0" smtClean="0">
                <a:solidFill>
                  <a:srgbClr val="000000"/>
                </a:solidFill>
              </a:rPr>
              <a:t>Transition rates</a:t>
            </a:r>
          </a:p>
        </p:txBody>
      </p:sp>
      <p:grpSp>
        <p:nvGrpSpPr>
          <p:cNvPr id="8" name="Groupe 7"/>
          <p:cNvGrpSpPr/>
          <p:nvPr/>
        </p:nvGrpSpPr>
        <p:grpSpPr>
          <a:xfrm>
            <a:off x="399858" y="3970880"/>
            <a:ext cx="6943774" cy="966506"/>
            <a:chOff x="755576" y="3970880"/>
            <a:chExt cx="6943774" cy="966506"/>
          </a:xfrm>
        </p:grpSpPr>
        <p:sp>
          <p:nvSpPr>
            <p:cNvPr id="102" name="Rectangle 107"/>
            <p:cNvSpPr>
              <a:spLocks noChangeArrowheads="1"/>
            </p:cNvSpPr>
            <p:nvPr/>
          </p:nvSpPr>
          <p:spPr bwMode="auto">
            <a:xfrm>
              <a:off x="755576" y="4221088"/>
              <a:ext cx="149432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r-FR" altLang="fr-FR" sz="2200" b="1" dirty="0" smtClean="0">
                  <a:solidFill>
                    <a:srgbClr val="000000"/>
                  </a:solidFill>
                  <a:latin typeface="Symbol" pitchFamily="18" charset="2"/>
                </a:rPr>
                <a:t>l </a:t>
              </a:r>
              <a:r>
                <a:rPr lang="fr-FR" altLang="fr-FR" sz="2200" b="1" baseline="-35000" dirty="0" smtClean="0">
                  <a:solidFill>
                    <a:srgbClr val="FF0000"/>
                  </a:solidFill>
                </a:rPr>
                <a:t>n</a:t>
              </a:r>
              <a:r>
                <a:rPr lang="fr-FR" altLang="fr-FR" sz="2200" b="1" baseline="-35000" dirty="0" smtClean="0">
                  <a:solidFill>
                    <a:srgbClr val="000000"/>
                  </a:solidFill>
                </a:rPr>
                <a:t>, </a:t>
              </a:r>
              <a:r>
                <a:rPr lang="fr-FR" altLang="fr-FR" sz="2200" b="1" baseline="-35000" dirty="0" smtClean="0">
                  <a:solidFill>
                    <a:srgbClr val="00FF00"/>
                  </a:solidFill>
                </a:rPr>
                <a:t>c</a:t>
              </a:r>
              <a:r>
                <a:rPr lang="fr-FR" altLang="fr-FR" sz="2200" b="1" baseline="-35000" dirty="0" smtClean="0">
                  <a:solidFill>
                    <a:srgbClr val="000000"/>
                  </a:solidFill>
                </a:rPr>
                <a:t> </a:t>
              </a:r>
              <a:r>
                <a:rPr lang="fr-FR" altLang="fr-FR" sz="2200" b="1" dirty="0" smtClean="0">
                  <a:solidFill>
                    <a:srgbClr val="000000"/>
                  </a:solidFill>
                </a:rPr>
                <a:t>(</a:t>
              </a:r>
              <a:r>
                <a:rPr lang="fr-FR" altLang="fr-FR" sz="2200" b="1" dirty="0" smtClean="0">
                  <a:solidFill>
                    <a:srgbClr val="0000FF"/>
                  </a:solidFill>
                </a:rPr>
                <a:t>E</a:t>
              </a:r>
              <a:r>
                <a:rPr lang="fr-FR" altLang="fr-FR" sz="2200" b="1" dirty="0" smtClean="0">
                  <a:solidFill>
                    <a:srgbClr val="000000"/>
                  </a:solidFill>
                </a:rPr>
                <a:t>) =</a:t>
              </a:r>
              <a:r>
                <a:rPr lang="fr-FR" altLang="fr-FR" sz="2400" b="1" dirty="0" smtClean="0">
                  <a:solidFill>
                    <a:srgbClr val="000000"/>
                  </a:solidFill>
                </a:rPr>
                <a:t> </a:t>
              </a:r>
              <a:endParaRPr lang="fr-FR" altLang="fr-FR" sz="24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35" name="Text Box 97"/>
            <p:cNvSpPr txBox="1">
              <a:spLocks noChangeArrowheads="1"/>
            </p:cNvSpPr>
            <p:nvPr/>
          </p:nvSpPr>
          <p:spPr bwMode="auto">
            <a:xfrm>
              <a:off x="2130476" y="4048505"/>
              <a:ext cx="925253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fr-FR" altLang="fr-FR" sz="2200" b="1" dirty="0" smtClean="0">
                  <a:solidFill>
                    <a:srgbClr val="000000"/>
                  </a:solidFill>
                </a:rPr>
                <a:t>2</a:t>
              </a:r>
              <a:r>
                <a:rPr lang="fr-FR" altLang="fr-FR" sz="2200" b="1" dirty="0" smtClean="0">
                  <a:solidFill>
                    <a:srgbClr val="00FF00"/>
                  </a:solidFill>
                </a:rPr>
                <a:t>s</a:t>
              </a:r>
              <a:r>
                <a:rPr lang="fr-FR" altLang="fr-FR" sz="2200" b="1" baseline="-25000" dirty="0" smtClean="0">
                  <a:solidFill>
                    <a:srgbClr val="00FF00"/>
                  </a:solidFill>
                </a:rPr>
                <a:t>c</a:t>
              </a:r>
              <a:r>
                <a:rPr lang="fr-FR" altLang="fr-FR" sz="2200" b="1" dirty="0" smtClean="0">
                  <a:solidFill>
                    <a:srgbClr val="000000"/>
                  </a:solidFill>
                </a:rPr>
                <a:t>+1</a:t>
              </a:r>
            </a:p>
          </p:txBody>
        </p:sp>
        <p:sp>
          <p:nvSpPr>
            <p:cNvPr id="37" name="Text Box 98"/>
            <p:cNvSpPr txBox="1">
              <a:spLocks noChangeArrowheads="1"/>
            </p:cNvSpPr>
            <p:nvPr/>
          </p:nvSpPr>
          <p:spPr bwMode="auto">
            <a:xfrm>
              <a:off x="2126596" y="4475423"/>
              <a:ext cx="830263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l-GR" altLang="fr-FR" sz="2400" b="1" dirty="0">
                  <a:solidFill>
                    <a:srgbClr val="000000"/>
                  </a:solidFill>
                  <a:sym typeface="Symbol"/>
                </a:rPr>
                <a:t></a:t>
              </a:r>
              <a:r>
                <a:rPr lang="fr-FR" altLang="fr-FR" sz="2400" b="1" baseline="30000" dirty="0">
                  <a:solidFill>
                    <a:srgbClr val="000000"/>
                  </a:solidFill>
                  <a:latin typeface="+mj-lt"/>
                  <a:sym typeface="Symbol"/>
                </a:rPr>
                <a:t>2</a:t>
              </a:r>
              <a:r>
                <a:rPr lang="fr-FR" altLang="fr-FR" sz="2400" b="1" baseline="30000" dirty="0">
                  <a:solidFill>
                    <a:srgbClr val="000000"/>
                  </a:solidFill>
                  <a:latin typeface="Symbol" pitchFamily="18" charset="2"/>
                  <a:sym typeface="Symbol"/>
                </a:rPr>
                <a:t> </a:t>
              </a:r>
              <a:r>
                <a:rPr lang="el-GR" altLang="fr-FR" sz="2200" b="1" dirty="0" smtClean="0">
                  <a:solidFill>
                    <a:srgbClr val="000000"/>
                  </a:solidFill>
                  <a:latin typeface="Lucida Sans Unicode"/>
                  <a:cs typeface="Lucida Sans Unicode"/>
                  <a:sym typeface="Symbol"/>
                </a:rPr>
                <a:t>ℏ</a:t>
              </a:r>
              <a:r>
                <a:rPr lang="fr-FR" altLang="fr-FR" sz="2400" b="1" baseline="30000" dirty="0" smtClean="0">
                  <a:solidFill>
                    <a:srgbClr val="000000"/>
                  </a:solidFill>
                  <a:latin typeface="+mj-lt"/>
                  <a:cs typeface="Lucida Sans Unicode"/>
                  <a:sym typeface="Symbol"/>
                </a:rPr>
                <a:t>3</a:t>
              </a:r>
              <a:endParaRPr lang="fr-FR" altLang="fr-FR" sz="2400" b="1" baseline="30000" dirty="0" smtClea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8" name="Line 103"/>
            <p:cNvSpPr>
              <a:spLocks noChangeShapeType="1"/>
            </p:cNvSpPr>
            <p:nvPr/>
          </p:nvSpPr>
          <p:spPr bwMode="auto">
            <a:xfrm>
              <a:off x="2136121" y="4475423"/>
              <a:ext cx="871538" cy="793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9" name="Text Box 116"/>
            <p:cNvSpPr txBox="1">
              <a:spLocks noChangeArrowheads="1"/>
            </p:cNvSpPr>
            <p:nvPr/>
          </p:nvSpPr>
          <p:spPr bwMode="auto">
            <a:xfrm>
              <a:off x="2834473" y="4216422"/>
              <a:ext cx="2463802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fr-FR" altLang="fr-FR" sz="2200" dirty="0" smtClean="0">
                  <a:solidFill>
                    <a:srgbClr val="00FF00"/>
                  </a:solidFill>
                </a:rPr>
                <a:t>µ</a:t>
              </a:r>
              <a:r>
                <a:rPr lang="fr-FR" altLang="fr-FR" sz="2200" b="1" baseline="-25000" dirty="0" smtClean="0">
                  <a:solidFill>
                    <a:srgbClr val="00FF00"/>
                  </a:solidFill>
                </a:rPr>
                <a:t>c</a:t>
              </a:r>
              <a:r>
                <a:rPr lang="fr-FR" altLang="fr-FR" sz="2400" dirty="0">
                  <a:solidFill>
                    <a:srgbClr val="00FF00"/>
                  </a:solidFill>
                </a:rPr>
                <a:t> </a:t>
              </a:r>
              <a:r>
                <a:rPr lang="fr-FR" altLang="fr-FR" sz="2400" dirty="0" err="1" smtClean="0">
                  <a:solidFill>
                    <a:srgbClr val="00FF00"/>
                  </a:solidFill>
                  <a:latin typeface="Symbol" panose="05050102010706020507" pitchFamily="18" charset="2"/>
                </a:rPr>
                <a:t>e</a:t>
              </a:r>
              <a:r>
                <a:rPr lang="fr-FR" altLang="fr-FR" sz="2400" b="1" baseline="-25000" dirty="0" err="1" smtClean="0">
                  <a:solidFill>
                    <a:srgbClr val="00FF00"/>
                  </a:solidFill>
                </a:rPr>
                <a:t>c</a:t>
              </a:r>
              <a:r>
                <a:rPr lang="fr-FR" altLang="fr-FR" sz="2400" dirty="0" smtClean="0">
                  <a:solidFill>
                    <a:srgbClr val="00FF00"/>
                  </a:solidFill>
                </a:rPr>
                <a:t> </a:t>
              </a:r>
              <a:r>
                <a:rPr lang="fr-FR" altLang="fr-FR" sz="2400" dirty="0" err="1" smtClean="0">
                  <a:solidFill>
                    <a:srgbClr val="00FF00"/>
                  </a:solidFill>
                  <a:latin typeface="Symbol" panose="05050102010706020507" pitchFamily="18" charset="2"/>
                </a:rPr>
                <a:t>s</a:t>
              </a:r>
              <a:r>
                <a:rPr lang="fr-FR" altLang="fr-FR" sz="2400" b="1" baseline="-25000" dirty="0" err="1" smtClean="0">
                  <a:solidFill>
                    <a:srgbClr val="00FF00"/>
                  </a:solidFill>
                </a:rPr>
                <a:t>c,inv</a:t>
              </a:r>
              <a:r>
                <a:rPr lang="fr-FR" altLang="fr-FR" sz="2400" dirty="0">
                  <a:solidFill>
                    <a:srgbClr val="00FF00"/>
                  </a:solidFill>
                  <a:latin typeface="Symbol" panose="05050102010706020507" pitchFamily="18" charset="2"/>
                </a:rPr>
                <a:t> </a:t>
              </a:r>
              <a:r>
                <a:rPr lang="fr-FR" altLang="fr-FR" sz="2400" dirty="0" smtClean="0">
                  <a:solidFill>
                    <a:srgbClr val="00FF00"/>
                  </a:solidFill>
                  <a:latin typeface="Symbol" panose="05050102010706020507" pitchFamily="18" charset="2"/>
                </a:rPr>
                <a:t>(</a:t>
              </a:r>
              <a:r>
                <a:rPr lang="fr-FR" altLang="fr-FR" sz="2400" dirty="0" err="1">
                  <a:solidFill>
                    <a:srgbClr val="00FF00"/>
                  </a:solidFill>
                  <a:latin typeface="Symbol" panose="05050102010706020507" pitchFamily="18" charset="2"/>
                </a:rPr>
                <a:t>e</a:t>
              </a:r>
              <a:r>
                <a:rPr lang="fr-FR" altLang="fr-FR" sz="2400" b="1" baseline="-25000" dirty="0" err="1">
                  <a:solidFill>
                    <a:srgbClr val="00FF00"/>
                  </a:solidFill>
                </a:rPr>
                <a:t>c</a:t>
              </a:r>
              <a:r>
                <a:rPr lang="fr-FR" altLang="fr-FR" sz="2400" dirty="0" smtClean="0">
                  <a:solidFill>
                    <a:srgbClr val="00FF00"/>
                  </a:solidFill>
                  <a:latin typeface="Symbol" panose="05050102010706020507" pitchFamily="18" charset="2"/>
                </a:rPr>
                <a:t>)</a:t>
              </a:r>
              <a:r>
                <a:rPr lang="fr-FR" altLang="fr-FR" sz="2400" dirty="0" smtClean="0">
                  <a:solidFill>
                    <a:srgbClr val="000000"/>
                  </a:solidFill>
                </a:rPr>
                <a:t> </a:t>
              </a:r>
            </a:p>
          </p:txBody>
        </p:sp>
        <p:sp>
          <p:nvSpPr>
            <p:cNvPr id="40" name="Text Box 97"/>
            <p:cNvSpPr txBox="1">
              <a:spLocks noChangeArrowheads="1"/>
            </p:cNvSpPr>
            <p:nvPr/>
          </p:nvSpPr>
          <p:spPr bwMode="auto">
            <a:xfrm>
              <a:off x="5050868" y="3970880"/>
              <a:ext cx="2648482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l-GR" altLang="fr-FR" sz="2200" b="1" dirty="0" smtClean="0">
                  <a:solidFill>
                    <a:srgbClr val="000000"/>
                  </a:solidFill>
                </a:rPr>
                <a:t>ω</a:t>
              </a:r>
              <a:r>
                <a:rPr lang="fr-FR" altLang="fr-FR" sz="2200" b="1" dirty="0" smtClean="0">
                  <a:solidFill>
                    <a:srgbClr val="000000"/>
                  </a:solidFill>
                </a:rPr>
                <a:t>(</a:t>
              </a:r>
              <a:r>
                <a:rPr lang="fr-FR" altLang="fr-FR" sz="2200" b="1" dirty="0" smtClean="0">
                  <a:solidFill>
                    <a:srgbClr val="00FF00"/>
                  </a:solidFill>
                </a:rPr>
                <a:t>p</a:t>
              </a:r>
              <a:r>
                <a:rPr lang="fr-FR" altLang="fr-FR" sz="2200" b="1" dirty="0" smtClean="0">
                  <a:solidFill>
                    <a:srgbClr val="000000"/>
                  </a:solidFill>
                </a:rPr>
                <a:t>-</a:t>
              </a:r>
              <a:r>
                <a:rPr lang="fr-FR" altLang="fr-FR" sz="2200" b="1" dirty="0" err="1" smtClean="0">
                  <a:solidFill>
                    <a:srgbClr val="00FF00"/>
                  </a:solidFill>
                </a:rPr>
                <a:t>p</a:t>
              </a:r>
              <a:r>
                <a:rPr lang="fr-FR" altLang="fr-FR" sz="2200" b="1" baseline="-25000" dirty="0" err="1" smtClean="0">
                  <a:solidFill>
                    <a:srgbClr val="00FF00"/>
                  </a:solidFill>
                </a:rPr>
                <a:t>b</a:t>
              </a:r>
              <a:r>
                <a:rPr lang="fr-FR" altLang="fr-FR" sz="2200" b="1" dirty="0" err="1" smtClean="0">
                  <a:solidFill>
                    <a:srgbClr val="000000"/>
                  </a:solidFill>
                </a:rPr>
                <a:t>,</a:t>
              </a:r>
              <a:r>
                <a:rPr lang="fr-FR" altLang="fr-FR" sz="2200" b="1" dirty="0" err="1" smtClean="0">
                  <a:solidFill>
                    <a:srgbClr val="00FF00"/>
                  </a:solidFill>
                </a:rPr>
                <a:t>h</a:t>
              </a:r>
              <a:r>
                <a:rPr lang="fr-FR" altLang="fr-FR" sz="2200" b="1" dirty="0" err="1" smtClean="0">
                  <a:solidFill>
                    <a:srgbClr val="000000"/>
                  </a:solidFill>
                </a:rPr>
                <a:t>,</a:t>
              </a:r>
              <a:r>
                <a:rPr lang="fr-FR" altLang="fr-FR" sz="2200" b="1" dirty="0" err="1" smtClean="0">
                  <a:solidFill>
                    <a:srgbClr val="0000FF"/>
                  </a:solidFill>
                </a:rPr>
                <a:t>E</a:t>
              </a:r>
              <a:r>
                <a:rPr lang="fr-FR" altLang="fr-FR" sz="2800" b="1" dirty="0">
                  <a:solidFill>
                    <a:srgbClr val="000000"/>
                  </a:solidFill>
                </a:rPr>
                <a:t>-</a:t>
              </a:r>
              <a:r>
                <a:rPr lang="fr-FR" altLang="fr-FR" sz="2400" dirty="0">
                  <a:solidFill>
                    <a:srgbClr val="000000"/>
                  </a:solidFill>
                  <a:latin typeface="Symbol" panose="05050102010706020507" pitchFamily="18" charset="2"/>
                </a:rPr>
                <a:t> </a:t>
              </a:r>
              <a:r>
                <a:rPr lang="fr-FR" altLang="fr-FR" sz="2400" dirty="0" err="1" smtClean="0">
                  <a:solidFill>
                    <a:srgbClr val="00FF00"/>
                  </a:solidFill>
                  <a:latin typeface="Symbol" panose="05050102010706020507" pitchFamily="18" charset="2"/>
                </a:rPr>
                <a:t>e</a:t>
              </a:r>
              <a:r>
                <a:rPr lang="fr-FR" altLang="fr-FR" sz="2400" b="1" baseline="-25000" dirty="0" err="1" smtClean="0">
                  <a:solidFill>
                    <a:srgbClr val="00FF00"/>
                  </a:solidFill>
                </a:rPr>
                <a:t>c</a:t>
              </a:r>
              <a:r>
                <a:rPr lang="fr-FR" altLang="fr-FR" sz="2800" b="1" dirty="0">
                  <a:solidFill>
                    <a:srgbClr val="000000"/>
                  </a:solidFill>
                </a:rPr>
                <a:t>-</a:t>
              </a:r>
              <a:r>
                <a:rPr lang="fr-FR" altLang="fr-FR" sz="2400" dirty="0">
                  <a:solidFill>
                    <a:srgbClr val="000000"/>
                  </a:solidFill>
                  <a:latin typeface="Symbol" panose="05050102010706020507" pitchFamily="18" charset="2"/>
                </a:rPr>
                <a:t> </a:t>
              </a:r>
              <a:r>
                <a:rPr lang="fr-FR" altLang="fr-FR" sz="2200" b="1" dirty="0" err="1" smtClean="0">
                  <a:solidFill>
                    <a:srgbClr val="00FF00"/>
                  </a:solidFill>
                  <a:latin typeface="+mj-lt"/>
                </a:rPr>
                <a:t>B</a:t>
              </a:r>
              <a:r>
                <a:rPr lang="fr-FR" altLang="fr-FR" sz="2400" b="1" baseline="-25000" dirty="0" err="1" smtClean="0">
                  <a:solidFill>
                    <a:srgbClr val="00FF00"/>
                  </a:solidFill>
                </a:rPr>
                <a:t>c</a:t>
              </a:r>
              <a:r>
                <a:rPr lang="fr-FR" altLang="fr-FR" sz="2200" b="1" dirty="0" smtClean="0">
                  <a:solidFill>
                    <a:srgbClr val="000000"/>
                  </a:solidFill>
                </a:rPr>
                <a:t>)</a:t>
              </a:r>
            </a:p>
          </p:txBody>
        </p:sp>
        <p:sp>
          <p:nvSpPr>
            <p:cNvPr id="42" name="Line 103"/>
            <p:cNvSpPr>
              <a:spLocks noChangeShapeType="1"/>
            </p:cNvSpPr>
            <p:nvPr/>
          </p:nvSpPr>
          <p:spPr bwMode="auto">
            <a:xfrm flipV="1">
              <a:off x="5050868" y="4488728"/>
              <a:ext cx="2636205" cy="53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3" name="Text Box 97"/>
            <p:cNvSpPr txBox="1">
              <a:spLocks noChangeArrowheads="1"/>
            </p:cNvSpPr>
            <p:nvPr/>
          </p:nvSpPr>
          <p:spPr bwMode="auto">
            <a:xfrm>
              <a:off x="5769853" y="4438273"/>
              <a:ext cx="1303563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l-GR" altLang="fr-FR" sz="2200" b="1" dirty="0" smtClean="0">
                  <a:solidFill>
                    <a:srgbClr val="000000"/>
                  </a:solidFill>
                </a:rPr>
                <a:t>ω</a:t>
              </a:r>
              <a:r>
                <a:rPr lang="fr-FR" altLang="fr-FR" sz="2200" b="1" dirty="0" smtClean="0">
                  <a:solidFill>
                    <a:srgbClr val="000000"/>
                  </a:solidFill>
                </a:rPr>
                <a:t>(</a:t>
              </a:r>
              <a:r>
                <a:rPr lang="fr-FR" altLang="fr-FR" sz="2200" b="1" dirty="0" err="1" smtClean="0">
                  <a:solidFill>
                    <a:srgbClr val="FF0000"/>
                  </a:solidFill>
                </a:rPr>
                <a:t>p</a:t>
              </a:r>
              <a:r>
                <a:rPr lang="fr-FR" altLang="fr-FR" sz="2200" b="1" dirty="0" err="1" smtClean="0">
                  <a:solidFill>
                    <a:srgbClr val="000000"/>
                  </a:solidFill>
                </a:rPr>
                <a:t>,</a:t>
              </a:r>
              <a:r>
                <a:rPr lang="fr-FR" altLang="fr-FR" sz="2200" b="1" dirty="0" err="1" smtClean="0">
                  <a:solidFill>
                    <a:srgbClr val="FF0000"/>
                  </a:solidFill>
                </a:rPr>
                <a:t>h</a:t>
              </a:r>
              <a:r>
                <a:rPr lang="fr-FR" altLang="fr-FR" sz="2200" b="1" dirty="0" err="1" smtClean="0">
                  <a:solidFill>
                    <a:srgbClr val="000000"/>
                  </a:solidFill>
                </a:rPr>
                <a:t>,E</a:t>
              </a:r>
              <a:r>
                <a:rPr lang="fr-FR" altLang="fr-FR" sz="2200" b="1" dirty="0" smtClean="0">
                  <a:solidFill>
                    <a:srgbClr val="000000"/>
                  </a:solidFill>
                </a:rPr>
                <a:t>)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7336214" y="4234201"/>
            <a:ext cx="12811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altLang="fr-FR" sz="2200" b="1" dirty="0" err="1" smtClean="0">
                <a:solidFill>
                  <a:srgbClr val="00FF00"/>
                </a:solidFill>
                <a:latin typeface="+mj-lt"/>
              </a:rPr>
              <a:t>Q</a:t>
            </a:r>
            <a:r>
              <a:rPr lang="fr-FR" altLang="fr-FR" sz="2200" b="1" baseline="-25000" dirty="0" err="1" smtClean="0">
                <a:solidFill>
                  <a:srgbClr val="00FF00"/>
                </a:solidFill>
                <a:latin typeface="+mj-lt"/>
              </a:rPr>
              <a:t>c</a:t>
            </a:r>
            <a:r>
              <a:rPr lang="fr-FR" altLang="fr-FR" sz="2200" b="1" dirty="0" smtClean="0">
                <a:solidFill>
                  <a:srgbClr val="000000"/>
                </a:solidFill>
                <a:latin typeface="+mj-lt"/>
              </a:rPr>
              <a:t>(</a:t>
            </a:r>
            <a:r>
              <a:rPr lang="fr-FR" altLang="fr-FR" sz="2200" b="1" dirty="0" smtClean="0">
                <a:solidFill>
                  <a:srgbClr val="FF0000"/>
                </a:solidFill>
                <a:latin typeface="+mj-lt"/>
              </a:rPr>
              <a:t>n</a:t>
            </a:r>
            <a:r>
              <a:rPr lang="fr-FR" altLang="fr-FR" sz="2200" b="1" dirty="0" smtClean="0">
                <a:solidFill>
                  <a:srgbClr val="000000"/>
                </a:solidFill>
                <a:latin typeface="+mj-lt"/>
              </a:rPr>
              <a:t>)</a:t>
            </a:r>
            <a:r>
              <a:rPr lang="fr-FR" altLang="fr-FR" sz="2200" b="1" dirty="0">
                <a:solidFill>
                  <a:srgbClr val="000000"/>
                </a:solidFill>
              </a:rPr>
              <a:t> </a:t>
            </a:r>
            <a:r>
              <a:rPr lang="fr-FR" altLang="fr-FR" sz="2400" b="1" dirty="0" err="1" smtClean="0">
                <a:solidFill>
                  <a:srgbClr val="00FF00"/>
                </a:solidFill>
              </a:rPr>
              <a:t>F</a:t>
            </a:r>
            <a:r>
              <a:rPr lang="fr-FR" altLang="fr-FR" sz="2200" b="1" baseline="-25000" dirty="0" err="1" smtClean="0">
                <a:solidFill>
                  <a:srgbClr val="00FF00"/>
                </a:solidFill>
                <a:latin typeface="Arial"/>
              </a:rPr>
              <a:t>c</a:t>
            </a:r>
            <a:endParaRPr lang="fr-FR" sz="2200" dirty="0">
              <a:solidFill>
                <a:srgbClr val="00FF00"/>
              </a:solidFill>
              <a:latin typeface="Arial"/>
            </a:endParaRPr>
          </a:p>
        </p:txBody>
      </p:sp>
      <p:grpSp>
        <p:nvGrpSpPr>
          <p:cNvPr id="6" name="Groupe 5"/>
          <p:cNvGrpSpPr/>
          <p:nvPr/>
        </p:nvGrpSpPr>
        <p:grpSpPr>
          <a:xfrm>
            <a:off x="395536" y="2492896"/>
            <a:ext cx="5791864" cy="1584176"/>
            <a:chOff x="751254" y="2492896"/>
            <a:chExt cx="5791864" cy="1584176"/>
          </a:xfrm>
        </p:grpSpPr>
        <p:sp>
          <p:nvSpPr>
            <p:cNvPr id="101" name="Rectangle 106"/>
            <p:cNvSpPr>
              <a:spLocks noChangeArrowheads="1"/>
            </p:cNvSpPr>
            <p:nvPr/>
          </p:nvSpPr>
          <p:spPr bwMode="auto">
            <a:xfrm>
              <a:off x="751254" y="3429000"/>
              <a:ext cx="1635384" cy="4308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r-FR" altLang="fr-FR" sz="2200" b="1" dirty="0" smtClean="0">
                  <a:solidFill>
                    <a:srgbClr val="000000"/>
                  </a:solidFill>
                  <a:latin typeface="Symbol" pitchFamily="18" charset="2"/>
                </a:rPr>
                <a:t>l </a:t>
              </a:r>
              <a:r>
                <a:rPr lang="fr-FR" altLang="fr-FR" sz="2200" b="1" baseline="-35000" dirty="0" smtClean="0">
                  <a:solidFill>
                    <a:srgbClr val="FF0000"/>
                  </a:solidFill>
                </a:rPr>
                <a:t>n</a:t>
              </a:r>
              <a:r>
                <a:rPr lang="fr-FR" altLang="fr-FR" sz="2200" b="1" baseline="-35000" dirty="0" smtClean="0">
                  <a:solidFill>
                    <a:srgbClr val="000000"/>
                  </a:solidFill>
                </a:rPr>
                <a:t>, </a:t>
              </a:r>
              <a:r>
                <a:rPr lang="fr-FR" altLang="fr-FR" sz="2200" b="1" baseline="-35000" dirty="0" smtClean="0">
                  <a:solidFill>
                    <a:srgbClr val="00FF00"/>
                  </a:solidFill>
                </a:rPr>
                <a:t>n+2</a:t>
              </a:r>
              <a:r>
                <a:rPr lang="fr-FR" altLang="fr-FR" sz="2200" b="1" baseline="-35000" dirty="0" smtClean="0">
                  <a:solidFill>
                    <a:srgbClr val="000000"/>
                  </a:solidFill>
                </a:rPr>
                <a:t> </a:t>
              </a:r>
              <a:r>
                <a:rPr lang="fr-FR" altLang="fr-FR" sz="2200" b="1" dirty="0" smtClean="0">
                  <a:solidFill>
                    <a:srgbClr val="000000"/>
                  </a:solidFill>
                </a:rPr>
                <a:t>(</a:t>
              </a:r>
              <a:r>
                <a:rPr lang="fr-FR" altLang="fr-FR" sz="2200" b="1" dirty="0" smtClean="0">
                  <a:solidFill>
                    <a:srgbClr val="0000FF"/>
                  </a:solidFill>
                </a:rPr>
                <a:t>E</a:t>
              </a:r>
              <a:r>
                <a:rPr lang="fr-FR" altLang="fr-FR" sz="2200" b="1" dirty="0" smtClean="0">
                  <a:solidFill>
                    <a:srgbClr val="000000"/>
                  </a:solidFill>
                </a:rPr>
                <a:t>) =</a:t>
              </a:r>
              <a:endParaRPr lang="fr-FR" altLang="fr-FR" sz="22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169" name="Text Box 113"/>
            <p:cNvSpPr txBox="1">
              <a:spLocks noChangeArrowheads="1"/>
            </p:cNvSpPr>
            <p:nvPr/>
          </p:nvSpPr>
          <p:spPr bwMode="auto">
            <a:xfrm>
              <a:off x="792038" y="2708920"/>
              <a:ext cx="3563938" cy="4308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r-FR" altLang="fr-FR" sz="2200" b="1" dirty="0" smtClean="0">
                  <a:solidFill>
                    <a:srgbClr val="000000"/>
                  </a:solidFill>
                  <a:latin typeface="Symbol" pitchFamily="18" charset="2"/>
                </a:rPr>
                <a:t>l </a:t>
              </a:r>
              <a:r>
                <a:rPr lang="fr-FR" altLang="fr-FR" sz="2200" b="1" baseline="-35000" dirty="0" smtClean="0">
                  <a:solidFill>
                    <a:srgbClr val="FF0000"/>
                  </a:solidFill>
                </a:rPr>
                <a:t>n</a:t>
              </a:r>
              <a:r>
                <a:rPr lang="fr-FR" altLang="fr-FR" sz="2200" b="1" baseline="-35000" dirty="0" smtClean="0">
                  <a:solidFill>
                    <a:srgbClr val="000000"/>
                  </a:solidFill>
                </a:rPr>
                <a:t>, </a:t>
              </a:r>
              <a:r>
                <a:rPr lang="fr-FR" altLang="fr-FR" sz="2200" b="1" baseline="-35000" dirty="0" smtClean="0">
                  <a:solidFill>
                    <a:srgbClr val="00FF00"/>
                  </a:solidFill>
                </a:rPr>
                <a:t>n-2</a:t>
              </a:r>
              <a:r>
                <a:rPr lang="fr-FR" altLang="fr-FR" sz="2200" b="1" baseline="-35000" dirty="0" smtClean="0">
                  <a:solidFill>
                    <a:srgbClr val="000000"/>
                  </a:solidFill>
                </a:rPr>
                <a:t> </a:t>
              </a:r>
              <a:r>
                <a:rPr lang="fr-FR" altLang="fr-FR" sz="2200" b="1" dirty="0" smtClean="0">
                  <a:solidFill>
                    <a:srgbClr val="000000"/>
                  </a:solidFill>
                </a:rPr>
                <a:t>(</a:t>
              </a:r>
              <a:r>
                <a:rPr lang="fr-FR" altLang="fr-FR" sz="2200" b="1" dirty="0">
                  <a:solidFill>
                    <a:srgbClr val="0000FF"/>
                  </a:solidFill>
                </a:rPr>
                <a:t>E</a:t>
              </a:r>
              <a:r>
                <a:rPr lang="fr-FR" altLang="fr-FR" sz="2200" b="1" dirty="0" smtClean="0">
                  <a:solidFill>
                    <a:srgbClr val="000000"/>
                  </a:solidFill>
                </a:rPr>
                <a:t>) =</a:t>
              </a:r>
              <a:endParaRPr lang="fr-FR" altLang="fr-FR" sz="22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49" name="Text Box 97"/>
            <p:cNvSpPr txBox="1">
              <a:spLocks noChangeArrowheads="1"/>
            </p:cNvSpPr>
            <p:nvPr/>
          </p:nvSpPr>
          <p:spPr bwMode="auto">
            <a:xfrm>
              <a:off x="2290451" y="2492896"/>
              <a:ext cx="553357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fr-FR" altLang="fr-FR" sz="2200" b="1" dirty="0" smtClean="0">
                  <a:solidFill>
                    <a:srgbClr val="000000"/>
                  </a:solidFill>
                </a:rPr>
                <a:t>2</a:t>
              </a:r>
              <a:r>
                <a:rPr lang="el-GR" altLang="fr-FR" sz="2000" b="1" dirty="0" smtClean="0">
                  <a:solidFill>
                    <a:srgbClr val="000000"/>
                  </a:solidFill>
                  <a:sym typeface="Symbol"/>
                </a:rPr>
                <a:t> </a:t>
              </a:r>
              <a:endParaRPr lang="fr-FR" altLang="fr-FR" sz="2200" b="1" dirty="0" smtClean="0">
                <a:solidFill>
                  <a:srgbClr val="000000"/>
                </a:solidFill>
              </a:endParaRPr>
            </a:p>
          </p:txBody>
        </p:sp>
        <p:sp>
          <p:nvSpPr>
            <p:cNvPr id="50" name="Text Box 98"/>
            <p:cNvSpPr txBox="1">
              <a:spLocks noChangeArrowheads="1"/>
            </p:cNvSpPr>
            <p:nvPr/>
          </p:nvSpPr>
          <p:spPr bwMode="auto">
            <a:xfrm>
              <a:off x="2324036" y="2919814"/>
              <a:ext cx="383438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l-GR" altLang="fr-FR" sz="2200" b="1" dirty="0" smtClean="0">
                  <a:solidFill>
                    <a:srgbClr val="000000"/>
                  </a:solidFill>
                  <a:latin typeface="Lucida Sans Unicode"/>
                  <a:cs typeface="Lucida Sans Unicode"/>
                  <a:sym typeface="Symbol"/>
                </a:rPr>
                <a:t>ℏ</a:t>
              </a:r>
              <a:endParaRPr lang="fr-FR" altLang="fr-FR" sz="2400" b="1" baseline="30000" dirty="0" smtClea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51" name="Line 103"/>
            <p:cNvSpPr>
              <a:spLocks noChangeShapeType="1"/>
            </p:cNvSpPr>
            <p:nvPr/>
          </p:nvSpPr>
          <p:spPr bwMode="auto">
            <a:xfrm>
              <a:off x="2331838" y="2919814"/>
              <a:ext cx="344850" cy="396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2699792" y="2679642"/>
              <a:ext cx="905170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altLang="fr-FR" sz="2200" b="1" dirty="0" smtClean="0">
                  <a:solidFill>
                    <a:srgbClr val="0000FF"/>
                  </a:solidFill>
                  <a:sym typeface="Symbol"/>
                </a:rPr>
                <a:t></a:t>
              </a:r>
              <a:r>
                <a:rPr lang="fr-FR" altLang="fr-FR" sz="2200" b="1" dirty="0" smtClean="0">
                  <a:solidFill>
                    <a:srgbClr val="0000FF"/>
                  </a:solidFill>
                </a:rPr>
                <a:t>M</a:t>
              </a:r>
              <a:r>
                <a:rPr lang="fr-FR" altLang="fr-FR" sz="2200" b="1" baseline="30000" dirty="0" smtClean="0">
                  <a:solidFill>
                    <a:srgbClr val="0000FF"/>
                  </a:solidFill>
                </a:rPr>
                <a:t>2</a:t>
              </a:r>
              <a:r>
                <a:rPr lang="fr-FR" altLang="fr-FR" sz="2200" b="1" dirty="0" smtClean="0">
                  <a:solidFill>
                    <a:srgbClr val="0000FF"/>
                  </a:solidFill>
                  <a:sym typeface="Symbol"/>
                </a:rPr>
                <a:t></a:t>
              </a:r>
              <a:endParaRPr lang="fr-FR" baseline="30000" dirty="0"/>
            </a:p>
          </p:txBody>
        </p:sp>
        <p:sp>
          <p:nvSpPr>
            <p:cNvPr id="54" name="Text Box 97"/>
            <p:cNvSpPr txBox="1">
              <a:spLocks noChangeArrowheads="1"/>
            </p:cNvSpPr>
            <p:nvPr/>
          </p:nvSpPr>
          <p:spPr bwMode="auto">
            <a:xfrm>
              <a:off x="3347864" y="2710081"/>
              <a:ext cx="3127779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l-GR" altLang="fr-FR" sz="2200" b="1" dirty="0" smtClean="0">
                  <a:solidFill>
                    <a:srgbClr val="000000"/>
                  </a:solidFill>
                </a:rPr>
                <a:t>ω</a:t>
              </a:r>
              <a:r>
                <a:rPr lang="fr-FR" altLang="fr-FR" sz="2200" b="1" dirty="0" smtClean="0">
                  <a:solidFill>
                    <a:srgbClr val="000000"/>
                  </a:solidFill>
                </a:rPr>
                <a:t>(</a:t>
              </a:r>
              <a:r>
                <a:rPr lang="fr-FR" altLang="fr-FR" sz="2200" b="1" dirty="0" err="1" smtClean="0">
                  <a:solidFill>
                    <a:srgbClr val="00FF00"/>
                  </a:solidFill>
                </a:rPr>
                <a:t>p</a:t>
              </a:r>
              <a:r>
                <a:rPr lang="fr-FR" altLang="fr-FR" sz="2200" b="1" dirty="0" err="1" smtClean="0">
                  <a:solidFill>
                    <a:srgbClr val="000000"/>
                  </a:solidFill>
                </a:rPr>
                <a:t>,</a:t>
              </a:r>
              <a:r>
                <a:rPr lang="fr-FR" altLang="fr-FR" sz="2200" b="1" dirty="0" err="1" smtClean="0">
                  <a:solidFill>
                    <a:srgbClr val="00FF00"/>
                  </a:solidFill>
                </a:rPr>
                <a:t>h</a:t>
              </a:r>
              <a:r>
                <a:rPr lang="fr-FR" altLang="fr-FR" sz="2200" b="1" dirty="0" err="1" smtClean="0">
                  <a:solidFill>
                    <a:srgbClr val="000000"/>
                  </a:solidFill>
                </a:rPr>
                <a:t>,</a:t>
              </a:r>
              <a:r>
                <a:rPr lang="fr-FR" altLang="fr-FR" sz="2200" b="1" dirty="0" err="1" smtClean="0">
                  <a:solidFill>
                    <a:srgbClr val="0000FF"/>
                  </a:solidFill>
                </a:rPr>
                <a:t>E</a:t>
              </a:r>
              <a:r>
                <a:rPr lang="fr-FR" altLang="fr-FR" sz="2200" b="1" dirty="0" smtClean="0">
                  <a:solidFill>
                    <a:srgbClr val="000000"/>
                  </a:solidFill>
                </a:rPr>
                <a:t>) </a:t>
              </a:r>
              <a:r>
                <a:rPr lang="fr-FR" altLang="fr-FR" sz="1800" b="1" dirty="0" err="1" smtClean="0">
                  <a:solidFill>
                    <a:srgbClr val="000000"/>
                  </a:solidFill>
                </a:rPr>
                <a:t>with</a:t>
              </a:r>
              <a:r>
                <a:rPr lang="fr-FR" altLang="fr-FR" sz="2200" b="1" dirty="0" smtClean="0">
                  <a:solidFill>
                    <a:srgbClr val="000000"/>
                  </a:solidFill>
                </a:rPr>
                <a:t> </a:t>
              </a:r>
              <a:r>
                <a:rPr lang="fr-FR" altLang="fr-FR" sz="2200" b="1" dirty="0" err="1" smtClean="0">
                  <a:solidFill>
                    <a:srgbClr val="00FF00"/>
                  </a:solidFill>
                </a:rPr>
                <a:t>p</a:t>
              </a:r>
              <a:r>
                <a:rPr lang="fr-FR" altLang="fr-FR" sz="2200" b="1" dirty="0" err="1" smtClean="0">
                  <a:solidFill>
                    <a:srgbClr val="000000"/>
                  </a:solidFill>
                </a:rPr>
                <a:t>+</a:t>
              </a:r>
              <a:r>
                <a:rPr lang="fr-FR" altLang="fr-FR" sz="2200" b="1" dirty="0" err="1" smtClean="0">
                  <a:solidFill>
                    <a:srgbClr val="00FF00"/>
                  </a:solidFill>
                </a:rPr>
                <a:t>h</a:t>
              </a:r>
              <a:r>
                <a:rPr lang="fr-FR" altLang="fr-FR" sz="2200" b="1" dirty="0" smtClean="0">
                  <a:solidFill>
                    <a:srgbClr val="000000"/>
                  </a:solidFill>
                </a:rPr>
                <a:t>=</a:t>
              </a:r>
              <a:r>
                <a:rPr lang="fr-FR" altLang="fr-FR" sz="2200" b="1" dirty="0" smtClean="0">
                  <a:solidFill>
                    <a:srgbClr val="00FF00"/>
                  </a:solidFill>
                </a:rPr>
                <a:t>n-2</a:t>
              </a:r>
            </a:p>
          </p:txBody>
        </p:sp>
        <p:sp>
          <p:nvSpPr>
            <p:cNvPr id="55" name="Text Box 97"/>
            <p:cNvSpPr txBox="1">
              <a:spLocks noChangeArrowheads="1"/>
            </p:cNvSpPr>
            <p:nvPr/>
          </p:nvSpPr>
          <p:spPr bwMode="auto">
            <a:xfrm>
              <a:off x="2322660" y="3219267"/>
              <a:ext cx="553357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fr-FR" altLang="fr-FR" sz="2200" b="1" dirty="0" smtClean="0">
                  <a:solidFill>
                    <a:srgbClr val="000000"/>
                  </a:solidFill>
                </a:rPr>
                <a:t>2</a:t>
              </a:r>
              <a:r>
                <a:rPr lang="el-GR" altLang="fr-FR" sz="2000" b="1" dirty="0" smtClean="0">
                  <a:solidFill>
                    <a:srgbClr val="000000"/>
                  </a:solidFill>
                  <a:sym typeface="Symbol"/>
                </a:rPr>
                <a:t> </a:t>
              </a:r>
              <a:endParaRPr lang="fr-FR" altLang="fr-FR" sz="2200" b="1" dirty="0" smtClean="0">
                <a:solidFill>
                  <a:srgbClr val="000000"/>
                </a:solidFill>
              </a:endParaRPr>
            </a:p>
          </p:txBody>
        </p:sp>
        <p:sp>
          <p:nvSpPr>
            <p:cNvPr id="56" name="Text Box 98"/>
            <p:cNvSpPr txBox="1">
              <a:spLocks noChangeArrowheads="1"/>
            </p:cNvSpPr>
            <p:nvPr/>
          </p:nvSpPr>
          <p:spPr bwMode="auto">
            <a:xfrm>
              <a:off x="2356245" y="3646185"/>
              <a:ext cx="383438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l-GR" altLang="fr-FR" sz="2200" b="1" dirty="0" smtClean="0">
                  <a:solidFill>
                    <a:srgbClr val="000000"/>
                  </a:solidFill>
                  <a:latin typeface="Lucida Sans Unicode"/>
                  <a:cs typeface="Lucida Sans Unicode"/>
                  <a:sym typeface="Symbol"/>
                </a:rPr>
                <a:t>ℏ</a:t>
              </a:r>
              <a:endParaRPr lang="fr-FR" altLang="fr-FR" sz="2400" b="1" baseline="30000" dirty="0" smtClea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57" name="Line 103"/>
            <p:cNvSpPr>
              <a:spLocks noChangeShapeType="1"/>
            </p:cNvSpPr>
            <p:nvPr/>
          </p:nvSpPr>
          <p:spPr bwMode="auto">
            <a:xfrm>
              <a:off x="2364047" y="3646185"/>
              <a:ext cx="344850" cy="396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2732001" y="3406013"/>
              <a:ext cx="905170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altLang="fr-FR" sz="2200" b="1" dirty="0" smtClean="0">
                  <a:solidFill>
                    <a:srgbClr val="0000FF"/>
                  </a:solidFill>
                  <a:sym typeface="Symbol"/>
                </a:rPr>
                <a:t></a:t>
              </a:r>
              <a:r>
                <a:rPr lang="fr-FR" altLang="fr-FR" sz="2200" b="1" dirty="0" smtClean="0">
                  <a:solidFill>
                    <a:srgbClr val="0000FF"/>
                  </a:solidFill>
                </a:rPr>
                <a:t>M</a:t>
              </a:r>
              <a:r>
                <a:rPr lang="fr-FR" altLang="fr-FR" sz="2200" b="1" baseline="30000" dirty="0" smtClean="0">
                  <a:solidFill>
                    <a:srgbClr val="0000FF"/>
                  </a:solidFill>
                </a:rPr>
                <a:t>2</a:t>
              </a:r>
              <a:r>
                <a:rPr lang="fr-FR" altLang="fr-FR" sz="2200" b="1" dirty="0" smtClean="0">
                  <a:solidFill>
                    <a:srgbClr val="0000FF"/>
                  </a:solidFill>
                  <a:sym typeface="Symbol"/>
                </a:rPr>
                <a:t></a:t>
              </a:r>
              <a:endParaRPr lang="fr-FR" baseline="30000" dirty="0"/>
            </a:p>
          </p:txBody>
        </p:sp>
        <p:sp>
          <p:nvSpPr>
            <p:cNvPr id="59" name="Text Box 97"/>
            <p:cNvSpPr txBox="1">
              <a:spLocks noChangeArrowheads="1"/>
            </p:cNvSpPr>
            <p:nvPr/>
          </p:nvSpPr>
          <p:spPr bwMode="auto">
            <a:xfrm>
              <a:off x="3344807" y="3436452"/>
              <a:ext cx="3198311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l-GR" altLang="fr-FR" sz="2200" b="1" dirty="0" smtClean="0">
                  <a:solidFill>
                    <a:srgbClr val="000000"/>
                  </a:solidFill>
                </a:rPr>
                <a:t>ω</a:t>
              </a:r>
              <a:r>
                <a:rPr lang="fr-FR" altLang="fr-FR" sz="2200" b="1" dirty="0" smtClean="0">
                  <a:solidFill>
                    <a:srgbClr val="000000"/>
                  </a:solidFill>
                </a:rPr>
                <a:t>(</a:t>
              </a:r>
              <a:r>
                <a:rPr lang="fr-FR" altLang="fr-FR" sz="2200" b="1" dirty="0" err="1" smtClean="0">
                  <a:solidFill>
                    <a:srgbClr val="00FF00"/>
                  </a:solidFill>
                </a:rPr>
                <a:t>p</a:t>
              </a:r>
              <a:r>
                <a:rPr lang="fr-FR" altLang="fr-FR" sz="2200" b="1" dirty="0" err="1" smtClean="0">
                  <a:solidFill>
                    <a:srgbClr val="000000"/>
                  </a:solidFill>
                </a:rPr>
                <a:t>,</a:t>
              </a:r>
              <a:r>
                <a:rPr lang="fr-FR" altLang="fr-FR" sz="2200" b="1" dirty="0" err="1" smtClean="0">
                  <a:solidFill>
                    <a:srgbClr val="00FF00"/>
                  </a:solidFill>
                </a:rPr>
                <a:t>h</a:t>
              </a:r>
              <a:r>
                <a:rPr lang="fr-FR" altLang="fr-FR" sz="2200" b="1" dirty="0" err="1" smtClean="0">
                  <a:solidFill>
                    <a:srgbClr val="000000"/>
                  </a:solidFill>
                </a:rPr>
                <a:t>,</a:t>
              </a:r>
              <a:r>
                <a:rPr lang="fr-FR" altLang="fr-FR" sz="2200" b="1" dirty="0" err="1" smtClean="0">
                  <a:solidFill>
                    <a:srgbClr val="0000FF"/>
                  </a:solidFill>
                </a:rPr>
                <a:t>E</a:t>
              </a:r>
              <a:r>
                <a:rPr lang="fr-FR" altLang="fr-FR" sz="2200" b="1" dirty="0" smtClean="0">
                  <a:solidFill>
                    <a:srgbClr val="000000"/>
                  </a:solidFill>
                </a:rPr>
                <a:t>) </a:t>
              </a:r>
              <a:r>
                <a:rPr lang="fr-FR" altLang="fr-FR" sz="1800" b="1" dirty="0" err="1" smtClean="0">
                  <a:solidFill>
                    <a:srgbClr val="000000"/>
                  </a:solidFill>
                </a:rPr>
                <a:t>with</a:t>
              </a:r>
              <a:r>
                <a:rPr lang="fr-FR" altLang="fr-FR" sz="2200" b="1" dirty="0" smtClean="0">
                  <a:solidFill>
                    <a:srgbClr val="000000"/>
                  </a:solidFill>
                </a:rPr>
                <a:t> </a:t>
              </a:r>
              <a:r>
                <a:rPr lang="fr-FR" altLang="fr-FR" sz="2200" b="1" dirty="0" err="1" smtClean="0">
                  <a:solidFill>
                    <a:srgbClr val="00FF00"/>
                  </a:solidFill>
                </a:rPr>
                <a:t>p</a:t>
              </a:r>
              <a:r>
                <a:rPr lang="fr-FR" altLang="fr-FR" sz="2200" b="1" dirty="0" err="1" smtClean="0">
                  <a:solidFill>
                    <a:srgbClr val="000000"/>
                  </a:solidFill>
                </a:rPr>
                <a:t>+</a:t>
              </a:r>
              <a:r>
                <a:rPr lang="fr-FR" altLang="fr-FR" sz="2200" b="1" dirty="0" err="1" smtClean="0">
                  <a:solidFill>
                    <a:srgbClr val="00FF00"/>
                  </a:solidFill>
                </a:rPr>
                <a:t>h</a:t>
              </a:r>
              <a:r>
                <a:rPr lang="fr-FR" altLang="fr-FR" sz="2200" b="1" dirty="0" smtClean="0">
                  <a:solidFill>
                    <a:srgbClr val="000000"/>
                  </a:solidFill>
                </a:rPr>
                <a:t>=</a:t>
              </a:r>
              <a:r>
                <a:rPr lang="fr-FR" altLang="fr-FR" sz="2200" b="1" dirty="0" smtClean="0">
                  <a:solidFill>
                    <a:srgbClr val="00FF00"/>
                  </a:solidFill>
                </a:rPr>
                <a:t>n+2</a:t>
              </a:r>
            </a:p>
          </p:txBody>
        </p:sp>
      </p:grpSp>
      <p:sp>
        <p:nvSpPr>
          <p:cNvPr id="60" name="Text Box 120"/>
          <p:cNvSpPr txBox="1">
            <a:spLocks noChangeArrowheads="1"/>
          </p:cNvSpPr>
          <p:nvPr/>
        </p:nvSpPr>
        <p:spPr bwMode="auto">
          <a:xfrm>
            <a:off x="124596" y="4994012"/>
            <a:ext cx="272382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fr-FR" altLang="fr-FR" sz="2800" b="1" dirty="0" smtClean="0">
                <a:solidFill>
                  <a:srgbClr val="000000"/>
                </a:solidFill>
              </a:rPr>
              <a:t>State </a:t>
            </a:r>
            <a:r>
              <a:rPr lang="fr-FR" altLang="fr-FR" sz="2800" b="1" dirty="0" err="1" smtClean="0">
                <a:solidFill>
                  <a:srgbClr val="000000"/>
                </a:solidFill>
              </a:rPr>
              <a:t>densities</a:t>
            </a:r>
            <a:endParaRPr lang="fr-FR" altLang="fr-FR" sz="2800" b="1" dirty="0" smtClean="0">
              <a:solidFill>
                <a:srgbClr val="000000"/>
              </a:solidFill>
            </a:endParaRPr>
          </a:p>
        </p:txBody>
      </p:sp>
      <p:sp>
        <p:nvSpPr>
          <p:cNvPr id="61" name="Text Box 97"/>
          <p:cNvSpPr txBox="1">
            <a:spLocks noChangeArrowheads="1"/>
          </p:cNvSpPr>
          <p:nvPr/>
        </p:nvSpPr>
        <p:spPr bwMode="auto">
          <a:xfrm>
            <a:off x="467544" y="5590401"/>
            <a:ext cx="7606796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altLang="fr-FR" sz="2200" b="1" dirty="0" smtClean="0">
                <a:solidFill>
                  <a:srgbClr val="000000"/>
                </a:solidFill>
              </a:rPr>
              <a:t>ω</a:t>
            </a:r>
            <a:r>
              <a:rPr lang="fr-FR" altLang="fr-FR" sz="2200" b="1" dirty="0" smtClean="0">
                <a:solidFill>
                  <a:srgbClr val="000000"/>
                </a:solidFill>
              </a:rPr>
              <a:t>(</a:t>
            </a:r>
            <a:r>
              <a:rPr lang="fr-FR" altLang="fr-FR" sz="2200" b="1" dirty="0" err="1" smtClean="0">
                <a:solidFill>
                  <a:srgbClr val="00FF00"/>
                </a:solidFill>
              </a:rPr>
              <a:t>p</a:t>
            </a:r>
            <a:r>
              <a:rPr lang="fr-FR" altLang="fr-FR" sz="2200" b="1" dirty="0" err="1" smtClean="0">
                <a:solidFill>
                  <a:srgbClr val="000000"/>
                </a:solidFill>
              </a:rPr>
              <a:t>,</a:t>
            </a:r>
            <a:r>
              <a:rPr lang="fr-FR" altLang="fr-FR" sz="2200" b="1" dirty="0" err="1" smtClean="0">
                <a:solidFill>
                  <a:srgbClr val="00FF00"/>
                </a:solidFill>
              </a:rPr>
              <a:t>h</a:t>
            </a:r>
            <a:r>
              <a:rPr lang="fr-FR" altLang="fr-FR" sz="2200" b="1" dirty="0" err="1" smtClean="0">
                <a:solidFill>
                  <a:srgbClr val="000000"/>
                </a:solidFill>
              </a:rPr>
              <a:t>,</a:t>
            </a:r>
            <a:r>
              <a:rPr lang="fr-FR" altLang="fr-FR" sz="2200" b="1" dirty="0" err="1" smtClean="0">
                <a:solidFill>
                  <a:srgbClr val="0000FF"/>
                </a:solidFill>
              </a:rPr>
              <a:t>E</a:t>
            </a:r>
            <a:r>
              <a:rPr lang="fr-FR" altLang="fr-FR" sz="2200" b="1" dirty="0" smtClean="0">
                <a:solidFill>
                  <a:srgbClr val="000000"/>
                </a:solidFill>
              </a:rPr>
              <a:t>) = </a:t>
            </a:r>
            <a:r>
              <a:rPr lang="fr-FR" altLang="fr-FR" sz="2200" b="1" dirty="0" err="1" smtClean="0">
                <a:solidFill>
                  <a:srgbClr val="000000"/>
                </a:solidFill>
              </a:rPr>
              <a:t>number</a:t>
            </a:r>
            <a:r>
              <a:rPr lang="fr-FR" altLang="fr-FR" sz="2200" b="1" dirty="0" smtClean="0">
                <a:solidFill>
                  <a:srgbClr val="000000"/>
                </a:solidFill>
              </a:rPr>
              <a:t> of </a:t>
            </a:r>
            <a:r>
              <a:rPr lang="fr-FR" altLang="fr-FR" sz="2200" b="1" dirty="0" err="1" smtClean="0">
                <a:solidFill>
                  <a:srgbClr val="000000"/>
                </a:solidFill>
              </a:rPr>
              <a:t>ways</a:t>
            </a:r>
            <a:r>
              <a:rPr lang="fr-FR" altLang="fr-FR" sz="2200" b="1" dirty="0" smtClean="0">
                <a:solidFill>
                  <a:srgbClr val="000000"/>
                </a:solidFill>
              </a:rPr>
              <a:t> of </a:t>
            </a:r>
            <a:r>
              <a:rPr lang="fr-FR" altLang="fr-FR" sz="2200" b="1" dirty="0" err="1" smtClean="0">
                <a:solidFill>
                  <a:srgbClr val="000000"/>
                </a:solidFill>
              </a:rPr>
              <a:t>distributing</a:t>
            </a:r>
            <a:r>
              <a:rPr lang="fr-FR" altLang="fr-FR" sz="2200" b="1" dirty="0" smtClean="0">
                <a:solidFill>
                  <a:srgbClr val="000000"/>
                </a:solidFill>
              </a:rPr>
              <a:t> </a:t>
            </a:r>
            <a:r>
              <a:rPr lang="fr-FR" altLang="fr-FR" sz="2200" b="1" dirty="0" smtClean="0">
                <a:solidFill>
                  <a:srgbClr val="00FF00"/>
                </a:solidFill>
              </a:rPr>
              <a:t>p</a:t>
            </a:r>
            <a:r>
              <a:rPr lang="fr-FR" altLang="fr-FR" sz="2200" b="1" dirty="0" smtClean="0">
                <a:solidFill>
                  <a:srgbClr val="000000"/>
                </a:solidFill>
              </a:rPr>
              <a:t> </a:t>
            </a:r>
            <a:r>
              <a:rPr lang="fr-FR" altLang="fr-FR" sz="2200" b="1" dirty="0" err="1" smtClean="0">
                <a:solidFill>
                  <a:srgbClr val="000000"/>
                </a:solidFill>
              </a:rPr>
              <a:t>particles</a:t>
            </a:r>
            <a:r>
              <a:rPr lang="fr-FR" altLang="fr-FR" sz="2200" b="1" dirty="0" smtClean="0">
                <a:solidFill>
                  <a:srgbClr val="000000"/>
                </a:solidFill>
              </a:rPr>
              <a:t>  and </a:t>
            </a:r>
            <a:r>
              <a:rPr lang="fr-FR" altLang="fr-FR" sz="2200" b="1" dirty="0" smtClean="0">
                <a:solidFill>
                  <a:srgbClr val="00FF00"/>
                </a:solidFill>
              </a:rPr>
              <a:t>h</a:t>
            </a:r>
            <a:r>
              <a:rPr lang="fr-FR" altLang="fr-FR" sz="2200" b="1" dirty="0" smtClean="0">
                <a:solidFill>
                  <a:srgbClr val="000000"/>
                </a:solidFill>
              </a:rPr>
              <a:t> </a:t>
            </a:r>
            <a:r>
              <a:rPr lang="fr-FR" altLang="fr-FR" sz="2200" b="1" dirty="0" err="1" smtClean="0">
                <a:solidFill>
                  <a:srgbClr val="000000"/>
                </a:solidFill>
              </a:rPr>
              <a:t>holes</a:t>
            </a:r>
            <a:r>
              <a:rPr lang="fr-FR" altLang="fr-FR" sz="2200" b="1" dirty="0" smtClean="0">
                <a:solidFill>
                  <a:srgbClr val="000000"/>
                </a:solidFill>
              </a:rPr>
              <a:t> on </a:t>
            </a:r>
            <a:r>
              <a:rPr lang="fr-FR" altLang="fr-FR" sz="2200" b="1" dirty="0" err="1" smtClean="0">
                <a:solidFill>
                  <a:srgbClr val="000000"/>
                </a:solidFill>
              </a:rPr>
              <a:t>among</a:t>
            </a:r>
            <a:r>
              <a:rPr lang="fr-FR" altLang="fr-FR" sz="2200" b="1" dirty="0" smtClean="0">
                <a:solidFill>
                  <a:srgbClr val="000000"/>
                </a:solidFill>
              </a:rPr>
              <a:t> accessible single </a:t>
            </a:r>
            <a:r>
              <a:rPr lang="fr-FR" altLang="fr-FR" sz="2200" b="1" dirty="0" err="1" smtClean="0">
                <a:solidFill>
                  <a:srgbClr val="000000"/>
                </a:solidFill>
              </a:rPr>
              <a:t>particle</a:t>
            </a:r>
            <a:r>
              <a:rPr lang="fr-FR" altLang="fr-FR" sz="2200" b="1" dirty="0" smtClean="0">
                <a:solidFill>
                  <a:srgbClr val="000000"/>
                </a:solidFill>
              </a:rPr>
              <a:t> </a:t>
            </a:r>
            <a:r>
              <a:rPr lang="fr-FR" altLang="fr-FR" sz="2200" b="1" dirty="0" err="1" smtClean="0">
                <a:solidFill>
                  <a:srgbClr val="000000"/>
                </a:solidFill>
              </a:rPr>
              <a:t>levels</a:t>
            </a:r>
            <a:r>
              <a:rPr lang="fr-FR" altLang="fr-FR" sz="2200" b="1" dirty="0" smtClean="0">
                <a:solidFill>
                  <a:srgbClr val="000000"/>
                </a:solidFill>
              </a:rPr>
              <a:t> </a:t>
            </a:r>
            <a:r>
              <a:rPr lang="fr-FR" altLang="fr-FR" sz="2200" b="1" dirty="0" err="1" smtClean="0">
                <a:solidFill>
                  <a:srgbClr val="000000"/>
                </a:solidFill>
              </a:rPr>
              <a:t>with</a:t>
            </a:r>
            <a:r>
              <a:rPr lang="fr-FR" altLang="fr-FR" sz="2200" b="1" dirty="0" smtClean="0">
                <a:solidFill>
                  <a:srgbClr val="000000"/>
                </a:solidFill>
              </a:rPr>
              <a:t> the </a:t>
            </a:r>
            <a:r>
              <a:rPr lang="fr-FR" altLang="fr-FR" sz="2200" b="1" dirty="0" err="1" smtClean="0">
                <a:solidFill>
                  <a:srgbClr val="000000"/>
                </a:solidFill>
              </a:rPr>
              <a:t>available</a:t>
            </a:r>
            <a:r>
              <a:rPr lang="fr-FR" altLang="fr-FR" sz="2200" b="1" dirty="0" smtClean="0">
                <a:solidFill>
                  <a:srgbClr val="000000"/>
                </a:solidFill>
              </a:rPr>
              <a:t> excitation </a:t>
            </a:r>
            <a:r>
              <a:rPr lang="fr-FR" altLang="fr-FR" sz="2200" b="1" dirty="0" err="1" smtClean="0">
                <a:solidFill>
                  <a:srgbClr val="000000"/>
                </a:solidFill>
              </a:rPr>
              <a:t>energy</a:t>
            </a:r>
            <a:r>
              <a:rPr lang="fr-FR" altLang="fr-FR" sz="2200" b="1" dirty="0" smtClean="0">
                <a:solidFill>
                  <a:srgbClr val="000000"/>
                </a:solidFill>
              </a:rPr>
              <a:t> </a:t>
            </a:r>
            <a:r>
              <a:rPr lang="fr-FR" altLang="fr-FR" sz="2200" b="1" dirty="0" smtClean="0">
                <a:solidFill>
                  <a:srgbClr val="0000FF"/>
                </a:solidFill>
              </a:rPr>
              <a:t>E</a:t>
            </a:r>
          </a:p>
        </p:txBody>
      </p:sp>
      <p:grpSp>
        <p:nvGrpSpPr>
          <p:cNvPr id="12" name="Groupe 11"/>
          <p:cNvGrpSpPr/>
          <p:nvPr/>
        </p:nvGrpSpPr>
        <p:grpSpPr>
          <a:xfrm>
            <a:off x="7092280" y="2710081"/>
            <a:ext cx="2071140" cy="2227305"/>
            <a:chOff x="7092280" y="2710081"/>
            <a:chExt cx="2071140" cy="2227305"/>
          </a:xfrm>
        </p:grpSpPr>
        <p:sp>
          <p:nvSpPr>
            <p:cNvPr id="9" name="Accolade fermante 8"/>
            <p:cNvSpPr/>
            <p:nvPr/>
          </p:nvSpPr>
          <p:spPr>
            <a:xfrm>
              <a:off x="7092280" y="2710081"/>
              <a:ext cx="576064" cy="2227305"/>
            </a:xfrm>
            <a:prstGeom prst="righ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709176" y="3511295"/>
              <a:ext cx="145424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r-FR" altLang="fr-FR" b="1" dirty="0" smtClean="0">
                  <a:solidFill>
                    <a:srgbClr val="000000"/>
                  </a:solidFill>
                  <a:latin typeface="+mj-lt"/>
                  <a:sym typeface="Symbol"/>
                </a:rPr>
                <a:t>Original</a:t>
              </a:r>
            </a:p>
            <a:p>
              <a:pPr algn="ctr"/>
              <a:r>
                <a:rPr lang="fr-FR" altLang="fr-FR" b="1" dirty="0" smtClean="0">
                  <a:solidFill>
                    <a:srgbClr val="000000"/>
                  </a:solidFill>
                  <a:latin typeface="+mj-lt"/>
                  <a:sym typeface="Symbol"/>
                </a:rPr>
                <a:t>formulation</a:t>
              </a:r>
              <a:endParaRPr lang="fr-FR" dirty="0">
                <a:latin typeface="+mj-lt"/>
              </a:endParaRPr>
            </a:p>
          </p:txBody>
        </p:sp>
      </p:grpSp>
      <p:grpSp>
        <p:nvGrpSpPr>
          <p:cNvPr id="15" name="Groupe 14"/>
          <p:cNvGrpSpPr/>
          <p:nvPr/>
        </p:nvGrpSpPr>
        <p:grpSpPr>
          <a:xfrm>
            <a:off x="6804248" y="4725144"/>
            <a:ext cx="2339753" cy="2066165"/>
            <a:chOff x="6804248" y="4725144"/>
            <a:chExt cx="2339753" cy="2066165"/>
          </a:xfrm>
        </p:grpSpPr>
        <p:sp>
          <p:nvSpPr>
            <p:cNvPr id="13" name="Accolade fermante 12"/>
            <p:cNvSpPr/>
            <p:nvPr/>
          </p:nvSpPr>
          <p:spPr>
            <a:xfrm rot="5400000">
              <a:off x="7818803" y="4430669"/>
              <a:ext cx="275146" cy="864096"/>
            </a:xfrm>
            <a:prstGeom prst="righ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804248" y="5036983"/>
              <a:ext cx="2339753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altLang="fr-FR" b="1" dirty="0" smtClean="0">
                  <a:solidFill>
                    <a:srgbClr val="000000"/>
                  </a:solidFill>
                  <a:latin typeface="+mj-lt"/>
                  <a:sym typeface="Symbol"/>
                </a:rPr>
                <a:t>Corrections for</a:t>
              </a:r>
            </a:p>
            <a:p>
              <a:pPr algn="ctr"/>
              <a:r>
                <a:rPr lang="fr-FR" altLang="fr-FR" b="1" dirty="0" smtClean="0">
                  <a:solidFill>
                    <a:srgbClr val="000000"/>
                  </a:solidFill>
                  <a:latin typeface="+mj-lt"/>
                  <a:sym typeface="Symbol"/>
                </a:rPr>
                <a:t> proton-neutron</a:t>
              </a:r>
            </a:p>
            <a:p>
              <a:pPr algn="ctr"/>
              <a:r>
                <a:rPr lang="fr-FR" altLang="fr-FR" b="1" dirty="0" smtClean="0">
                  <a:solidFill>
                    <a:srgbClr val="000000"/>
                  </a:solidFill>
                  <a:latin typeface="+mj-lt"/>
                  <a:sym typeface="Symbol"/>
                </a:rPr>
                <a:t> </a:t>
              </a:r>
              <a:r>
                <a:rPr lang="fr-FR" altLang="fr-FR" b="1" dirty="0" err="1" smtClean="0">
                  <a:solidFill>
                    <a:srgbClr val="000000"/>
                  </a:solidFill>
                  <a:latin typeface="+mj-lt"/>
                  <a:sym typeface="Symbol"/>
                </a:rPr>
                <a:t>distinguishability</a:t>
              </a:r>
              <a:endParaRPr lang="fr-FR" altLang="fr-FR" b="1" dirty="0">
                <a:solidFill>
                  <a:srgbClr val="000000"/>
                </a:solidFill>
                <a:latin typeface="+mj-lt"/>
                <a:sym typeface="Symbol"/>
              </a:endParaRPr>
            </a:p>
            <a:p>
              <a:pPr algn="ctr"/>
              <a:r>
                <a:rPr lang="fr-FR" altLang="fr-FR" b="1" dirty="0" smtClean="0">
                  <a:solidFill>
                    <a:srgbClr val="000000"/>
                  </a:solidFill>
                  <a:latin typeface="+mj-lt"/>
                  <a:sym typeface="Symbol"/>
                </a:rPr>
                <a:t>&amp;</a:t>
              </a:r>
            </a:p>
            <a:p>
              <a:pPr algn="ctr"/>
              <a:r>
                <a:rPr lang="fr-FR" altLang="fr-FR" b="1" dirty="0" smtClean="0">
                  <a:solidFill>
                    <a:srgbClr val="000000"/>
                  </a:solidFill>
                  <a:latin typeface="+mj-lt"/>
                  <a:sym typeface="Symbol"/>
                </a:rPr>
                <a:t> </a:t>
              </a:r>
              <a:r>
                <a:rPr lang="fr-FR" altLang="fr-FR" b="1" dirty="0" err="1" smtClean="0">
                  <a:solidFill>
                    <a:srgbClr val="000000"/>
                  </a:solidFill>
                  <a:latin typeface="+mj-lt"/>
                  <a:sym typeface="Symbol"/>
                </a:rPr>
                <a:t>complex</a:t>
              </a:r>
              <a:r>
                <a:rPr lang="fr-FR" altLang="fr-FR" b="1" dirty="0" smtClean="0">
                  <a:solidFill>
                    <a:srgbClr val="000000"/>
                  </a:solidFill>
                  <a:latin typeface="+mj-lt"/>
                  <a:sym typeface="Symbol"/>
                </a:rPr>
                <a:t> </a:t>
              </a:r>
              <a:r>
                <a:rPr lang="fr-FR" altLang="fr-FR" b="1" dirty="0" err="1" smtClean="0">
                  <a:solidFill>
                    <a:srgbClr val="000000"/>
                  </a:solidFill>
                  <a:latin typeface="+mj-lt"/>
                  <a:sym typeface="Symbol"/>
                </a:rPr>
                <a:t>particle</a:t>
              </a:r>
              <a:endParaRPr lang="fr-FR" altLang="fr-FR" b="1" dirty="0" smtClean="0">
                <a:solidFill>
                  <a:srgbClr val="000000"/>
                </a:solidFill>
                <a:latin typeface="+mj-lt"/>
                <a:sym typeface="Symbol"/>
              </a:endParaRPr>
            </a:p>
            <a:p>
              <a:pPr algn="ctr"/>
              <a:r>
                <a:rPr lang="fr-FR" altLang="fr-FR" b="1" dirty="0" smtClean="0">
                  <a:solidFill>
                    <a:srgbClr val="000000"/>
                  </a:solidFill>
                  <a:latin typeface="+mj-lt"/>
                  <a:sym typeface="Symbol"/>
                </a:rPr>
                <a:t> </a:t>
              </a:r>
              <a:r>
                <a:rPr lang="fr-FR" altLang="fr-FR" b="1" dirty="0" err="1" smtClean="0">
                  <a:solidFill>
                    <a:srgbClr val="000000"/>
                  </a:solidFill>
                  <a:latin typeface="+mj-lt"/>
                  <a:sym typeface="Symbol"/>
                </a:rPr>
                <a:t>emission</a:t>
              </a:r>
              <a:endParaRPr lang="fr-FR" altLang="fr-FR" b="1" dirty="0">
                <a:solidFill>
                  <a:srgbClr val="000000"/>
                </a:solidFill>
                <a:latin typeface="+mj-lt"/>
                <a:sym typeface="Symbo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8170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112" grpId="0"/>
      <p:bldP spid="33" grpId="0"/>
      <p:bldP spid="3" grpId="0"/>
      <p:bldP spid="60" grpId="0"/>
      <p:bldP spid="61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Box 97"/>
          <p:cNvSpPr txBox="1">
            <a:spLocks noChangeArrowheads="1"/>
          </p:cNvSpPr>
          <p:nvPr/>
        </p:nvSpPr>
        <p:spPr bwMode="auto">
          <a:xfrm>
            <a:off x="323528" y="3717032"/>
            <a:ext cx="9145016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fr-FR" altLang="fr-FR" sz="1800" b="1" dirty="0">
              <a:solidFill>
                <a:srgbClr val="000000"/>
              </a:solidFill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fr-FR" altLang="fr-FR" sz="1800" b="1" dirty="0" err="1" smtClean="0">
                <a:solidFill>
                  <a:srgbClr val="000000"/>
                </a:solidFill>
              </a:rPr>
              <a:t>Běták</a:t>
            </a:r>
            <a:r>
              <a:rPr lang="fr-FR" altLang="fr-FR" sz="1800" b="1" dirty="0" smtClean="0">
                <a:solidFill>
                  <a:srgbClr val="000000"/>
                </a:solidFill>
              </a:rPr>
              <a:t> and </a:t>
            </a:r>
            <a:r>
              <a:rPr lang="fr-FR" altLang="fr-FR" sz="1800" b="1" dirty="0" err="1" smtClean="0">
                <a:solidFill>
                  <a:srgbClr val="000000"/>
                </a:solidFill>
              </a:rPr>
              <a:t>Doběs</a:t>
            </a:r>
            <a:r>
              <a:rPr lang="fr-FR" altLang="fr-FR" sz="1800" b="1" dirty="0" smtClean="0">
                <a:solidFill>
                  <a:srgbClr val="000000"/>
                </a:solidFill>
              </a:rPr>
              <a:t> 1976 : </a:t>
            </a:r>
            <a:r>
              <a:rPr lang="fr-FR" altLang="fr-FR" sz="1800" b="1" dirty="0" err="1" smtClean="0">
                <a:solidFill>
                  <a:srgbClr val="000000"/>
                </a:solidFill>
              </a:rPr>
              <a:t>account</a:t>
            </a:r>
            <a:r>
              <a:rPr lang="fr-FR" altLang="fr-FR" sz="1800" b="1" dirty="0" smtClean="0">
                <a:solidFill>
                  <a:srgbClr val="000000"/>
                </a:solidFill>
              </a:rPr>
              <a:t> for </a:t>
            </a:r>
            <a:r>
              <a:rPr lang="fr-FR" altLang="fr-FR" sz="1800" b="1" dirty="0" err="1" smtClean="0">
                <a:solidFill>
                  <a:srgbClr val="000000"/>
                </a:solidFill>
              </a:rPr>
              <a:t>finite</a:t>
            </a:r>
            <a:r>
              <a:rPr lang="fr-FR" altLang="fr-FR" sz="1800" b="1" dirty="0" smtClean="0">
                <a:solidFill>
                  <a:srgbClr val="000000"/>
                </a:solidFill>
              </a:rPr>
              <a:t> </a:t>
            </a:r>
            <a:r>
              <a:rPr lang="fr-FR" altLang="fr-FR" sz="1800" b="1" dirty="0" err="1" smtClean="0">
                <a:solidFill>
                  <a:srgbClr val="000000"/>
                </a:solidFill>
              </a:rPr>
              <a:t>number</a:t>
            </a:r>
            <a:r>
              <a:rPr lang="fr-FR" altLang="fr-FR" sz="1800" b="1" dirty="0" smtClean="0">
                <a:solidFill>
                  <a:srgbClr val="000000"/>
                </a:solidFill>
              </a:rPr>
              <a:t> of </a:t>
            </a:r>
            <a:r>
              <a:rPr lang="fr-FR" altLang="fr-FR" sz="1800" b="1" dirty="0" err="1" smtClean="0">
                <a:solidFill>
                  <a:srgbClr val="000000"/>
                </a:solidFill>
              </a:rPr>
              <a:t>holes</a:t>
            </a:r>
            <a:r>
              <a:rPr lang="fr-FR" altLang="fr-FR" sz="1800" b="1" dirty="0" smtClean="0">
                <a:solidFill>
                  <a:srgbClr val="000000"/>
                </a:solidFill>
              </a:rPr>
              <a:t>’ states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fr-FR" altLang="fr-FR" sz="1800" b="1" dirty="0">
              <a:solidFill>
                <a:srgbClr val="000000"/>
              </a:solidFill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fr-FR" altLang="fr-FR" sz="1800" b="1" dirty="0" err="1" smtClean="0">
                <a:solidFill>
                  <a:srgbClr val="000000"/>
                </a:solidFill>
              </a:rPr>
              <a:t>Obložinský</a:t>
            </a:r>
            <a:r>
              <a:rPr lang="fr-FR" altLang="fr-FR" sz="1800" b="1" dirty="0" smtClean="0">
                <a:solidFill>
                  <a:srgbClr val="000000"/>
                </a:solidFill>
              </a:rPr>
              <a:t> 1986 : </a:t>
            </a:r>
            <a:r>
              <a:rPr lang="fr-FR" altLang="fr-FR" sz="1800" b="1" dirty="0" err="1" smtClean="0">
                <a:solidFill>
                  <a:srgbClr val="000000"/>
                </a:solidFill>
              </a:rPr>
              <a:t>account</a:t>
            </a:r>
            <a:r>
              <a:rPr lang="fr-FR" altLang="fr-FR" sz="1800" b="1" dirty="0" smtClean="0">
                <a:solidFill>
                  <a:srgbClr val="000000"/>
                </a:solidFill>
              </a:rPr>
              <a:t> for </a:t>
            </a:r>
            <a:r>
              <a:rPr lang="fr-FR" altLang="fr-FR" sz="1800" b="1" dirty="0" err="1" smtClean="0">
                <a:solidFill>
                  <a:srgbClr val="000000"/>
                </a:solidFill>
              </a:rPr>
              <a:t>finite</a:t>
            </a:r>
            <a:r>
              <a:rPr lang="fr-FR" altLang="fr-FR" sz="1800" b="1" dirty="0" smtClean="0">
                <a:solidFill>
                  <a:srgbClr val="000000"/>
                </a:solidFill>
              </a:rPr>
              <a:t> </a:t>
            </a:r>
            <a:r>
              <a:rPr lang="fr-FR" altLang="fr-FR" sz="1800" b="1" dirty="0" err="1" smtClean="0">
                <a:solidFill>
                  <a:srgbClr val="000000"/>
                </a:solidFill>
              </a:rPr>
              <a:t>number</a:t>
            </a:r>
            <a:r>
              <a:rPr lang="fr-FR" altLang="fr-FR" sz="1800" b="1" dirty="0" smtClean="0">
                <a:solidFill>
                  <a:srgbClr val="000000"/>
                </a:solidFill>
              </a:rPr>
              <a:t> of </a:t>
            </a:r>
            <a:r>
              <a:rPr lang="fr-FR" altLang="fr-FR" sz="1800" b="1" dirty="0" err="1" smtClean="0">
                <a:solidFill>
                  <a:srgbClr val="000000"/>
                </a:solidFill>
              </a:rPr>
              <a:t>particles</a:t>
            </a:r>
            <a:r>
              <a:rPr lang="fr-FR" altLang="fr-FR" sz="1800" b="1" dirty="0" smtClean="0">
                <a:solidFill>
                  <a:srgbClr val="000000"/>
                </a:solidFill>
              </a:rPr>
              <a:t>’ states (MSC)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fr-FR" altLang="fr-FR" sz="1800" b="1" dirty="0">
              <a:solidFill>
                <a:srgbClr val="000000"/>
              </a:solidFill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fr-FR" altLang="fr-FR" sz="1800" b="1" dirty="0" err="1" smtClean="0">
                <a:solidFill>
                  <a:srgbClr val="000000"/>
                </a:solidFill>
              </a:rPr>
              <a:t>Anzaldo-Meneses</a:t>
            </a:r>
            <a:r>
              <a:rPr lang="fr-FR" altLang="fr-FR" sz="1800" b="1" dirty="0" smtClean="0">
                <a:solidFill>
                  <a:srgbClr val="000000"/>
                </a:solidFill>
              </a:rPr>
              <a:t> 1995 : first </a:t>
            </a:r>
            <a:r>
              <a:rPr lang="fr-FR" altLang="fr-FR" sz="1800" b="1" dirty="0" err="1" smtClean="0">
                <a:solidFill>
                  <a:srgbClr val="000000"/>
                </a:solidFill>
              </a:rPr>
              <a:t>order</a:t>
            </a:r>
            <a:r>
              <a:rPr lang="fr-FR" altLang="fr-FR" sz="1800" b="1" dirty="0" smtClean="0">
                <a:solidFill>
                  <a:srgbClr val="000000"/>
                </a:solidFill>
              </a:rPr>
              <a:t> corrections for </a:t>
            </a:r>
            <a:r>
              <a:rPr lang="fr-FR" altLang="fr-FR" sz="1800" b="1" dirty="0" err="1" smtClean="0">
                <a:solidFill>
                  <a:srgbClr val="000000"/>
                </a:solidFill>
              </a:rPr>
              <a:t>increasing</a:t>
            </a:r>
            <a:r>
              <a:rPr lang="fr-FR" altLang="fr-FR" sz="1800" b="1" dirty="0" smtClean="0">
                <a:solidFill>
                  <a:srgbClr val="000000"/>
                </a:solidFill>
              </a:rPr>
              <a:t> </a:t>
            </a:r>
            <a:r>
              <a:rPr lang="fr-FR" altLang="fr-FR" sz="1800" b="1" dirty="0" err="1" smtClean="0">
                <a:solidFill>
                  <a:srgbClr val="000000"/>
                </a:solidFill>
              </a:rPr>
              <a:t>number</a:t>
            </a:r>
            <a:r>
              <a:rPr lang="fr-FR" altLang="fr-FR" sz="1800" b="1" dirty="0" smtClean="0">
                <a:solidFill>
                  <a:srgbClr val="000000"/>
                </a:solidFill>
              </a:rPr>
              <a:t> of p-h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fr-FR" altLang="fr-FR" sz="1800" b="1" dirty="0">
              <a:solidFill>
                <a:srgbClr val="000000"/>
              </a:solidFill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fr-FR" altLang="fr-FR" sz="1800" b="1" dirty="0" smtClean="0">
                <a:solidFill>
                  <a:srgbClr val="000000"/>
                </a:solidFill>
              </a:rPr>
              <a:t>Hilaire and Koning 1998 : </a:t>
            </a:r>
            <a:r>
              <a:rPr lang="fr-FR" altLang="fr-FR" sz="1800" b="1" dirty="0" err="1" smtClean="0">
                <a:solidFill>
                  <a:srgbClr val="000000"/>
                </a:solidFill>
              </a:rPr>
              <a:t>generalized</a:t>
            </a:r>
            <a:r>
              <a:rPr lang="fr-FR" altLang="fr-FR" sz="1800" b="1" dirty="0" smtClean="0">
                <a:solidFill>
                  <a:srgbClr val="000000"/>
                </a:solidFill>
              </a:rPr>
              <a:t> expression in ESM</a:t>
            </a:r>
          </a:p>
          <a:p>
            <a:pPr eaLnBrk="1" hangingPunct="1"/>
            <a:endParaRPr lang="fr-FR" altLang="fr-FR" sz="1800" b="1" dirty="0" smtClean="0">
              <a:solidFill>
                <a:srgbClr val="0000FF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017" y="4137124"/>
            <a:ext cx="9059505" cy="2532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Rectangle 9"/>
          <p:cNvSpPr>
            <a:spLocks/>
          </p:cNvSpPr>
          <p:nvPr/>
        </p:nvSpPr>
        <p:spPr bwMode="auto">
          <a:xfrm>
            <a:off x="2555776" y="7629"/>
            <a:ext cx="4432971" cy="90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0" hangingPunct="0"/>
            <a:r>
              <a:rPr lang="fr-FR" sz="2200" b="1" dirty="0" smtClean="0">
                <a:solidFill>
                  <a:prstClr val="white"/>
                </a:solidFill>
                <a:latin typeface="Arial" charset="0"/>
              </a:rPr>
              <a:t>THE PRE-EQUILIBRIUM MODEL</a:t>
            </a:r>
          </a:p>
          <a:p>
            <a:pPr algn="ctr" eaLnBrk="0" hangingPunct="0"/>
            <a:r>
              <a:rPr lang="fr-FR" sz="2200" b="1" dirty="0" smtClean="0">
                <a:solidFill>
                  <a:prstClr val="white"/>
                </a:solidFill>
                <a:latin typeface="Arial" charset="0"/>
              </a:rPr>
              <a:t>(State </a:t>
            </a:r>
            <a:r>
              <a:rPr lang="fr-FR" sz="2200" b="1" dirty="0" err="1" smtClean="0">
                <a:solidFill>
                  <a:prstClr val="white"/>
                </a:solidFill>
                <a:latin typeface="Arial" charset="0"/>
              </a:rPr>
              <a:t>densities</a:t>
            </a:r>
            <a:r>
              <a:rPr lang="fr-FR" sz="2200" b="1" dirty="0" smtClean="0">
                <a:solidFill>
                  <a:prstClr val="white"/>
                </a:solidFill>
                <a:latin typeface="Arial" charset="0"/>
              </a:rPr>
              <a:t>)</a:t>
            </a:r>
            <a:endParaRPr lang="fr-FR" sz="2200" b="1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60" name="Text Box 120"/>
          <p:cNvSpPr txBox="1">
            <a:spLocks noChangeArrowheads="1"/>
          </p:cNvSpPr>
          <p:nvPr/>
        </p:nvSpPr>
        <p:spPr bwMode="auto">
          <a:xfrm>
            <a:off x="107504" y="963636"/>
            <a:ext cx="401904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fr-FR" altLang="fr-FR" sz="2800" b="1" dirty="0" smtClean="0">
                <a:solidFill>
                  <a:srgbClr val="000000"/>
                </a:solidFill>
              </a:rPr>
              <a:t>State </a:t>
            </a:r>
            <a:r>
              <a:rPr lang="fr-FR" altLang="fr-FR" sz="2800" b="1" dirty="0" err="1" smtClean="0">
                <a:solidFill>
                  <a:srgbClr val="000000"/>
                </a:solidFill>
              </a:rPr>
              <a:t>densities</a:t>
            </a:r>
            <a:r>
              <a:rPr lang="fr-FR" altLang="fr-FR" sz="2800" b="1" dirty="0" smtClean="0">
                <a:solidFill>
                  <a:srgbClr val="000000"/>
                </a:solidFill>
              </a:rPr>
              <a:t> in ESM</a:t>
            </a:r>
          </a:p>
        </p:txBody>
      </p:sp>
      <p:sp>
        <p:nvSpPr>
          <p:cNvPr id="61" name="Text Box 97"/>
          <p:cNvSpPr txBox="1">
            <a:spLocks noChangeArrowheads="1"/>
          </p:cNvSpPr>
          <p:nvPr/>
        </p:nvSpPr>
        <p:spPr bwMode="auto">
          <a:xfrm>
            <a:off x="323528" y="1857013"/>
            <a:ext cx="9145016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fr-FR" altLang="fr-FR" sz="1800" b="1" dirty="0" err="1" smtClean="0">
                <a:solidFill>
                  <a:srgbClr val="000000"/>
                </a:solidFill>
              </a:rPr>
              <a:t>Ericson</a:t>
            </a:r>
            <a:r>
              <a:rPr lang="fr-FR" altLang="fr-FR" sz="1800" b="1" dirty="0" smtClean="0">
                <a:solidFill>
                  <a:srgbClr val="000000"/>
                </a:solidFill>
              </a:rPr>
              <a:t> 1960 : no Pauli </a:t>
            </a:r>
            <a:r>
              <a:rPr lang="fr-FR" altLang="fr-FR" sz="1800" b="1" dirty="0" err="1" smtClean="0">
                <a:solidFill>
                  <a:srgbClr val="000000"/>
                </a:solidFill>
              </a:rPr>
              <a:t>principle</a:t>
            </a:r>
            <a:endParaRPr lang="fr-FR" altLang="fr-FR" sz="1800" b="1" dirty="0" smtClean="0">
              <a:solidFill>
                <a:srgbClr val="000000"/>
              </a:solidFill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fr-FR" altLang="fr-FR" sz="1800" b="1" dirty="0">
              <a:solidFill>
                <a:srgbClr val="000000"/>
              </a:solidFill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fr-FR" altLang="fr-FR" sz="1800" b="1" dirty="0" smtClean="0">
                <a:solidFill>
                  <a:srgbClr val="000000"/>
                </a:solidFill>
              </a:rPr>
              <a:t>Griffin 1966 : no distinction </a:t>
            </a:r>
            <a:r>
              <a:rPr lang="fr-FR" altLang="fr-FR" sz="1800" b="1" dirty="0" err="1" smtClean="0">
                <a:solidFill>
                  <a:srgbClr val="000000"/>
                </a:solidFill>
              </a:rPr>
              <a:t>between</a:t>
            </a:r>
            <a:r>
              <a:rPr lang="fr-FR" altLang="fr-FR" sz="1800" b="1" dirty="0" smtClean="0">
                <a:solidFill>
                  <a:srgbClr val="000000"/>
                </a:solidFill>
              </a:rPr>
              <a:t> </a:t>
            </a:r>
            <a:r>
              <a:rPr lang="fr-FR" altLang="fr-FR" sz="1800" b="1" dirty="0" err="1" smtClean="0">
                <a:solidFill>
                  <a:srgbClr val="000000"/>
                </a:solidFill>
              </a:rPr>
              <a:t>particles</a:t>
            </a:r>
            <a:r>
              <a:rPr lang="fr-FR" altLang="fr-FR" sz="1800" b="1" dirty="0" smtClean="0">
                <a:solidFill>
                  <a:srgbClr val="000000"/>
                </a:solidFill>
              </a:rPr>
              <a:t> and </a:t>
            </a:r>
            <a:r>
              <a:rPr lang="fr-FR" altLang="fr-FR" sz="1800" b="1" dirty="0" err="1" smtClean="0">
                <a:solidFill>
                  <a:srgbClr val="000000"/>
                </a:solidFill>
              </a:rPr>
              <a:t>holes</a:t>
            </a:r>
            <a:endParaRPr lang="fr-FR" altLang="fr-FR" sz="1800" b="1" dirty="0" smtClean="0">
              <a:solidFill>
                <a:srgbClr val="000000"/>
              </a:solidFill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fr-FR" altLang="fr-FR" sz="1800" b="1" dirty="0">
              <a:solidFill>
                <a:srgbClr val="000000"/>
              </a:solidFill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fr-FR" altLang="fr-FR" sz="1800" b="1" dirty="0" smtClean="0">
                <a:solidFill>
                  <a:srgbClr val="000000"/>
                </a:solidFill>
              </a:rPr>
              <a:t>Williams 1971 : distinction </a:t>
            </a:r>
            <a:r>
              <a:rPr lang="fr-FR" altLang="fr-FR" sz="1800" b="1" dirty="0" err="1" smtClean="0">
                <a:solidFill>
                  <a:srgbClr val="000000"/>
                </a:solidFill>
              </a:rPr>
              <a:t>between</a:t>
            </a:r>
            <a:r>
              <a:rPr lang="fr-FR" altLang="fr-FR" sz="1800" b="1" dirty="0" smtClean="0">
                <a:solidFill>
                  <a:srgbClr val="000000"/>
                </a:solidFill>
              </a:rPr>
              <a:t> </a:t>
            </a:r>
            <a:r>
              <a:rPr lang="fr-FR" altLang="fr-FR" sz="1800" b="1" dirty="0" err="1" smtClean="0">
                <a:solidFill>
                  <a:srgbClr val="000000"/>
                </a:solidFill>
              </a:rPr>
              <a:t>particles</a:t>
            </a:r>
            <a:r>
              <a:rPr lang="fr-FR" altLang="fr-FR" sz="1800" b="1" dirty="0" smtClean="0">
                <a:solidFill>
                  <a:srgbClr val="000000"/>
                </a:solidFill>
              </a:rPr>
              <a:t> and </a:t>
            </a:r>
            <a:r>
              <a:rPr lang="fr-FR" altLang="fr-FR" sz="1800" b="1" dirty="0" err="1" smtClean="0">
                <a:solidFill>
                  <a:srgbClr val="000000"/>
                </a:solidFill>
              </a:rPr>
              <a:t>holes</a:t>
            </a:r>
            <a:r>
              <a:rPr lang="fr-FR" altLang="fr-FR" sz="1800" b="1" dirty="0" smtClean="0">
                <a:solidFill>
                  <a:srgbClr val="000000"/>
                </a:solidFill>
              </a:rPr>
              <a:t> as </a:t>
            </a:r>
            <a:r>
              <a:rPr lang="fr-FR" altLang="fr-FR" sz="1800" b="1" dirty="0" err="1" smtClean="0">
                <a:solidFill>
                  <a:srgbClr val="000000"/>
                </a:solidFill>
              </a:rPr>
              <a:t>well</a:t>
            </a:r>
            <a:r>
              <a:rPr lang="fr-FR" altLang="fr-FR" sz="1800" b="1" dirty="0" smtClean="0">
                <a:solidFill>
                  <a:srgbClr val="000000"/>
                </a:solidFill>
              </a:rPr>
              <a:t> as </a:t>
            </a:r>
            <a:r>
              <a:rPr lang="fr-FR" altLang="fr-FR" sz="1800" b="1" dirty="0" err="1" smtClean="0">
                <a:solidFill>
                  <a:srgbClr val="000000"/>
                </a:solidFill>
              </a:rPr>
              <a:t>between</a:t>
            </a:r>
            <a:r>
              <a:rPr lang="fr-FR" altLang="fr-FR" sz="1800" b="1" dirty="0" smtClean="0">
                <a:solidFill>
                  <a:srgbClr val="000000"/>
                </a:solidFill>
              </a:rPr>
              <a:t> neutrons and protons </a:t>
            </a:r>
            <a:r>
              <a:rPr lang="fr-FR" altLang="fr-FR" sz="1800" b="1" dirty="0" smtClean="0">
                <a:solidFill>
                  <a:srgbClr val="FF0000"/>
                </a:solidFill>
              </a:rPr>
              <a:t>but</a:t>
            </a:r>
            <a:r>
              <a:rPr lang="fr-FR" altLang="fr-FR" sz="1800" b="1" dirty="0" smtClean="0">
                <a:solidFill>
                  <a:srgbClr val="000000"/>
                </a:solidFill>
              </a:rPr>
              <a:t> </a:t>
            </a:r>
            <a:r>
              <a:rPr lang="fr-FR" altLang="fr-FR" sz="1800" b="1" dirty="0" err="1" smtClean="0">
                <a:solidFill>
                  <a:srgbClr val="000000"/>
                </a:solidFill>
              </a:rPr>
              <a:t>infinite</a:t>
            </a:r>
            <a:r>
              <a:rPr lang="fr-FR" altLang="fr-FR" sz="1800" b="1" dirty="0" smtClean="0">
                <a:solidFill>
                  <a:srgbClr val="000000"/>
                </a:solidFill>
              </a:rPr>
              <a:t> </a:t>
            </a:r>
            <a:r>
              <a:rPr lang="fr-FR" altLang="fr-FR" sz="1800" b="1" dirty="0" err="1" smtClean="0">
                <a:solidFill>
                  <a:srgbClr val="000000"/>
                </a:solidFill>
              </a:rPr>
              <a:t>number</a:t>
            </a:r>
            <a:r>
              <a:rPr lang="fr-FR" altLang="fr-FR" sz="1800" b="1" dirty="0" smtClean="0">
                <a:solidFill>
                  <a:srgbClr val="000000"/>
                </a:solidFill>
              </a:rPr>
              <a:t> of accessible states for </a:t>
            </a:r>
            <a:r>
              <a:rPr lang="fr-FR" altLang="fr-FR" sz="1800" b="1" dirty="0" err="1" smtClean="0">
                <a:solidFill>
                  <a:srgbClr val="000000"/>
                </a:solidFill>
              </a:rPr>
              <a:t>both</a:t>
            </a:r>
            <a:r>
              <a:rPr lang="fr-FR" altLang="fr-FR" sz="1800" b="1" dirty="0" smtClean="0">
                <a:solidFill>
                  <a:srgbClr val="000000"/>
                </a:solidFill>
              </a:rPr>
              <a:t> </a:t>
            </a:r>
          </a:p>
          <a:p>
            <a:pPr eaLnBrk="1" hangingPunct="1"/>
            <a:r>
              <a:rPr lang="fr-FR" altLang="fr-FR" sz="1800" b="1" dirty="0">
                <a:solidFill>
                  <a:srgbClr val="000000"/>
                </a:solidFill>
              </a:rPr>
              <a:t> </a:t>
            </a:r>
            <a:r>
              <a:rPr lang="fr-FR" altLang="fr-FR" sz="1800" b="1" dirty="0" smtClean="0">
                <a:solidFill>
                  <a:srgbClr val="000000"/>
                </a:solidFill>
              </a:rPr>
              <a:t>    </a:t>
            </a:r>
            <a:r>
              <a:rPr lang="fr-FR" altLang="fr-FR" sz="1800" b="1" dirty="0" err="1" smtClean="0">
                <a:solidFill>
                  <a:srgbClr val="000000"/>
                </a:solidFill>
              </a:rPr>
              <a:t>particle</a:t>
            </a:r>
            <a:r>
              <a:rPr lang="fr-FR" altLang="fr-FR" sz="1800" b="1" dirty="0" smtClean="0">
                <a:solidFill>
                  <a:srgbClr val="000000"/>
                </a:solidFill>
              </a:rPr>
              <a:t> and </a:t>
            </a:r>
            <a:r>
              <a:rPr lang="fr-FR" altLang="fr-FR" sz="1800" b="1" dirty="0" err="1" smtClean="0">
                <a:solidFill>
                  <a:srgbClr val="000000"/>
                </a:solidFill>
              </a:rPr>
              <a:t>holes</a:t>
            </a:r>
            <a:endParaRPr lang="fr-FR" altLang="fr-FR" sz="1800" b="1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027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9"/>
          <p:cNvSpPr>
            <a:spLocks/>
          </p:cNvSpPr>
          <p:nvPr/>
        </p:nvSpPr>
        <p:spPr bwMode="auto">
          <a:xfrm>
            <a:off x="2483768" y="52388"/>
            <a:ext cx="4787356" cy="90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just" eaLnBrk="0" hangingPunct="0"/>
            <a:r>
              <a:rPr lang="fr-FR" sz="2200" b="1" dirty="0" smtClean="0">
                <a:solidFill>
                  <a:prstClr val="white"/>
                </a:solidFill>
                <a:latin typeface="Arial" charset="0"/>
              </a:rPr>
              <a:t>THE PRE-EQUILIBRIUM MODEL</a:t>
            </a:r>
            <a:endParaRPr lang="fr-FR" sz="2200" b="1" dirty="0">
              <a:solidFill>
                <a:prstClr val="white"/>
              </a:solidFill>
              <a:latin typeface="Arial" charset="0"/>
            </a:endParaRPr>
          </a:p>
        </p:txBody>
      </p:sp>
      <p:grpSp>
        <p:nvGrpSpPr>
          <p:cNvPr id="33" name="Group 94"/>
          <p:cNvGrpSpPr>
            <a:grpSpLocks/>
          </p:cNvGrpSpPr>
          <p:nvPr/>
        </p:nvGrpSpPr>
        <p:grpSpPr bwMode="auto">
          <a:xfrm>
            <a:off x="4224338" y="908050"/>
            <a:ext cx="4919662" cy="2771775"/>
            <a:chOff x="2661" y="572"/>
            <a:chExt cx="3099" cy="1746"/>
          </a:xfrm>
        </p:grpSpPr>
        <p:graphicFrame>
          <p:nvGraphicFramePr>
            <p:cNvPr id="34" name="Object 62"/>
            <p:cNvGraphicFramePr>
              <a:graphicFrameLocks noChangeAspect="1"/>
            </p:cNvGraphicFramePr>
            <p:nvPr/>
          </p:nvGraphicFramePr>
          <p:xfrm>
            <a:off x="2661" y="572"/>
            <a:ext cx="3099" cy="17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78" name="Graphique" r:id="rId3" imgW="6095928" imgH="3429000" progId="MSGraph.Chart.8">
                    <p:embed followColorScheme="full"/>
                  </p:oleObj>
                </mc:Choice>
                <mc:Fallback>
                  <p:oleObj name="Graphique" r:id="rId3" imgW="6095928" imgH="3429000" progId="MSGraph.Chart.8">
                    <p:embed followColorScheme="full"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61" y="572"/>
                          <a:ext cx="3099" cy="174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5" name="Text Box 87"/>
            <p:cNvSpPr txBox="1">
              <a:spLocks noChangeArrowheads="1"/>
            </p:cNvSpPr>
            <p:nvPr/>
          </p:nvSpPr>
          <p:spPr bwMode="auto">
            <a:xfrm>
              <a:off x="3424" y="1344"/>
              <a:ext cx="4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fr-FR" altLang="fr-FR" sz="1800" b="1" smtClean="0">
                  <a:solidFill>
                    <a:srgbClr val="FFFFFF"/>
                  </a:solidFill>
                </a:rPr>
                <a:t>79%</a:t>
              </a:r>
            </a:p>
          </p:txBody>
        </p:sp>
        <p:sp>
          <p:nvSpPr>
            <p:cNvPr id="37" name="Text Box 92"/>
            <p:cNvSpPr txBox="1">
              <a:spLocks noChangeArrowheads="1"/>
            </p:cNvSpPr>
            <p:nvPr/>
          </p:nvSpPr>
          <p:spPr bwMode="auto">
            <a:xfrm>
              <a:off x="4853" y="1434"/>
              <a:ext cx="4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fr-FR" altLang="fr-FR" sz="1800" b="1" smtClean="0">
                  <a:solidFill>
                    <a:srgbClr val="FFFFFF"/>
                  </a:solidFill>
                </a:rPr>
                <a:t>12%</a:t>
              </a:r>
            </a:p>
          </p:txBody>
        </p:sp>
        <p:sp>
          <p:nvSpPr>
            <p:cNvPr id="38" name="Text Box 93"/>
            <p:cNvSpPr txBox="1">
              <a:spLocks noChangeArrowheads="1"/>
            </p:cNvSpPr>
            <p:nvPr/>
          </p:nvSpPr>
          <p:spPr bwMode="auto">
            <a:xfrm>
              <a:off x="5188" y="1207"/>
              <a:ext cx="3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fr-FR" altLang="fr-FR" sz="1800" b="1" smtClean="0">
                  <a:solidFill>
                    <a:srgbClr val="FFFFFF"/>
                  </a:solidFill>
                </a:rPr>
                <a:t>9%</a:t>
              </a:r>
            </a:p>
          </p:txBody>
        </p:sp>
      </p:grpSp>
      <p:grpSp>
        <p:nvGrpSpPr>
          <p:cNvPr id="39" name="Group 64"/>
          <p:cNvGrpSpPr>
            <a:grpSpLocks/>
          </p:cNvGrpSpPr>
          <p:nvPr/>
        </p:nvGrpSpPr>
        <p:grpSpPr bwMode="auto">
          <a:xfrm>
            <a:off x="5292725" y="965202"/>
            <a:ext cx="3803650" cy="5919789"/>
            <a:chOff x="3098" y="608"/>
            <a:chExt cx="2396" cy="3729"/>
          </a:xfrm>
        </p:grpSpPr>
        <p:sp>
          <p:nvSpPr>
            <p:cNvPr id="40" name="Text Box 25"/>
            <p:cNvSpPr txBox="1">
              <a:spLocks noChangeArrowheads="1"/>
            </p:cNvSpPr>
            <p:nvPr/>
          </p:nvSpPr>
          <p:spPr bwMode="auto">
            <a:xfrm>
              <a:off x="3680" y="608"/>
              <a:ext cx="165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fr-FR" altLang="fr-FR" sz="2400" b="1" dirty="0" err="1" smtClean="0">
                  <a:solidFill>
                    <a:srgbClr val="000000"/>
                  </a:solidFill>
                </a:rPr>
                <a:t>Outgoing</a:t>
              </a:r>
              <a:r>
                <a:rPr lang="fr-FR" altLang="fr-FR" sz="2400" b="1" dirty="0" smtClean="0">
                  <a:solidFill>
                    <a:srgbClr val="000000"/>
                  </a:solidFill>
                </a:rPr>
                <a:t> </a:t>
              </a:r>
              <a:r>
                <a:rPr lang="fr-FR" altLang="fr-FR" sz="2400" b="1" dirty="0" err="1" smtClean="0">
                  <a:solidFill>
                    <a:srgbClr val="000000"/>
                  </a:solidFill>
                </a:rPr>
                <a:t>energy</a:t>
              </a:r>
              <a:endParaRPr lang="fr-FR" altLang="fr-FR" sz="2400" b="1" dirty="0" smtClean="0">
                <a:solidFill>
                  <a:srgbClr val="000000"/>
                </a:solidFill>
              </a:endParaRPr>
            </a:p>
          </p:txBody>
        </p:sp>
        <p:pic>
          <p:nvPicPr>
            <p:cNvPr id="41" name="Picture 45" descr="epefe5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323" r="11070" b="19005"/>
            <a:stretch>
              <a:fillRect/>
            </a:stretch>
          </p:blipFill>
          <p:spPr bwMode="auto">
            <a:xfrm>
              <a:off x="3098" y="2117"/>
              <a:ext cx="2396" cy="2220"/>
            </a:xfrm>
            <a:prstGeom prst="rect">
              <a:avLst/>
            </a:prstGeom>
            <a:solidFill>
              <a:srgbClr val="D3EBE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42" name="Group 96"/>
          <p:cNvGrpSpPr>
            <a:grpSpLocks/>
          </p:cNvGrpSpPr>
          <p:nvPr/>
        </p:nvGrpSpPr>
        <p:grpSpPr bwMode="auto">
          <a:xfrm>
            <a:off x="3887788" y="4005263"/>
            <a:ext cx="1512887" cy="2303462"/>
            <a:chOff x="2449" y="2523"/>
            <a:chExt cx="953" cy="1451"/>
          </a:xfrm>
        </p:grpSpPr>
        <p:sp>
          <p:nvSpPr>
            <p:cNvPr id="43" name="Rectangle 82"/>
            <p:cNvSpPr>
              <a:spLocks noChangeArrowheads="1"/>
            </p:cNvSpPr>
            <p:nvPr/>
          </p:nvSpPr>
          <p:spPr bwMode="auto">
            <a:xfrm>
              <a:off x="2449" y="2523"/>
              <a:ext cx="953" cy="142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fr-FR" altLang="fr-FR" smtClean="0">
                <a:solidFill>
                  <a:srgbClr val="000000"/>
                </a:solidFill>
              </a:endParaRPr>
            </a:p>
          </p:txBody>
        </p:sp>
        <p:sp>
          <p:nvSpPr>
            <p:cNvPr id="44" name="Text Box 95"/>
            <p:cNvSpPr txBox="1">
              <a:spLocks noChangeArrowheads="1"/>
            </p:cNvSpPr>
            <p:nvPr/>
          </p:nvSpPr>
          <p:spPr bwMode="auto">
            <a:xfrm>
              <a:off x="2667" y="3743"/>
              <a:ext cx="50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fr-FR" altLang="fr-FR" sz="1800" smtClean="0">
                  <a:solidFill>
                    <a:srgbClr val="000000"/>
                  </a:solidFill>
                </a:rPr>
                <a:t>(MeV)</a:t>
              </a:r>
            </a:p>
          </p:txBody>
        </p:sp>
      </p:grpSp>
      <p:grpSp>
        <p:nvGrpSpPr>
          <p:cNvPr id="45" name="Group 90"/>
          <p:cNvGrpSpPr>
            <a:grpSpLocks/>
          </p:cNvGrpSpPr>
          <p:nvPr/>
        </p:nvGrpSpPr>
        <p:grpSpPr bwMode="auto">
          <a:xfrm>
            <a:off x="265113" y="944563"/>
            <a:ext cx="4919662" cy="2771775"/>
            <a:chOff x="257" y="595"/>
            <a:chExt cx="3099" cy="1746"/>
          </a:xfrm>
        </p:grpSpPr>
        <p:graphicFrame>
          <p:nvGraphicFramePr>
            <p:cNvPr id="46" name="Object 48"/>
            <p:cNvGraphicFramePr>
              <a:graphicFrameLocks noChangeAspect="1"/>
            </p:cNvGraphicFramePr>
            <p:nvPr/>
          </p:nvGraphicFramePr>
          <p:xfrm>
            <a:off x="257" y="595"/>
            <a:ext cx="3099" cy="17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79" name="Graphique" r:id="rId6" imgW="6095928" imgH="3429000" progId="MSGraph.Chart.8">
                    <p:embed followColorScheme="full"/>
                  </p:oleObj>
                </mc:Choice>
                <mc:Fallback>
                  <p:oleObj name="Graphique" r:id="rId6" imgW="6095928" imgH="3429000" progId="MSGraph.Chart.8">
                    <p:embed followColorScheme="full"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7" y="595"/>
                          <a:ext cx="3099" cy="174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7" name="Text Box 86"/>
            <p:cNvSpPr txBox="1">
              <a:spLocks noChangeArrowheads="1"/>
            </p:cNvSpPr>
            <p:nvPr/>
          </p:nvSpPr>
          <p:spPr bwMode="auto">
            <a:xfrm>
              <a:off x="317" y="1366"/>
              <a:ext cx="4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fr-FR" altLang="fr-FR" sz="1800" b="1" smtClean="0">
                  <a:solidFill>
                    <a:srgbClr val="FFFFFF"/>
                  </a:solidFill>
                </a:rPr>
                <a:t>39%</a:t>
              </a:r>
            </a:p>
          </p:txBody>
        </p:sp>
        <p:sp>
          <p:nvSpPr>
            <p:cNvPr id="48" name="Text Box 88"/>
            <p:cNvSpPr txBox="1">
              <a:spLocks noChangeArrowheads="1"/>
            </p:cNvSpPr>
            <p:nvPr/>
          </p:nvSpPr>
          <p:spPr bwMode="auto">
            <a:xfrm>
              <a:off x="1701" y="1434"/>
              <a:ext cx="4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fr-FR" altLang="fr-FR" sz="1800" b="1" smtClean="0">
                  <a:solidFill>
                    <a:srgbClr val="FFFFFF"/>
                  </a:solidFill>
                </a:rPr>
                <a:t>16%</a:t>
              </a:r>
            </a:p>
          </p:txBody>
        </p:sp>
        <p:sp>
          <p:nvSpPr>
            <p:cNvPr id="49" name="Text Box 89"/>
            <p:cNvSpPr txBox="1">
              <a:spLocks noChangeArrowheads="1"/>
            </p:cNvSpPr>
            <p:nvPr/>
          </p:nvSpPr>
          <p:spPr bwMode="auto">
            <a:xfrm>
              <a:off x="2086" y="1321"/>
              <a:ext cx="4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fr-FR" altLang="fr-FR" sz="1800" b="1" smtClean="0">
                  <a:solidFill>
                    <a:srgbClr val="FFFFFF"/>
                  </a:solidFill>
                </a:rPr>
                <a:t>45%</a:t>
              </a:r>
            </a:p>
          </p:txBody>
        </p:sp>
      </p:grpSp>
      <p:grpSp>
        <p:nvGrpSpPr>
          <p:cNvPr id="50" name="Group 63"/>
          <p:cNvGrpSpPr>
            <a:grpSpLocks/>
          </p:cNvGrpSpPr>
          <p:nvPr/>
        </p:nvGrpSpPr>
        <p:grpSpPr bwMode="auto">
          <a:xfrm>
            <a:off x="-34925" y="955675"/>
            <a:ext cx="3778250" cy="5886450"/>
            <a:chOff x="317" y="602"/>
            <a:chExt cx="2380" cy="3708"/>
          </a:xfrm>
        </p:grpSpPr>
        <p:sp>
          <p:nvSpPr>
            <p:cNvPr id="51" name="Text Box 24"/>
            <p:cNvSpPr txBox="1">
              <a:spLocks noChangeArrowheads="1"/>
            </p:cNvSpPr>
            <p:nvPr/>
          </p:nvSpPr>
          <p:spPr bwMode="auto">
            <a:xfrm>
              <a:off x="958" y="602"/>
              <a:ext cx="138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fr-FR" altLang="fr-FR" sz="2400" b="1" dirty="0" smtClean="0">
                  <a:solidFill>
                    <a:srgbClr val="000000"/>
                  </a:solidFill>
                </a:rPr>
                <a:t>Cross section</a:t>
              </a:r>
            </a:p>
          </p:txBody>
        </p:sp>
        <p:pic>
          <p:nvPicPr>
            <p:cNvPr id="52" name="Picture 43" descr="pefe5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927" r="11671" b="19829"/>
            <a:stretch>
              <a:fillRect/>
            </a:stretch>
          </p:blipFill>
          <p:spPr bwMode="auto">
            <a:xfrm>
              <a:off x="317" y="2069"/>
              <a:ext cx="2380" cy="22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53" name="Group 71"/>
          <p:cNvGrpSpPr>
            <a:grpSpLocks/>
          </p:cNvGrpSpPr>
          <p:nvPr/>
        </p:nvGrpSpPr>
        <p:grpSpPr bwMode="auto">
          <a:xfrm>
            <a:off x="2008188" y="4149725"/>
            <a:ext cx="5408612" cy="971550"/>
            <a:chOff x="1265" y="2614"/>
            <a:chExt cx="3407" cy="612"/>
          </a:xfrm>
        </p:grpSpPr>
        <p:sp>
          <p:nvSpPr>
            <p:cNvPr id="54" name="Text Box 65"/>
            <p:cNvSpPr txBox="1">
              <a:spLocks noChangeArrowheads="1"/>
            </p:cNvSpPr>
            <p:nvPr/>
          </p:nvSpPr>
          <p:spPr bwMode="auto">
            <a:xfrm>
              <a:off x="2477" y="2614"/>
              <a:ext cx="93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fr-FR" altLang="fr-FR" sz="1800" b="1" smtClean="0">
                  <a:solidFill>
                    <a:srgbClr val="000000"/>
                  </a:solidFill>
                </a:rPr>
                <a:t>&lt;E</a:t>
              </a:r>
              <a:r>
                <a:rPr lang="fr-FR" altLang="fr-FR" sz="1800" b="1" baseline="-25000" smtClean="0">
                  <a:solidFill>
                    <a:srgbClr val="000000"/>
                  </a:solidFill>
                </a:rPr>
                <a:t>Tot</a:t>
              </a:r>
              <a:r>
                <a:rPr lang="fr-FR" altLang="fr-FR" sz="1800" b="1" smtClean="0">
                  <a:solidFill>
                    <a:srgbClr val="000000"/>
                  </a:solidFill>
                </a:rPr>
                <a:t>&gt;= 12.1</a:t>
              </a:r>
            </a:p>
          </p:txBody>
        </p:sp>
        <p:sp>
          <p:nvSpPr>
            <p:cNvPr id="55" name="Line 69"/>
            <p:cNvSpPr>
              <a:spLocks noChangeShapeType="1"/>
            </p:cNvSpPr>
            <p:nvPr/>
          </p:nvSpPr>
          <p:spPr bwMode="auto">
            <a:xfrm>
              <a:off x="1265" y="2803"/>
              <a:ext cx="0" cy="38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6" name="Line 70"/>
            <p:cNvSpPr>
              <a:spLocks noChangeShapeType="1"/>
            </p:cNvSpPr>
            <p:nvPr/>
          </p:nvSpPr>
          <p:spPr bwMode="auto">
            <a:xfrm>
              <a:off x="4672" y="2841"/>
              <a:ext cx="0" cy="38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57" name="Group 85"/>
          <p:cNvGrpSpPr>
            <a:grpSpLocks/>
          </p:cNvGrpSpPr>
          <p:nvPr/>
        </p:nvGrpSpPr>
        <p:grpSpPr bwMode="auto">
          <a:xfrm>
            <a:off x="3398838" y="3213100"/>
            <a:ext cx="5349875" cy="1735138"/>
            <a:chOff x="2141" y="2024"/>
            <a:chExt cx="3370" cy="1093"/>
          </a:xfrm>
        </p:grpSpPr>
        <p:sp>
          <p:nvSpPr>
            <p:cNvPr id="58" name="Text Box 66"/>
            <p:cNvSpPr txBox="1">
              <a:spLocks noChangeArrowheads="1"/>
            </p:cNvSpPr>
            <p:nvPr/>
          </p:nvSpPr>
          <p:spPr bwMode="auto">
            <a:xfrm>
              <a:off x="2494" y="2886"/>
              <a:ext cx="91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fr-FR" altLang="fr-FR" sz="1800" b="1" smtClean="0">
                  <a:solidFill>
                    <a:srgbClr val="FF3300"/>
                  </a:solidFill>
                </a:rPr>
                <a:t>&lt;E</a:t>
              </a:r>
              <a:r>
                <a:rPr lang="fr-FR" altLang="fr-FR" sz="1800" b="1" baseline="-25000" smtClean="0">
                  <a:solidFill>
                    <a:srgbClr val="FF3300"/>
                  </a:solidFill>
                </a:rPr>
                <a:t>Dir</a:t>
              </a:r>
              <a:r>
                <a:rPr lang="fr-FR" altLang="fr-FR" sz="1800" b="1" smtClean="0">
                  <a:solidFill>
                    <a:srgbClr val="FF3300"/>
                  </a:solidFill>
                </a:rPr>
                <a:t>&gt;= 24.3</a:t>
              </a:r>
            </a:p>
          </p:txBody>
        </p:sp>
        <p:sp>
          <p:nvSpPr>
            <p:cNvPr id="59" name="Line 73"/>
            <p:cNvSpPr>
              <a:spLocks noChangeShapeType="1"/>
            </p:cNvSpPr>
            <p:nvPr/>
          </p:nvSpPr>
          <p:spPr bwMode="auto">
            <a:xfrm>
              <a:off x="2141" y="2024"/>
              <a:ext cx="0" cy="341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0" name="Line 74"/>
            <p:cNvSpPr>
              <a:spLocks noChangeShapeType="1"/>
            </p:cNvSpPr>
            <p:nvPr/>
          </p:nvSpPr>
          <p:spPr bwMode="auto">
            <a:xfrm>
              <a:off x="5511" y="2137"/>
              <a:ext cx="0" cy="341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61" name="Group 79"/>
          <p:cNvGrpSpPr>
            <a:grpSpLocks/>
          </p:cNvGrpSpPr>
          <p:nvPr/>
        </p:nvGrpSpPr>
        <p:grpSpPr bwMode="auto">
          <a:xfrm>
            <a:off x="1619250" y="4400550"/>
            <a:ext cx="5437188" cy="1050925"/>
            <a:chOff x="1020" y="2772"/>
            <a:chExt cx="3425" cy="662"/>
          </a:xfrm>
        </p:grpSpPr>
        <p:sp>
          <p:nvSpPr>
            <p:cNvPr id="62" name="Text Box 67"/>
            <p:cNvSpPr txBox="1">
              <a:spLocks noChangeArrowheads="1"/>
            </p:cNvSpPr>
            <p:nvPr/>
          </p:nvSpPr>
          <p:spPr bwMode="auto">
            <a:xfrm>
              <a:off x="2495" y="3203"/>
              <a:ext cx="91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fr-FR" altLang="fr-FR" sz="1800" b="1" smtClean="0">
                  <a:solidFill>
                    <a:srgbClr val="00FF00"/>
                  </a:solidFill>
                </a:rPr>
                <a:t>&lt;E</a:t>
              </a:r>
              <a:r>
                <a:rPr lang="fr-FR" altLang="fr-FR" sz="1800" b="1" baseline="-25000" smtClean="0">
                  <a:solidFill>
                    <a:srgbClr val="00FF00"/>
                  </a:solidFill>
                </a:rPr>
                <a:t>PE</a:t>
              </a:r>
              <a:r>
                <a:rPr lang="fr-FR" altLang="fr-FR" sz="1800" b="1" smtClean="0">
                  <a:solidFill>
                    <a:srgbClr val="00FF00"/>
                  </a:solidFill>
                </a:rPr>
                <a:t>&gt;= 9.32</a:t>
              </a:r>
            </a:p>
          </p:txBody>
        </p:sp>
        <p:sp>
          <p:nvSpPr>
            <p:cNvPr id="63" name="Line 76"/>
            <p:cNvSpPr>
              <a:spLocks noChangeShapeType="1"/>
            </p:cNvSpPr>
            <p:nvPr/>
          </p:nvSpPr>
          <p:spPr bwMode="auto">
            <a:xfrm>
              <a:off x="1020" y="2772"/>
              <a:ext cx="0" cy="341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4" name="Line 77"/>
            <p:cNvSpPr>
              <a:spLocks noChangeShapeType="1"/>
            </p:cNvSpPr>
            <p:nvPr/>
          </p:nvSpPr>
          <p:spPr bwMode="auto">
            <a:xfrm>
              <a:off x="4445" y="2840"/>
              <a:ext cx="0" cy="341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65" name="Group 81"/>
          <p:cNvGrpSpPr>
            <a:grpSpLocks/>
          </p:cNvGrpSpPr>
          <p:nvPr/>
        </p:nvGrpSpPr>
        <p:grpSpPr bwMode="auto">
          <a:xfrm>
            <a:off x="792163" y="3427413"/>
            <a:ext cx="5472112" cy="2486025"/>
            <a:chOff x="499" y="2159"/>
            <a:chExt cx="3447" cy="1566"/>
          </a:xfrm>
        </p:grpSpPr>
        <p:sp>
          <p:nvSpPr>
            <p:cNvPr id="66" name="Text Box 68"/>
            <p:cNvSpPr txBox="1">
              <a:spLocks noChangeArrowheads="1"/>
            </p:cNvSpPr>
            <p:nvPr/>
          </p:nvSpPr>
          <p:spPr bwMode="auto">
            <a:xfrm>
              <a:off x="2489" y="3494"/>
              <a:ext cx="85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fr-FR" altLang="fr-FR" sz="1800" b="1" smtClean="0">
                  <a:solidFill>
                    <a:srgbClr val="0000FF"/>
                  </a:solidFill>
                </a:rPr>
                <a:t>&lt;E</a:t>
              </a:r>
              <a:r>
                <a:rPr lang="fr-FR" altLang="fr-FR" sz="1800" b="1" baseline="-25000" smtClean="0">
                  <a:solidFill>
                    <a:srgbClr val="0000FF"/>
                  </a:solidFill>
                </a:rPr>
                <a:t>Sta</a:t>
              </a:r>
              <a:r>
                <a:rPr lang="fr-FR" altLang="fr-FR" sz="1800" b="1" smtClean="0">
                  <a:solidFill>
                    <a:srgbClr val="0000FF"/>
                  </a:solidFill>
                </a:rPr>
                <a:t>&gt;= 2.5</a:t>
              </a:r>
            </a:p>
          </p:txBody>
        </p:sp>
        <p:sp>
          <p:nvSpPr>
            <p:cNvPr id="67" name="Line 78"/>
            <p:cNvSpPr>
              <a:spLocks noChangeShapeType="1"/>
            </p:cNvSpPr>
            <p:nvPr/>
          </p:nvSpPr>
          <p:spPr bwMode="auto">
            <a:xfrm>
              <a:off x="499" y="2159"/>
              <a:ext cx="0" cy="341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8" name="Line 80"/>
            <p:cNvSpPr>
              <a:spLocks noChangeShapeType="1"/>
            </p:cNvSpPr>
            <p:nvPr/>
          </p:nvSpPr>
          <p:spPr bwMode="auto">
            <a:xfrm>
              <a:off x="3946" y="2681"/>
              <a:ext cx="0" cy="341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69" name="Rectangle 83"/>
          <p:cNvSpPr>
            <a:spLocks noChangeArrowheads="1"/>
          </p:cNvSpPr>
          <p:nvPr/>
        </p:nvSpPr>
        <p:spPr bwMode="auto">
          <a:xfrm>
            <a:off x="3892550" y="1665288"/>
            <a:ext cx="1435100" cy="133191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fr-FR" altLang="fr-FR" sz="1500" b="1" smtClean="0">
                <a:solidFill>
                  <a:srgbClr val="000000"/>
                </a:solidFill>
              </a:rPr>
              <a:t>Total</a:t>
            </a:r>
          </a:p>
          <a:p>
            <a:pPr algn="ctr" eaLnBrk="1" hangingPunct="1"/>
            <a:r>
              <a:rPr lang="fr-FR" altLang="fr-FR" sz="1500" b="1" smtClean="0">
                <a:solidFill>
                  <a:srgbClr val="FF3300"/>
                </a:solidFill>
              </a:rPr>
              <a:t>Direct</a:t>
            </a:r>
          </a:p>
          <a:p>
            <a:pPr algn="ctr" eaLnBrk="1" hangingPunct="1"/>
            <a:r>
              <a:rPr lang="fr-FR" altLang="fr-FR" sz="1500" b="1" smtClean="0">
                <a:solidFill>
                  <a:srgbClr val="00FF00"/>
                </a:solidFill>
              </a:rPr>
              <a:t>Pre-equilibrium</a:t>
            </a:r>
          </a:p>
          <a:p>
            <a:pPr algn="ctr" eaLnBrk="1" hangingPunct="1"/>
            <a:r>
              <a:rPr lang="fr-FR" altLang="fr-FR" sz="1500" b="1" smtClean="0">
                <a:solidFill>
                  <a:srgbClr val="0000FF"/>
                </a:solidFill>
              </a:rPr>
              <a:t>Statistical</a:t>
            </a:r>
          </a:p>
        </p:txBody>
      </p:sp>
    </p:spTree>
    <p:extLst>
      <p:ext uri="{BB962C8B-B14F-4D97-AF65-F5344CB8AC3E}">
        <p14:creationId xmlns:p14="http://schemas.microsoft.com/office/powerpoint/2010/main" val="1252513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9"/>
          <p:cNvSpPr>
            <a:spLocks/>
          </p:cNvSpPr>
          <p:nvPr/>
        </p:nvSpPr>
        <p:spPr bwMode="auto">
          <a:xfrm>
            <a:off x="2483768" y="52388"/>
            <a:ext cx="4787356" cy="90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just" eaLnBrk="0" hangingPunct="0"/>
            <a:r>
              <a:rPr lang="fr-FR" sz="2200" b="1" dirty="0" smtClean="0">
                <a:solidFill>
                  <a:prstClr val="white"/>
                </a:solidFill>
                <a:latin typeface="Arial" charset="0"/>
              </a:rPr>
              <a:t>THE PRE-EQUILIBRIUM MODEL</a:t>
            </a:r>
            <a:endParaRPr lang="fr-FR" sz="2200" b="1" dirty="0">
              <a:solidFill>
                <a:prstClr val="white"/>
              </a:solidFill>
              <a:latin typeface="Arial" charset="0"/>
            </a:endParaRPr>
          </a:p>
        </p:txBody>
      </p:sp>
      <p:pic>
        <p:nvPicPr>
          <p:cNvPr id="33" name="Picture 5" descr="preeq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3" y="1533525"/>
            <a:ext cx="7748587" cy="486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Rectangle 6"/>
          <p:cNvSpPr>
            <a:spLocks noChangeArrowheads="1"/>
          </p:cNvSpPr>
          <p:nvPr/>
        </p:nvSpPr>
        <p:spPr bwMode="auto">
          <a:xfrm>
            <a:off x="5492750" y="1901825"/>
            <a:ext cx="2952750" cy="2190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fr-FR" altLang="fr-FR" smtClean="0">
              <a:solidFill>
                <a:srgbClr val="000000"/>
              </a:solidFill>
            </a:endParaRPr>
          </a:p>
        </p:txBody>
      </p:sp>
      <p:sp>
        <p:nvSpPr>
          <p:cNvPr id="35" name="Text Box 7"/>
          <p:cNvSpPr txBox="1">
            <a:spLocks noChangeArrowheads="1"/>
          </p:cNvSpPr>
          <p:nvPr/>
        </p:nvSpPr>
        <p:spPr bwMode="auto">
          <a:xfrm>
            <a:off x="6323013" y="1889125"/>
            <a:ext cx="15319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altLang="fr-FR" sz="1000" b="1" smtClean="0">
                <a:solidFill>
                  <a:srgbClr val="808080"/>
                </a:solidFill>
                <a:latin typeface="Times New Roman" pitchFamily="18" charset="0"/>
              </a:rPr>
              <a:t>without  pre-equilibrium</a:t>
            </a:r>
          </a:p>
        </p:txBody>
      </p:sp>
      <p:sp>
        <p:nvSpPr>
          <p:cNvPr id="37" name="Rectangle 8"/>
          <p:cNvSpPr>
            <a:spLocks noChangeArrowheads="1"/>
          </p:cNvSpPr>
          <p:nvPr/>
        </p:nvSpPr>
        <p:spPr bwMode="auto">
          <a:xfrm>
            <a:off x="5867400" y="5757863"/>
            <a:ext cx="21336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fr-FR" altLang="fr-FR" smtClean="0">
              <a:solidFill>
                <a:srgbClr val="000000"/>
              </a:solidFill>
            </a:endParaRPr>
          </a:p>
        </p:txBody>
      </p:sp>
      <p:sp>
        <p:nvSpPr>
          <p:cNvPr id="38" name="Text Box 9"/>
          <p:cNvSpPr txBox="1">
            <a:spLocks noChangeArrowheads="1"/>
          </p:cNvSpPr>
          <p:nvPr/>
        </p:nvSpPr>
        <p:spPr bwMode="auto">
          <a:xfrm>
            <a:off x="5795963" y="5715000"/>
            <a:ext cx="19161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altLang="fr-FR" sz="1000" b="1" smtClean="0">
                <a:solidFill>
                  <a:srgbClr val="000000"/>
                </a:solidFill>
                <a:latin typeface="Times New Roman" pitchFamily="18" charset="0"/>
              </a:rPr>
              <a:t>Iincident neutron energy </a:t>
            </a:r>
            <a:r>
              <a:rPr lang="fr-FR" altLang="fr-FR" sz="10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(MeV)</a:t>
            </a:r>
            <a:endParaRPr lang="fr-FR" altLang="fr-FR" sz="1000" b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9" name="Rectangle 12"/>
          <p:cNvSpPr>
            <a:spLocks noChangeArrowheads="1"/>
          </p:cNvSpPr>
          <p:nvPr/>
        </p:nvSpPr>
        <p:spPr bwMode="auto">
          <a:xfrm>
            <a:off x="1676400" y="5700713"/>
            <a:ext cx="2743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fr-FR" altLang="fr-FR" smtClean="0">
              <a:solidFill>
                <a:srgbClr val="000000"/>
              </a:solidFill>
            </a:endParaRPr>
          </a:p>
        </p:txBody>
      </p:sp>
      <p:sp>
        <p:nvSpPr>
          <p:cNvPr id="40" name="Text Box 13"/>
          <p:cNvSpPr txBox="1">
            <a:spLocks noChangeArrowheads="1"/>
          </p:cNvSpPr>
          <p:nvPr/>
        </p:nvSpPr>
        <p:spPr bwMode="auto">
          <a:xfrm>
            <a:off x="1901825" y="5715000"/>
            <a:ext cx="1905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altLang="fr-FR" sz="1000" b="1" smtClean="0">
                <a:solidFill>
                  <a:srgbClr val="000000"/>
                </a:solidFill>
                <a:latin typeface="Times New Roman" pitchFamily="18" charset="0"/>
              </a:rPr>
              <a:t>Outgoin  neutron energy </a:t>
            </a:r>
            <a:r>
              <a:rPr lang="fr-FR" altLang="fr-FR" sz="10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(MeV)</a:t>
            </a:r>
            <a:endParaRPr lang="fr-FR" altLang="fr-FR" sz="1000" b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" name="Rectangle 16"/>
          <p:cNvSpPr>
            <a:spLocks noChangeArrowheads="1"/>
          </p:cNvSpPr>
          <p:nvPr/>
        </p:nvSpPr>
        <p:spPr bwMode="auto">
          <a:xfrm>
            <a:off x="2286000" y="4953000"/>
            <a:ext cx="762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fr-FR" altLang="fr-FR" smtClean="0">
              <a:solidFill>
                <a:srgbClr val="000000"/>
              </a:solidFill>
            </a:endParaRPr>
          </a:p>
        </p:txBody>
      </p:sp>
      <p:sp>
        <p:nvSpPr>
          <p:cNvPr id="42" name="Text Box 17"/>
          <p:cNvSpPr txBox="1">
            <a:spLocks noChangeArrowheads="1"/>
          </p:cNvSpPr>
          <p:nvPr/>
        </p:nvSpPr>
        <p:spPr bwMode="auto">
          <a:xfrm>
            <a:off x="1979613" y="5105400"/>
            <a:ext cx="12636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altLang="fr-FR" sz="1000" b="1" smtClean="0">
                <a:solidFill>
                  <a:srgbClr val="FF3300"/>
                </a:solidFill>
                <a:latin typeface="Times New Roman" pitchFamily="18" charset="0"/>
              </a:rPr>
              <a:t>Compound nucleus </a:t>
            </a:r>
          </a:p>
        </p:txBody>
      </p:sp>
      <p:sp>
        <p:nvSpPr>
          <p:cNvPr id="43" name="Line 18"/>
          <p:cNvSpPr>
            <a:spLocks noChangeShapeType="1"/>
          </p:cNvSpPr>
          <p:nvPr/>
        </p:nvSpPr>
        <p:spPr bwMode="auto">
          <a:xfrm>
            <a:off x="5867400" y="2014538"/>
            <a:ext cx="457200" cy="0"/>
          </a:xfrm>
          <a:prstGeom prst="line">
            <a:avLst/>
          </a:prstGeom>
          <a:noFill/>
          <a:ln w="38100">
            <a:solidFill>
              <a:schemeClr val="bg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16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4" name="Rectangle 19"/>
          <p:cNvSpPr>
            <a:spLocks noChangeArrowheads="1"/>
          </p:cNvSpPr>
          <p:nvPr/>
        </p:nvSpPr>
        <p:spPr bwMode="auto">
          <a:xfrm>
            <a:off x="881063" y="2819400"/>
            <a:ext cx="228600" cy="2057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fr-FR" altLang="fr-FR" smtClean="0">
              <a:solidFill>
                <a:srgbClr val="000000"/>
              </a:solidFill>
            </a:endParaRPr>
          </a:p>
        </p:txBody>
      </p:sp>
      <p:sp>
        <p:nvSpPr>
          <p:cNvPr id="45" name="Rectangle 20"/>
          <p:cNvSpPr>
            <a:spLocks noChangeArrowheads="1"/>
          </p:cNvSpPr>
          <p:nvPr/>
        </p:nvSpPr>
        <p:spPr bwMode="auto">
          <a:xfrm>
            <a:off x="5029200" y="2819400"/>
            <a:ext cx="228600" cy="2057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fr-FR" altLang="fr-FR" smtClean="0">
              <a:solidFill>
                <a:srgbClr val="000000"/>
              </a:solidFill>
            </a:endParaRPr>
          </a:p>
        </p:txBody>
      </p:sp>
      <p:sp>
        <p:nvSpPr>
          <p:cNvPr id="46" name="Text Box 21"/>
          <p:cNvSpPr txBox="1">
            <a:spLocks noChangeArrowheads="1"/>
          </p:cNvSpPr>
          <p:nvPr/>
        </p:nvSpPr>
        <p:spPr bwMode="auto">
          <a:xfrm rot="-5400000">
            <a:off x="341312" y="3694113"/>
            <a:ext cx="1298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altLang="fr-FR" sz="1400" b="1" smtClean="0">
                <a:solidFill>
                  <a:srgbClr val="000000"/>
                </a:solidFill>
                <a:latin typeface="Times New Roman" pitchFamily="18" charset="0"/>
              </a:rPr>
              <a:t>d</a:t>
            </a:r>
            <a:r>
              <a:rPr lang="fr-FR" altLang="fr-FR" sz="1400" b="1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</a:t>
            </a:r>
            <a:r>
              <a:rPr lang="fr-FR" altLang="fr-FR" sz="1400" b="1" smtClean="0">
                <a:solidFill>
                  <a:srgbClr val="000000"/>
                </a:solidFill>
                <a:latin typeface="Times New Roman" pitchFamily="18" charset="0"/>
              </a:rPr>
              <a:t>/dE</a:t>
            </a:r>
            <a:r>
              <a:rPr lang="fr-FR" altLang="fr-FR" sz="14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(b/MeV)</a:t>
            </a:r>
            <a:endParaRPr lang="fr-FR" altLang="fr-FR" sz="1400" b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7" name="Text Box 22"/>
          <p:cNvSpPr txBox="1">
            <a:spLocks noChangeArrowheads="1"/>
          </p:cNvSpPr>
          <p:nvPr/>
        </p:nvSpPr>
        <p:spPr bwMode="auto">
          <a:xfrm rot="-5400000">
            <a:off x="4718050" y="3656013"/>
            <a:ext cx="774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altLang="fr-FR" sz="1400" b="1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</a:t>
            </a:r>
            <a:r>
              <a:rPr lang="fr-FR" altLang="fr-FR" sz="14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(barn)</a:t>
            </a:r>
            <a:endParaRPr lang="fr-FR" altLang="fr-FR" sz="1400" b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8" name="Rectangle 23"/>
          <p:cNvSpPr>
            <a:spLocks noChangeArrowheads="1"/>
          </p:cNvSpPr>
          <p:nvPr/>
        </p:nvSpPr>
        <p:spPr bwMode="auto">
          <a:xfrm>
            <a:off x="2409825" y="2409825"/>
            <a:ext cx="19812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fr-FR" altLang="fr-FR" smtClean="0">
              <a:solidFill>
                <a:srgbClr val="000000"/>
              </a:solidFill>
            </a:endParaRPr>
          </a:p>
        </p:txBody>
      </p:sp>
      <p:sp>
        <p:nvSpPr>
          <p:cNvPr id="49" name="Text Box 24"/>
          <p:cNvSpPr txBox="1">
            <a:spLocks noChangeArrowheads="1"/>
          </p:cNvSpPr>
          <p:nvPr/>
        </p:nvSpPr>
        <p:spPr bwMode="auto">
          <a:xfrm>
            <a:off x="1555750" y="1812925"/>
            <a:ext cx="2787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altLang="fr-FR" sz="2000" b="1" smtClean="0">
                <a:solidFill>
                  <a:srgbClr val="000000"/>
                </a:solidFill>
                <a:latin typeface="Times New Roman" pitchFamily="18" charset="0"/>
              </a:rPr>
              <a:t>14 MeV neutron + </a:t>
            </a:r>
            <a:r>
              <a:rPr lang="fr-FR" altLang="fr-FR" sz="2000" b="1" baseline="30000" smtClean="0">
                <a:solidFill>
                  <a:srgbClr val="000000"/>
                </a:solidFill>
                <a:latin typeface="Times New Roman" pitchFamily="18" charset="0"/>
              </a:rPr>
              <a:t>93</a:t>
            </a:r>
            <a:r>
              <a:rPr lang="fr-FR" altLang="fr-FR" sz="2000" b="1" smtClean="0">
                <a:solidFill>
                  <a:srgbClr val="000000"/>
                </a:solidFill>
                <a:latin typeface="Times New Roman" pitchFamily="18" charset="0"/>
              </a:rPr>
              <a:t> Nb</a:t>
            </a:r>
          </a:p>
        </p:txBody>
      </p:sp>
      <p:sp>
        <p:nvSpPr>
          <p:cNvPr id="50" name="Text Box 27"/>
          <p:cNvSpPr txBox="1">
            <a:spLocks noChangeArrowheads="1"/>
          </p:cNvSpPr>
          <p:nvPr/>
        </p:nvSpPr>
        <p:spPr bwMode="auto">
          <a:xfrm>
            <a:off x="2921000" y="3128963"/>
            <a:ext cx="1541463" cy="254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altLang="fr-FR" sz="1000" b="1" smtClean="0">
                <a:solidFill>
                  <a:srgbClr val="000000"/>
                </a:solidFill>
                <a:latin typeface="Times New Roman" pitchFamily="18" charset="0"/>
              </a:rPr>
              <a:t>without  pre-equilibrium</a:t>
            </a:r>
          </a:p>
        </p:txBody>
      </p:sp>
      <p:sp>
        <p:nvSpPr>
          <p:cNvPr id="51" name="Text Box 28"/>
          <p:cNvSpPr txBox="1">
            <a:spLocks noChangeArrowheads="1"/>
          </p:cNvSpPr>
          <p:nvPr/>
        </p:nvSpPr>
        <p:spPr bwMode="auto">
          <a:xfrm>
            <a:off x="1828800" y="4451350"/>
            <a:ext cx="1062038" cy="254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altLang="fr-FR" sz="1000" b="1" smtClean="0">
                <a:solidFill>
                  <a:srgbClr val="FF3300"/>
                </a:solidFill>
                <a:latin typeface="Times New Roman" pitchFamily="18" charset="0"/>
              </a:rPr>
              <a:t>pre-equilibrium</a:t>
            </a:r>
          </a:p>
        </p:txBody>
      </p:sp>
    </p:spTree>
    <p:extLst>
      <p:ext uri="{BB962C8B-B14F-4D97-AF65-F5344CB8AC3E}">
        <p14:creationId xmlns:p14="http://schemas.microsoft.com/office/powerpoint/2010/main" val="125251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9"/>
          <p:cNvSpPr>
            <a:spLocks/>
          </p:cNvSpPr>
          <p:nvPr/>
        </p:nvSpPr>
        <p:spPr bwMode="auto">
          <a:xfrm>
            <a:off x="2195736" y="52388"/>
            <a:ext cx="5593432" cy="90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just" eaLnBrk="0" hangingPunct="0"/>
            <a:r>
              <a:rPr lang="fr-FR" sz="2200" b="1" dirty="0" smtClean="0">
                <a:solidFill>
                  <a:prstClr val="white"/>
                </a:solidFill>
                <a:latin typeface="Arial" charset="0"/>
              </a:rPr>
              <a:t>THE COMPOUND NUCLEUS MODEL</a:t>
            </a:r>
            <a:endParaRPr lang="fr-FR" sz="2200" b="1" dirty="0">
              <a:solidFill>
                <a:prstClr val="white"/>
              </a:solidFill>
              <a:latin typeface="Arial" charset="0"/>
            </a:endParaRPr>
          </a:p>
        </p:txBody>
      </p:sp>
      <p:grpSp>
        <p:nvGrpSpPr>
          <p:cNvPr id="70" name="Group 3"/>
          <p:cNvGrpSpPr>
            <a:grpSpLocks/>
          </p:cNvGrpSpPr>
          <p:nvPr/>
        </p:nvGrpSpPr>
        <p:grpSpPr bwMode="auto">
          <a:xfrm>
            <a:off x="7597775" y="1371600"/>
            <a:ext cx="1511300" cy="5140325"/>
            <a:chOff x="4786" y="864"/>
            <a:chExt cx="952" cy="3238"/>
          </a:xfrm>
        </p:grpSpPr>
        <p:sp>
          <p:nvSpPr>
            <p:cNvPr id="71" name="Text Box 4"/>
            <p:cNvSpPr txBox="1">
              <a:spLocks noChangeArrowheads="1"/>
            </p:cNvSpPr>
            <p:nvPr/>
          </p:nvSpPr>
          <p:spPr bwMode="auto">
            <a:xfrm>
              <a:off x="4876" y="957"/>
              <a:ext cx="58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fr-FR" altLang="fr-FR" sz="200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sym typeface="Symbol" pitchFamily="18" charset="2"/>
                </a:rPr>
                <a:t>Elastic</a:t>
              </a:r>
              <a:endParaRPr lang="fr-FR" altLang="fr-FR" sz="20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endParaRPr>
            </a:p>
          </p:txBody>
        </p:sp>
        <p:sp>
          <p:nvSpPr>
            <p:cNvPr id="72" name="Text Box 5"/>
            <p:cNvSpPr txBox="1">
              <a:spLocks noChangeArrowheads="1"/>
            </p:cNvSpPr>
            <p:nvPr/>
          </p:nvSpPr>
          <p:spPr bwMode="auto">
            <a:xfrm>
              <a:off x="4876" y="2500"/>
              <a:ext cx="62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fr-FR" altLang="fr-FR" sz="200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sym typeface="Symbol" pitchFamily="18" charset="2"/>
                </a:rPr>
                <a:t>Fission</a:t>
              </a:r>
              <a:endParaRPr lang="fr-FR" altLang="fr-FR" sz="20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endParaRPr>
            </a:p>
          </p:txBody>
        </p:sp>
        <p:sp>
          <p:nvSpPr>
            <p:cNvPr id="73" name="Oval 6"/>
            <p:cNvSpPr>
              <a:spLocks noChangeArrowheads="1"/>
            </p:cNvSpPr>
            <p:nvPr/>
          </p:nvSpPr>
          <p:spPr bwMode="auto">
            <a:xfrm>
              <a:off x="5040" y="864"/>
              <a:ext cx="96" cy="336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fr-FR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4" name="Oval 7"/>
            <p:cNvSpPr>
              <a:spLocks noChangeArrowheads="1"/>
            </p:cNvSpPr>
            <p:nvPr/>
          </p:nvSpPr>
          <p:spPr bwMode="auto">
            <a:xfrm>
              <a:off x="4944" y="3605"/>
              <a:ext cx="96" cy="336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fr-FR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5" name="Rectangle 8"/>
            <p:cNvSpPr>
              <a:spLocks noChangeArrowheads="1"/>
            </p:cNvSpPr>
            <p:nvPr/>
          </p:nvSpPr>
          <p:spPr bwMode="auto">
            <a:xfrm>
              <a:off x="4786" y="3660"/>
              <a:ext cx="952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fr-FR" altLang="fr-FR" sz="200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  <a:sym typeface="Symbol" pitchFamily="18" charset="2"/>
                </a:rPr>
                <a:t>(n,n’), (n,),</a:t>
              </a:r>
            </a:p>
            <a:p>
              <a:r>
                <a:rPr lang="fr-FR" altLang="fr-FR" sz="200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  <a:sym typeface="Symbol" pitchFamily="18" charset="2"/>
                </a:rPr>
                <a:t>(n,), etc…</a:t>
              </a:r>
            </a:p>
          </p:txBody>
        </p:sp>
        <p:sp>
          <p:nvSpPr>
            <p:cNvPr id="76" name="Text Box 9"/>
            <p:cNvSpPr txBox="1">
              <a:spLocks noChangeArrowheads="1"/>
            </p:cNvSpPr>
            <p:nvPr/>
          </p:nvSpPr>
          <p:spPr bwMode="auto">
            <a:xfrm>
              <a:off x="4805" y="3430"/>
              <a:ext cx="70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fr-FR" altLang="fr-FR" sz="200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sym typeface="Symbol" pitchFamily="18" charset="2"/>
                </a:rPr>
                <a:t>Inelastic</a:t>
              </a:r>
              <a:endParaRPr lang="fr-FR" altLang="fr-FR" sz="2800" baseline="-250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  <a:sym typeface="Symbol" pitchFamily="18" charset="2"/>
              </a:endParaRPr>
            </a:p>
          </p:txBody>
        </p:sp>
      </p:grpSp>
      <p:grpSp>
        <p:nvGrpSpPr>
          <p:cNvPr id="77" name="Group 10"/>
          <p:cNvGrpSpPr>
            <a:grpSpLocks/>
          </p:cNvGrpSpPr>
          <p:nvPr/>
        </p:nvGrpSpPr>
        <p:grpSpPr bwMode="auto">
          <a:xfrm>
            <a:off x="34925" y="3500438"/>
            <a:ext cx="1311275" cy="1447800"/>
            <a:chOff x="-72" y="2349"/>
            <a:chExt cx="826" cy="912"/>
          </a:xfrm>
        </p:grpSpPr>
        <p:sp>
          <p:nvSpPr>
            <p:cNvPr id="78" name="Oval 11"/>
            <p:cNvSpPr>
              <a:spLocks noChangeArrowheads="1"/>
            </p:cNvSpPr>
            <p:nvPr/>
          </p:nvSpPr>
          <p:spPr bwMode="auto">
            <a:xfrm>
              <a:off x="-72" y="2349"/>
              <a:ext cx="810" cy="912"/>
            </a:xfrm>
            <a:prstGeom prst="ellipse">
              <a:avLst/>
            </a:prstGeom>
            <a:solidFill>
              <a:srgbClr val="FF3300"/>
            </a:solidFill>
            <a:ln w="38100" cap="sq">
              <a:solidFill>
                <a:srgbClr val="FF33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r>
                <a:rPr lang="fr-FR" altLang="fr-FR" sz="240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 </a:t>
              </a:r>
            </a:p>
          </p:txBody>
        </p:sp>
        <p:sp>
          <p:nvSpPr>
            <p:cNvPr id="79" name="Text Box 12"/>
            <p:cNvSpPr txBox="1">
              <a:spLocks noChangeArrowheads="1"/>
            </p:cNvSpPr>
            <p:nvPr/>
          </p:nvSpPr>
          <p:spPr bwMode="auto">
            <a:xfrm>
              <a:off x="-65" y="2587"/>
              <a:ext cx="819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3300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/>
              <a:r>
                <a:rPr lang="fr-FR" altLang="fr-FR" sz="2000" b="1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OPTICAL</a:t>
              </a:r>
            </a:p>
            <a:p>
              <a:pPr algn="ctr"/>
              <a:r>
                <a:rPr lang="fr-FR" altLang="fr-FR" sz="2000" b="1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MODEL</a:t>
              </a:r>
            </a:p>
          </p:txBody>
        </p:sp>
      </p:grpSp>
      <p:grpSp>
        <p:nvGrpSpPr>
          <p:cNvPr id="80" name="Group 13"/>
          <p:cNvGrpSpPr>
            <a:grpSpLocks/>
          </p:cNvGrpSpPr>
          <p:nvPr/>
        </p:nvGrpSpPr>
        <p:grpSpPr bwMode="auto">
          <a:xfrm>
            <a:off x="681038" y="1219200"/>
            <a:ext cx="6986587" cy="5089525"/>
            <a:chOff x="429" y="768"/>
            <a:chExt cx="4401" cy="3206"/>
          </a:xfrm>
        </p:grpSpPr>
        <p:cxnSp>
          <p:nvCxnSpPr>
            <p:cNvPr id="81" name="AutoShape 14"/>
            <p:cNvCxnSpPr>
              <a:cxnSpLocks noChangeShapeType="1"/>
            </p:cNvCxnSpPr>
            <p:nvPr/>
          </p:nvCxnSpPr>
          <p:spPr bwMode="auto">
            <a:xfrm flipV="1">
              <a:off x="850" y="2663"/>
              <a:ext cx="414" cy="1"/>
            </a:xfrm>
            <a:prstGeom prst="bentConnector3">
              <a:avLst>
                <a:gd name="adj1" fmla="val 50000"/>
              </a:avLst>
            </a:prstGeom>
            <a:noFill/>
            <a:ln w="50800" cap="sq">
              <a:solidFill>
                <a:srgbClr val="FF3300"/>
              </a:solidFill>
              <a:miter lim="800000"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2" name="AutoShape 15"/>
            <p:cNvCxnSpPr>
              <a:cxnSpLocks noChangeShapeType="1"/>
            </p:cNvCxnSpPr>
            <p:nvPr/>
          </p:nvCxnSpPr>
          <p:spPr bwMode="auto">
            <a:xfrm rot="16200000" flipH="1">
              <a:off x="2088" y="1458"/>
              <a:ext cx="64" cy="3381"/>
            </a:xfrm>
            <a:prstGeom prst="bentConnector3">
              <a:avLst>
                <a:gd name="adj1" fmla="val 325000"/>
              </a:avLst>
            </a:prstGeom>
            <a:noFill/>
            <a:ln w="50800" cap="sq">
              <a:solidFill>
                <a:srgbClr val="FF0000"/>
              </a:solidFill>
              <a:miter lim="800000"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3" name="Text Box 16"/>
            <p:cNvSpPr txBox="1">
              <a:spLocks noChangeArrowheads="1"/>
            </p:cNvSpPr>
            <p:nvPr/>
          </p:nvSpPr>
          <p:spPr bwMode="auto">
            <a:xfrm>
              <a:off x="840" y="2975"/>
              <a:ext cx="30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fr-FR" altLang="fr-FR" sz="2400" b="1" smtClean="0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sym typeface="Symbol" pitchFamily="18" charset="2"/>
                </a:rPr>
                <a:t>T</a:t>
              </a:r>
              <a:r>
                <a:rPr lang="fr-FR" altLang="fr-FR" sz="2400" b="1" baseline="-25000" smtClean="0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sym typeface="Symbol" pitchFamily="18" charset="2"/>
                </a:rPr>
                <a:t>lj</a:t>
              </a:r>
              <a:endParaRPr lang="fr-FR" altLang="fr-FR" sz="2400" b="1" baseline="-2500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endParaRPr>
            </a:p>
          </p:txBody>
        </p:sp>
        <p:sp>
          <p:nvSpPr>
            <p:cNvPr id="117" name="Text Box 17"/>
            <p:cNvSpPr txBox="1">
              <a:spLocks noChangeArrowheads="1"/>
            </p:cNvSpPr>
            <p:nvPr/>
          </p:nvSpPr>
          <p:spPr bwMode="auto">
            <a:xfrm>
              <a:off x="670" y="2024"/>
              <a:ext cx="79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fr-FR" altLang="fr-FR" sz="2800" smtClean="0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sym typeface="Symbol" pitchFamily="18" charset="2"/>
                </a:rPr>
                <a:t></a:t>
              </a:r>
              <a:r>
                <a:rPr lang="fr-FR" altLang="fr-FR" sz="2400" b="1" baseline="-25000" smtClean="0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sym typeface="Symbol" pitchFamily="18" charset="2"/>
                </a:rPr>
                <a:t>Reaction</a:t>
              </a:r>
              <a:endParaRPr lang="fr-FR" altLang="fr-FR" sz="2400" b="1" baseline="-2500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endParaRPr>
            </a:p>
          </p:txBody>
        </p:sp>
        <p:cxnSp>
          <p:nvCxnSpPr>
            <p:cNvPr id="118" name="AutoShape 18"/>
            <p:cNvCxnSpPr>
              <a:cxnSpLocks noChangeShapeType="1"/>
            </p:cNvCxnSpPr>
            <p:nvPr/>
          </p:nvCxnSpPr>
          <p:spPr bwMode="auto">
            <a:xfrm flipV="1">
              <a:off x="429" y="1026"/>
              <a:ext cx="4401" cy="1179"/>
            </a:xfrm>
            <a:prstGeom prst="bentConnector3">
              <a:avLst>
                <a:gd name="adj1" fmla="val 338"/>
              </a:avLst>
            </a:prstGeom>
            <a:noFill/>
            <a:ln w="38100" cap="sq">
              <a:solidFill>
                <a:srgbClr val="FF3300"/>
              </a:solidFill>
              <a:miter lim="800000"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9" name="Text Box 19"/>
            <p:cNvSpPr txBox="1">
              <a:spLocks noChangeArrowheads="1"/>
            </p:cNvSpPr>
            <p:nvPr/>
          </p:nvSpPr>
          <p:spPr bwMode="auto">
            <a:xfrm>
              <a:off x="552" y="768"/>
              <a:ext cx="107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fr-FR" altLang="fr-FR" sz="2000" smtClean="0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sym typeface="Symbol" pitchFamily="18" charset="2"/>
                </a:rPr>
                <a:t>Shape elastic</a:t>
              </a:r>
              <a:endParaRPr lang="fr-FR" altLang="fr-FR" sz="200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endParaRPr>
            </a:p>
          </p:txBody>
        </p:sp>
        <p:sp>
          <p:nvSpPr>
            <p:cNvPr id="120" name="Text Box 20"/>
            <p:cNvSpPr txBox="1">
              <a:spLocks noChangeArrowheads="1"/>
            </p:cNvSpPr>
            <p:nvPr/>
          </p:nvSpPr>
          <p:spPr bwMode="auto">
            <a:xfrm>
              <a:off x="552" y="3724"/>
              <a:ext cx="144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fr-FR" altLang="fr-FR" sz="2000" smtClean="0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sym typeface="Symbol" pitchFamily="18" charset="2"/>
                </a:rPr>
                <a:t>Direct components</a:t>
              </a:r>
              <a:endParaRPr lang="fr-FR" altLang="fr-FR" sz="200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endParaRPr>
            </a:p>
          </p:txBody>
        </p:sp>
        <p:cxnSp>
          <p:nvCxnSpPr>
            <p:cNvPr id="121" name="AutoShape 21"/>
            <p:cNvCxnSpPr>
              <a:cxnSpLocks noChangeShapeType="1"/>
            </p:cNvCxnSpPr>
            <p:nvPr/>
          </p:nvCxnSpPr>
          <p:spPr bwMode="auto">
            <a:xfrm>
              <a:off x="429" y="3129"/>
              <a:ext cx="4357" cy="843"/>
            </a:xfrm>
            <a:prstGeom prst="bentConnector3">
              <a:avLst>
                <a:gd name="adj1" fmla="val 46"/>
              </a:avLst>
            </a:prstGeom>
            <a:noFill/>
            <a:ln w="50800" cap="sq">
              <a:solidFill>
                <a:srgbClr val="FF3300"/>
              </a:solidFill>
              <a:miter lim="800000"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22" name="Group 22"/>
          <p:cNvGrpSpPr>
            <a:grpSpLocks/>
          </p:cNvGrpSpPr>
          <p:nvPr/>
        </p:nvGrpSpPr>
        <p:grpSpPr bwMode="auto">
          <a:xfrm>
            <a:off x="3300413" y="3214688"/>
            <a:ext cx="4224337" cy="2662237"/>
            <a:chOff x="2079" y="2025"/>
            <a:chExt cx="2661" cy="1677"/>
          </a:xfrm>
        </p:grpSpPr>
        <p:cxnSp>
          <p:nvCxnSpPr>
            <p:cNvPr id="123" name="AutoShape 23"/>
            <p:cNvCxnSpPr>
              <a:cxnSpLocks noChangeShapeType="1"/>
            </p:cNvCxnSpPr>
            <p:nvPr/>
          </p:nvCxnSpPr>
          <p:spPr bwMode="auto">
            <a:xfrm>
              <a:off x="2079" y="3011"/>
              <a:ext cx="2661" cy="691"/>
            </a:xfrm>
            <a:prstGeom prst="straightConnector1">
              <a:avLst/>
            </a:prstGeom>
            <a:noFill/>
            <a:ln w="38100" cap="sq">
              <a:solidFill>
                <a:srgbClr val="808080"/>
              </a:solidFill>
              <a:miter lim="800000"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4" name="Rectangle 24"/>
            <p:cNvSpPr>
              <a:spLocks noChangeArrowheads="1"/>
            </p:cNvSpPr>
            <p:nvPr/>
          </p:nvSpPr>
          <p:spPr bwMode="auto">
            <a:xfrm>
              <a:off x="2877" y="2025"/>
              <a:ext cx="43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2800" b="0" i="0" u="none" strike="noStrike" kern="0" cap="none" spc="0" normalizeH="0" baseline="0" noProof="0" smtClean="0">
                  <a:ln>
                    <a:noFill/>
                  </a:ln>
                  <a:solidFill>
                    <a:srgbClr val="80808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Arial" charset="0"/>
                  <a:sym typeface="Symbol" pitchFamily="18" charset="2"/>
                </a:rPr>
                <a:t></a:t>
              </a:r>
              <a:r>
                <a:rPr kumimoji="0" lang="fr-FR" altLang="fr-FR" sz="2400" b="1" i="0" u="none" strike="noStrike" kern="0" cap="none" spc="0" normalizeH="0" baseline="-25000" noProof="0" smtClean="0">
                  <a:ln>
                    <a:noFill/>
                  </a:ln>
                  <a:solidFill>
                    <a:srgbClr val="80808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Arial" charset="0"/>
                  <a:sym typeface="Symbol" pitchFamily="18" charset="2"/>
                </a:rPr>
                <a:t>NC</a:t>
              </a:r>
            </a:p>
          </p:txBody>
        </p:sp>
        <p:cxnSp>
          <p:nvCxnSpPr>
            <p:cNvPr id="125" name="AutoShape 25"/>
            <p:cNvCxnSpPr>
              <a:cxnSpLocks noChangeShapeType="1"/>
            </p:cNvCxnSpPr>
            <p:nvPr/>
          </p:nvCxnSpPr>
          <p:spPr bwMode="auto">
            <a:xfrm flipV="1">
              <a:off x="2907" y="2659"/>
              <a:ext cx="414" cy="1"/>
            </a:xfrm>
            <a:prstGeom prst="bentConnector3">
              <a:avLst>
                <a:gd name="adj1" fmla="val 50000"/>
              </a:avLst>
            </a:prstGeom>
            <a:noFill/>
            <a:ln w="50800" cap="sq">
              <a:solidFill>
                <a:srgbClr val="808080"/>
              </a:solidFill>
              <a:miter lim="800000"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26" name="Group 26"/>
          <p:cNvGrpSpPr>
            <a:grpSpLocks/>
          </p:cNvGrpSpPr>
          <p:nvPr/>
        </p:nvGrpSpPr>
        <p:grpSpPr bwMode="auto">
          <a:xfrm>
            <a:off x="6834188" y="1844675"/>
            <a:ext cx="863600" cy="3802063"/>
            <a:chOff x="4332" y="1162"/>
            <a:chExt cx="544" cy="2395"/>
          </a:xfrm>
        </p:grpSpPr>
        <p:sp>
          <p:nvSpPr>
            <p:cNvPr id="127" name="Line 27"/>
            <p:cNvSpPr>
              <a:spLocks noChangeShapeType="1"/>
            </p:cNvSpPr>
            <p:nvPr/>
          </p:nvSpPr>
          <p:spPr bwMode="auto">
            <a:xfrm flipV="1">
              <a:off x="4350" y="1162"/>
              <a:ext cx="526" cy="1478"/>
            </a:xfrm>
            <a:prstGeom prst="line">
              <a:avLst/>
            </a:prstGeom>
            <a:noFill/>
            <a:ln w="508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28" name="Line 28"/>
            <p:cNvSpPr>
              <a:spLocks noChangeShapeType="1"/>
            </p:cNvSpPr>
            <p:nvPr/>
          </p:nvSpPr>
          <p:spPr bwMode="auto">
            <a:xfrm>
              <a:off x="4341" y="2650"/>
              <a:ext cx="408" cy="907"/>
            </a:xfrm>
            <a:prstGeom prst="line">
              <a:avLst/>
            </a:prstGeom>
            <a:noFill/>
            <a:ln w="508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29" name="Line 29"/>
            <p:cNvSpPr>
              <a:spLocks noChangeShapeType="1"/>
            </p:cNvSpPr>
            <p:nvPr/>
          </p:nvSpPr>
          <p:spPr bwMode="auto">
            <a:xfrm>
              <a:off x="4332" y="2658"/>
              <a:ext cx="544" cy="0"/>
            </a:xfrm>
            <a:prstGeom prst="line">
              <a:avLst/>
            </a:prstGeom>
            <a:noFill/>
            <a:ln w="508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30" name="Group 30"/>
          <p:cNvGrpSpPr>
            <a:grpSpLocks/>
          </p:cNvGrpSpPr>
          <p:nvPr/>
        </p:nvGrpSpPr>
        <p:grpSpPr bwMode="auto">
          <a:xfrm>
            <a:off x="2006600" y="3711575"/>
            <a:ext cx="2586038" cy="1066800"/>
            <a:chOff x="1168" y="2471"/>
            <a:chExt cx="1629" cy="672"/>
          </a:xfrm>
        </p:grpSpPr>
        <p:sp>
          <p:nvSpPr>
            <p:cNvPr id="131" name="Oval 31"/>
            <p:cNvSpPr>
              <a:spLocks noChangeArrowheads="1"/>
            </p:cNvSpPr>
            <p:nvPr/>
          </p:nvSpPr>
          <p:spPr bwMode="auto">
            <a:xfrm>
              <a:off x="1168" y="2471"/>
              <a:ext cx="1629" cy="672"/>
            </a:xfrm>
            <a:prstGeom prst="ellipse">
              <a:avLst/>
            </a:prstGeom>
            <a:solidFill>
              <a:srgbClr val="808080"/>
            </a:solidFill>
            <a:ln w="38100" cap="sq">
              <a:solidFill>
                <a:srgbClr val="808080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132" name="Text Box 32"/>
            <p:cNvSpPr txBox="1">
              <a:spLocks noChangeArrowheads="1"/>
            </p:cNvSpPr>
            <p:nvPr/>
          </p:nvSpPr>
          <p:spPr bwMode="auto">
            <a:xfrm>
              <a:off x="1213" y="2661"/>
              <a:ext cx="155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2000" b="1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Arial" charset="0"/>
                </a:rPr>
                <a:t>PRE-EQUILIBRIUM</a:t>
              </a:r>
            </a:p>
          </p:txBody>
        </p:sp>
      </p:grpSp>
      <p:grpSp>
        <p:nvGrpSpPr>
          <p:cNvPr id="133" name="Group 33"/>
          <p:cNvGrpSpPr>
            <a:grpSpLocks/>
          </p:cNvGrpSpPr>
          <p:nvPr/>
        </p:nvGrpSpPr>
        <p:grpSpPr bwMode="auto">
          <a:xfrm>
            <a:off x="5184775" y="3373438"/>
            <a:ext cx="1765300" cy="1676400"/>
            <a:chOff x="3170" y="2269"/>
            <a:chExt cx="1112" cy="1056"/>
          </a:xfrm>
        </p:grpSpPr>
        <p:sp>
          <p:nvSpPr>
            <p:cNvPr id="134" name="Oval 34"/>
            <p:cNvSpPr>
              <a:spLocks noChangeArrowheads="1"/>
            </p:cNvSpPr>
            <p:nvPr/>
          </p:nvSpPr>
          <p:spPr bwMode="auto">
            <a:xfrm>
              <a:off x="3219" y="2269"/>
              <a:ext cx="989" cy="1056"/>
            </a:xfrm>
            <a:prstGeom prst="ellipse">
              <a:avLst/>
            </a:prstGeom>
            <a:solidFill>
              <a:srgbClr val="66FF33"/>
            </a:solidFill>
            <a:ln w="12700" cap="sq">
              <a:solidFill>
                <a:srgbClr val="66FF33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fr-FR" altLang="fr-FR" sz="2400" smtClean="0">
                <a:solidFill>
                  <a:srgbClr val="CC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35" name="Text Box 35"/>
            <p:cNvSpPr txBox="1">
              <a:spLocks noChangeArrowheads="1"/>
            </p:cNvSpPr>
            <p:nvPr/>
          </p:nvSpPr>
          <p:spPr bwMode="auto">
            <a:xfrm>
              <a:off x="3170" y="2587"/>
              <a:ext cx="1112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/>
              <a:r>
                <a:rPr lang="fr-FR" altLang="fr-FR" sz="2000" b="1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COMPOUND </a:t>
              </a:r>
            </a:p>
            <a:p>
              <a:pPr algn="ctr"/>
              <a:r>
                <a:rPr lang="fr-FR" altLang="fr-FR" sz="2000" b="1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 NUCLEUS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97078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33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04624E-7 L -0.15122 -0.1139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69" y="-57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9"/>
          <p:cNvSpPr>
            <a:spLocks/>
          </p:cNvSpPr>
          <p:nvPr/>
        </p:nvSpPr>
        <p:spPr bwMode="auto">
          <a:xfrm>
            <a:off x="2123728" y="52388"/>
            <a:ext cx="5593432" cy="90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0" hangingPunct="0"/>
            <a:r>
              <a:rPr lang="fr-FR" sz="2200" b="1" dirty="0" smtClean="0">
                <a:solidFill>
                  <a:prstClr val="white"/>
                </a:solidFill>
                <a:latin typeface="Arial" charset="0"/>
              </a:rPr>
              <a:t>THE COMPOUND NUCLEUS MODEL</a:t>
            </a:r>
          </a:p>
          <a:p>
            <a:pPr algn="ctr" eaLnBrk="0" hangingPunct="0"/>
            <a:r>
              <a:rPr lang="fr-FR" sz="2200" b="1" dirty="0" smtClean="0">
                <a:solidFill>
                  <a:prstClr val="white"/>
                </a:solidFill>
                <a:latin typeface="Arial" charset="0"/>
              </a:rPr>
              <a:t>(initial population)</a:t>
            </a:r>
            <a:endParaRPr lang="fr-FR" sz="2200" b="1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67" name="Rectangle 3"/>
          <p:cNvSpPr>
            <a:spLocks noChangeArrowheads="1"/>
          </p:cNvSpPr>
          <p:nvPr/>
        </p:nvSpPr>
        <p:spPr bwMode="auto">
          <a:xfrm>
            <a:off x="1697038" y="1773238"/>
            <a:ext cx="1778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altLang="fr-FR" sz="32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sym typeface="Symbol" pitchFamily="18" charset="2"/>
              </a:rPr>
              <a:t></a:t>
            </a:r>
            <a:r>
              <a:rPr lang="fr-FR" altLang="fr-FR" sz="3200" b="1" baseline="-250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sym typeface="Symbol" pitchFamily="18" charset="2"/>
              </a:rPr>
              <a:t>reaction </a:t>
            </a:r>
            <a:r>
              <a:rPr lang="fr-FR" altLang="fr-FR" sz="32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sym typeface="Symbol" pitchFamily="18" charset="2"/>
              </a:rPr>
              <a:t>=</a:t>
            </a:r>
            <a:endParaRPr lang="fr-FR" altLang="fr-FR" sz="4800" b="1" baseline="-25000" smtClean="0">
              <a:solidFill>
                <a:srgbClr val="CCCC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sym typeface="Symbol" pitchFamily="18" charset="2"/>
            </a:endParaRPr>
          </a:p>
        </p:txBody>
      </p:sp>
      <p:sp>
        <p:nvSpPr>
          <p:cNvPr id="68" name="Rectangle 4"/>
          <p:cNvSpPr>
            <a:spLocks noChangeArrowheads="1"/>
          </p:cNvSpPr>
          <p:nvPr/>
        </p:nvSpPr>
        <p:spPr bwMode="auto">
          <a:xfrm>
            <a:off x="228600" y="1160463"/>
            <a:ext cx="61420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altLang="fr-FR" sz="2400" b="1" smtClean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After direct and pre-equilibrium emission</a:t>
            </a:r>
          </a:p>
        </p:txBody>
      </p:sp>
      <p:sp>
        <p:nvSpPr>
          <p:cNvPr id="69" name="Rectangle 5"/>
          <p:cNvSpPr>
            <a:spLocks noChangeArrowheads="1"/>
          </p:cNvSpPr>
          <p:nvPr/>
        </p:nvSpPr>
        <p:spPr bwMode="auto">
          <a:xfrm>
            <a:off x="3311525" y="1770063"/>
            <a:ext cx="24177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altLang="fr-FR" sz="32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sym typeface="Symbol" pitchFamily="18" charset="2"/>
              </a:rPr>
              <a:t></a:t>
            </a:r>
            <a:r>
              <a:rPr lang="fr-FR" altLang="fr-FR" sz="3200" b="1" baseline="-250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sym typeface="Symbol" pitchFamily="18" charset="2"/>
              </a:rPr>
              <a:t>dir </a:t>
            </a:r>
            <a:r>
              <a:rPr lang="fr-FR" altLang="fr-FR" sz="32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sym typeface="Symbol" pitchFamily="18" charset="2"/>
              </a:rPr>
              <a:t>+ </a:t>
            </a:r>
            <a:r>
              <a:rPr lang="fr-FR" altLang="fr-FR" sz="3200" b="1" baseline="-250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sym typeface="Symbol" pitchFamily="18" charset="2"/>
              </a:rPr>
              <a:t>pre-equ</a:t>
            </a:r>
            <a:endParaRPr lang="fr-FR" altLang="fr-FR" sz="4800" b="1" baseline="-25000" smtClean="0">
              <a:solidFill>
                <a:srgbClr val="CCCC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sym typeface="Symbol" pitchFamily="18" charset="2"/>
            </a:endParaRPr>
          </a:p>
        </p:txBody>
      </p:sp>
      <p:grpSp>
        <p:nvGrpSpPr>
          <p:cNvPr id="84" name="Group 6"/>
          <p:cNvGrpSpPr>
            <a:grpSpLocks/>
          </p:cNvGrpSpPr>
          <p:nvPr/>
        </p:nvGrpSpPr>
        <p:grpSpPr bwMode="auto">
          <a:xfrm>
            <a:off x="5580063" y="1557338"/>
            <a:ext cx="1735137" cy="1109662"/>
            <a:chOff x="3515" y="981"/>
            <a:chExt cx="1093" cy="699"/>
          </a:xfrm>
        </p:grpSpPr>
        <p:sp>
          <p:nvSpPr>
            <p:cNvPr id="85" name="Oval 7"/>
            <p:cNvSpPr>
              <a:spLocks noChangeArrowheads="1"/>
            </p:cNvSpPr>
            <p:nvPr/>
          </p:nvSpPr>
          <p:spPr bwMode="auto">
            <a:xfrm>
              <a:off x="3792" y="1008"/>
              <a:ext cx="816" cy="672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86" name="Rectangle 8"/>
            <p:cNvSpPr>
              <a:spLocks noChangeArrowheads="1"/>
            </p:cNvSpPr>
            <p:nvPr/>
          </p:nvSpPr>
          <p:spPr bwMode="auto">
            <a:xfrm>
              <a:off x="3515" y="981"/>
              <a:ext cx="1010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32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Arial" charset="0"/>
                  <a:sym typeface="Symbol" pitchFamily="18" charset="2"/>
                </a:rPr>
                <a:t>+  </a:t>
              </a:r>
              <a:r>
                <a:rPr kumimoji="0" lang="fr-FR" altLang="fr-FR" sz="4800" b="0" i="0" u="none" strike="noStrike" kern="0" cap="none" spc="0" normalizeH="0" baseline="0" noProof="0" smtClean="0">
                  <a:ln>
                    <a:noFill/>
                  </a:ln>
                  <a:solidFill>
                    <a:srgbClr val="CCCC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Arial" charset="0"/>
                  <a:sym typeface="Symbol" pitchFamily="18" charset="2"/>
                </a:rPr>
                <a:t></a:t>
              </a:r>
              <a:r>
                <a:rPr kumimoji="0" lang="fr-FR" altLang="fr-FR" sz="4800" b="1" i="0" u="none" strike="noStrike" kern="0" cap="none" spc="0" normalizeH="0" baseline="-25000" noProof="0" smtClean="0">
                  <a:ln>
                    <a:noFill/>
                  </a:ln>
                  <a:solidFill>
                    <a:srgbClr val="CCCC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Arial" charset="0"/>
                  <a:sym typeface="Symbol" pitchFamily="18" charset="2"/>
                </a:rPr>
                <a:t>NC</a:t>
              </a:r>
            </a:p>
          </p:txBody>
        </p:sp>
      </p:grpSp>
      <p:sp>
        <p:nvSpPr>
          <p:cNvPr id="87" name="Text Box 9"/>
          <p:cNvSpPr txBox="1">
            <a:spLocks noChangeArrowheads="1"/>
          </p:cNvSpPr>
          <p:nvPr/>
        </p:nvSpPr>
        <p:spPr bwMode="auto">
          <a:xfrm>
            <a:off x="2911475" y="2633663"/>
            <a:ext cx="509588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fr-FR" altLang="fr-FR" b="1" smtClean="0">
                <a:solidFill>
                  <a:srgbClr val="000000"/>
                </a:solidFill>
                <a:latin typeface="Arial" charset="0"/>
              </a:rPr>
              <a:t>N</a:t>
            </a:r>
            <a:r>
              <a:rPr lang="fr-FR" altLang="fr-FR" b="1" baseline="-25000" smtClean="0">
                <a:solidFill>
                  <a:srgbClr val="000000"/>
                </a:solidFill>
                <a:latin typeface="Arial" charset="0"/>
              </a:rPr>
              <a:t>0</a:t>
            </a:r>
            <a:endParaRPr lang="fr-FR" altLang="fr-FR" b="1" smtClean="0">
              <a:solidFill>
                <a:srgbClr val="000000"/>
              </a:solidFill>
              <a:latin typeface="Arial" charset="0"/>
            </a:endParaRPr>
          </a:p>
          <a:p>
            <a:pPr algn="ctr"/>
            <a:r>
              <a:rPr lang="fr-FR" altLang="fr-FR" b="1" smtClean="0">
                <a:solidFill>
                  <a:srgbClr val="000000"/>
                </a:solidFill>
                <a:latin typeface="Arial" charset="0"/>
              </a:rPr>
              <a:t>Z</a:t>
            </a:r>
            <a:r>
              <a:rPr lang="fr-FR" altLang="fr-FR" b="1" baseline="-25000" smtClean="0">
                <a:solidFill>
                  <a:srgbClr val="000000"/>
                </a:solidFill>
                <a:latin typeface="Arial" charset="0"/>
              </a:rPr>
              <a:t>0</a:t>
            </a:r>
            <a:endParaRPr lang="fr-FR" altLang="fr-FR" b="1" smtClean="0">
              <a:solidFill>
                <a:srgbClr val="000000"/>
              </a:solidFill>
              <a:latin typeface="Arial" charset="0"/>
            </a:endParaRPr>
          </a:p>
          <a:p>
            <a:pPr algn="ctr"/>
            <a:r>
              <a:rPr lang="fr-FR" altLang="fr-FR" b="1" smtClean="0">
                <a:solidFill>
                  <a:srgbClr val="000000"/>
                </a:solidFill>
                <a:latin typeface="Arial" charset="0"/>
              </a:rPr>
              <a:t>E*</a:t>
            </a:r>
            <a:r>
              <a:rPr lang="fr-FR" altLang="fr-FR" b="1" baseline="-25000" smtClean="0">
                <a:solidFill>
                  <a:srgbClr val="000000"/>
                </a:solidFill>
                <a:latin typeface="Arial" charset="0"/>
              </a:rPr>
              <a:t>0</a:t>
            </a:r>
            <a:endParaRPr lang="fr-FR" altLang="fr-FR" b="1" smtClean="0">
              <a:solidFill>
                <a:srgbClr val="000000"/>
              </a:solidFill>
              <a:latin typeface="Arial" charset="0"/>
            </a:endParaRPr>
          </a:p>
          <a:p>
            <a:pPr algn="ctr"/>
            <a:r>
              <a:rPr lang="fr-FR" altLang="fr-FR" b="1" smtClean="0">
                <a:solidFill>
                  <a:srgbClr val="000000"/>
                </a:solidFill>
                <a:latin typeface="Arial" charset="0"/>
              </a:rPr>
              <a:t>J</a:t>
            </a:r>
            <a:r>
              <a:rPr lang="fr-FR" altLang="fr-FR" b="1" baseline="-25000" smtClean="0">
                <a:solidFill>
                  <a:srgbClr val="000000"/>
                </a:solidFill>
                <a:latin typeface="Arial" charset="0"/>
              </a:rPr>
              <a:t>0</a:t>
            </a:r>
          </a:p>
        </p:txBody>
      </p:sp>
      <p:sp>
        <p:nvSpPr>
          <p:cNvPr id="88" name="Text Box 10"/>
          <p:cNvSpPr txBox="1">
            <a:spLocks noChangeArrowheads="1"/>
          </p:cNvSpPr>
          <p:nvPr/>
        </p:nvSpPr>
        <p:spPr bwMode="auto">
          <a:xfrm>
            <a:off x="3859213" y="2636838"/>
            <a:ext cx="107632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fr-FR" altLang="fr-FR" b="1" smtClean="0">
                <a:solidFill>
                  <a:srgbClr val="000000"/>
                </a:solidFill>
                <a:latin typeface="Arial" charset="0"/>
              </a:rPr>
              <a:t>N</a:t>
            </a:r>
            <a:r>
              <a:rPr lang="fr-FR" altLang="fr-FR" b="1" baseline="-25000" smtClean="0">
                <a:solidFill>
                  <a:srgbClr val="000000"/>
                </a:solidFill>
                <a:latin typeface="Arial" charset="0"/>
              </a:rPr>
              <a:t>0</a:t>
            </a:r>
            <a:r>
              <a:rPr lang="fr-FR" altLang="fr-FR" b="1" smtClean="0">
                <a:solidFill>
                  <a:srgbClr val="000000"/>
                </a:solidFill>
                <a:latin typeface="Arial" charset="0"/>
              </a:rPr>
              <a:t>-dN</a:t>
            </a:r>
            <a:r>
              <a:rPr lang="fr-FR" altLang="fr-FR" b="1" baseline="-25000" smtClean="0">
                <a:solidFill>
                  <a:srgbClr val="000000"/>
                </a:solidFill>
                <a:latin typeface="Arial" charset="0"/>
              </a:rPr>
              <a:t>D</a:t>
            </a:r>
          </a:p>
          <a:p>
            <a:pPr algn="ctr"/>
            <a:r>
              <a:rPr lang="fr-FR" altLang="fr-FR" b="1" smtClean="0">
                <a:solidFill>
                  <a:srgbClr val="000000"/>
                </a:solidFill>
                <a:latin typeface="Arial" charset="0"/>
              </a:rPr>
              <a:t>Z</a:t>
            </a:r>
            <a:r>
              <a:rPr lang="fr-FR" altLang="fr-FR" b="1" baseline="-25000" smtClean="0">
                <a:solidFill>
                  <a:srgbClr val="000000"/>
                </a:solidFill>
                <a:latin typeface="Arial" charset="0"/>
              </a:rPr>
              <a:t>0</a:t>
            </a:r>
            <a:r>
              <a:rPr lang="fr-FR" altLang="fr-FR" b="1" smtClean="0">
                <a:solidFill>
                  <a:srgbClr val="000000"/>
                </a:solidFill>
                <a:latin typeface="Arial" charset="0"/>
              </a:rPr>
              <a:t>-dZ</a:t>
            </a:r>
            <a:r>
              <a:rPr lang="fr-FR" altLang="fr-FR" b="1" baseline="-25000" smtClean="0">
                <a:solidFill>
                  <a:srgbClr val="000000"/>
                </a:solidFill>
                <a:latin typeface="Arial" charset="0"/>
              </a:rPr>
              <a:t>D</a:t>
            </a:r>
            <a:endParaRPr lang="fr-FR" altLang="fr-FR" b="1" smtClean="0">
              <a:solidFill>
                <a:srgbClr val="000000"/>
              </a:solidFill>
              <a:latin typeface="Arial" charset="0"/>
            </a:endParaRPr>
          </a:p>
          <a:p>
            <a:pPr algn="ctr"/>
            <a:r>
              <a:rPr lang="fr-FR" altLang="fr-FR" b="1" smtClean="0">
                <a:solidFill>
                  <a:srgbClr val="000000"/>
                </a:solidFill>
                <a:latin typeface="Arial" charset="0"/>
              </a:rPr>
              <a:t>E*</a:t>
            </a:r>
            <a:r>
              <a:rPr lang="fr-FR" altLang="fr-FR" b="1" baseline="-25000" smtClean="0">
                <a:solidFill>
                  <a:srgbClr val="000000"/>
                </a:solidFill>
                <a:latin typeface="Arial" charset="0"/>
              </a:rPr>
              <a:t>0</a:t>
            </a:r>
            <a:r>
              <a:rPr lang="fr-FR" altLang="fr-FR" b="1" smtClean="0">
                <a:solidFill>
                  <a:srgbClr val="000000"/>
                </a:solidFill>
                <a:latin typeface="Arial" charset="0"/>
              </a:rPr>
              <a:t>-dE*</a:t>
            </a:r>
            <a:r>
              <a:rPr lang="fr-FR" altLang="fr-FR" b="1" baseline="-25000" smtClean="0">
                <a:solidFill>
                  <a:srgbClr val="000000"/>
                </a:solidFill>
                <a:latin typeface="Arial" charset="0"/>
              </a:rPr>
              <a:t>D</a:t>
            </a:r>
            <a:endParaRPr lang="fr-FR" altLang="fr-FR" b="1" smtClean="0">
              <a:solidFill>
                <a:srgbClr val="000000"/>
              </a:solidFill>
              <a:latin typeface="Arial" charset="0"/>
            </a:endParaRPr>
          </a:p>
          <a:p>
            <a:pPr algn="ctr"/>
            <a:r>
              <a:rPr lang="fr-FR" altLang="fr-FR" b="1" smtClean="0">
                <a:solidFill>
                  <a:srgbClr val="000000"/>
                </a:solidFill>
                <a:latin typeface="Arial" charset="0"/>
              </a:rPr>
              <a:t>J</a:t>
            </a:r>
            <a:r>
              <a:rPr lang="fr-FR" altLang="fr-FR" b="1" baseline="-25000" smtClean="0">
                <a:solidFill>
                  <a:srgbClr val="000000"/>
                </a:solidFill>
                <a:latin typeface="Arial" charset="0"/>
              </a:rPr>
              <a:t>0</a:t>
            </a:r>
            <a:r>
              <a:rPr lang="fr-FR" altLang="fr-FR" b="1" smtClean="0">
                <a:solidFill>
                  <a:srgbClr val="000000"/>
                </a:solidFill>
                <a:latin typeface="Arial" charset="0"/>
              </a:rPr>
              <a:t>-dJ</a:t>
            </a:r>
            <a:r>
              <a:rPr lang="fr-FR" altLang="fr-FR" b="1" baseline="-25000" smtClean="0">
                <a:solidFill>
                  <a:srgbClr val="000000"/>
                </a:solidFill>
                <a:latin typeface="Arial" charset="0"/>
              </a:rPr>
              <a:t>D</a:t>
            </a:r>
          </a:p>
        </p:txBody>
      </p:sp>
      <p:sp>
        <p:nvSpPr>
          <p:cNvPr id="89" name="Text Box 11"/>
          <p:cNvSpPr txBox="1">
            <a:spLocks noChangeArrowheads="1"/>
          </p:cNvSpPr>
          <p:nvPr/>
        </p:nvSpPr>
        <p:spPr bwMode="auto">
          <a:xfrm>
            <a:off x="5184775" y="2636838"/>
            <a:ext cx="173672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fr-FR" altLang="fr-FR" b="1" smtClean="0">
                <a:solidFill>
                  <a:srgbClr val="000000"/>
                </a:solidFill>
                <a:latin typeface="Arial" charset="0"/>
              </a:rPr>
              <a:t>N</a:t>
            </a:r>
            <a:r>
              <a:rPr lang="fr-FR" altLang="fr-FR" b="1" baseline="-25000" smtClean="0">
                <a:solidFill>
                  <a:srgbClr val="000000"/>
                </a:solidFill>
                <a:latin typeface="Arial" charset="0"/>
              </a:rPr>
              <a:t>0</a:t>
            </a:r>
            <a:r>
              <a:rPr lang="fr-FR" altLang="fr-FR" b="1" smtClean="0">
                <a:solidFill>
                  <a:srgbClr val="000000"/>
                </a:solidFill>
                <a:latin typeface="Arial" charset="0"/>
              </a:rPr>
              <a:t>-dN</a:t>
            </a:r>
            <a:r>
              <a:rPr lang="fr-FR" altLang="fr-FR" b="1" baseline="-25000" smtClean="0">
                <a:solidFill>
                  <a:srgbClr val="000000"/>
                </a:solidFill>
                <a:latin typeface="Arial" charset="0"/>
              </a:rPr>
              <a:t>D</a:t>
            </a:r>
            <a:r>
              <a:rPr lang="fr-FR" altLang="fr-FR" b="1" smtClean="0">
                <a:solidFill>
                  <a:srgbClr val="000000"/>
                </a:solidFill>
                <a:latin typeface="Arial" charset="0"/>
              </a:rPr>
              <a:t>-dN</a:t>
            </a:r>
            <a:r>
              <a:rPr lang="fr-FR" altLang="fr-FR" b="1" baseline="-25000" smtClean="0">
                <a:solidFill>
                  <a:srgbClr val="000000"/>
                </a:solidFill>
                <a:latin typeface="Arial" charset="0"/>
              </a:rPr>
              <a:t>PE</a:t>
            </a:r>
          </a:p>
          <a:p>
            <a:pPr algn="ctr"/>
            <a:r>
              <a:rPr lang="fr-FR" altLang="fr-FR" b="1" smtClean="0">
                <a:solidFill>
                  <a:srgbClr val="000000"/>
                </a:solidFill>
                <a:latin typeface="Arial" charset="0"/>
              </a:rPr>
              <a:t>Z</a:t>
            </a:r>
            <a:r>
              <a:rPr lang="fr-FR" altLang="fr-FR" b="1" baseline="-25000" smtClean="0">
                <a:solidFill>
                  <a:srgbClr val="000000"/>
                </a:solidFill>
                <a:latin typeface="Arial" charset="0"/>
              </a:rPr>
              <a:t>0</a:t>
            </a:r>
            <a:r>
              <a:rPr lang="fr-FR" altLang="fr-FR" b="1" smtClean="0">
                <a:solidFill>
                  <a:srgbClr val="000000"/>
                </a:solidFill>
                <a:latin typeface="Arial" charset="0"/>
              </a:rPr>
              <a:t>-dZ</a:t>
            </a:r>
            <a:r>
              <a:rPr lang="fr-FR" altLang="fr-FR" b="1" baseline="-25000" smtClean="0">
                <a:solidFill>
                  <a:srgbClr val="000000"/>
                </a:solidFill>
                <a:latin typeface="Arial" charset="0"/>
              </a:rPr>
              <a:t>D</a:t>
            </a:r>
            <a:r>
              <a:rPr lang="fr-FR" altLang="fr-FR" b="1" smtClean="0">
                <a:solidFill>
                  <a:srgbClr val="000000"/>
                </a:solidFill>
                <a:latin typeface="Arial" charset="0"/>
              </a:rPr>
              <a:t>-dZ</a:t>
            </a:r>
            <a:r>
              <a:rPr lang="fr-FR" altLang="fr-FR" b="1" baseline="-25000" smtClean="0">
                <a:solidFill>
                  <a:srgbClr val="000000"/>
                </a:solidFill>
                <a:latin typeface="Arial" charset="0"/>
              </a:rPr>
              <a:t>PE</a:t>
            </a:r>
            <a:endParaRPr lang="fr-FR" altLang="fr-FR" b="1" smtClean="0">
              <a:solidFill>
                <a:srgbClr val="000000"/>
              </a:solidFill>
              <a:latin typeface="Arial" charset="0"/>
            </a:endParaRPr>
          </a:p>
          <a:p>
            <a:pPr algn="ctr"/>
            <a:r>
              <a:rPr lang="fr-FR" altLang="fr-FR" b="1" smtClean="0">
                <a:solidFill>
                  <a:srgbClr val="000000"/>
                </a:solidFill>
                <a:latin typeface="Arial" charset="0"/>
              </a:rPr>
              <a:t>E*</a:t>
            </a:r>
            <a:r>
              <a:rPr lang="fr-FR" altLang="fr-FR" b="1" baseline="-25000" smtClean="0">
                <a:solidFill>
                  <a:srgbClr val="000000"/>
                </a:solidFill>
                <a:latin typeface="Arial" charset="0"/>
              </a:rPr>
              <a:t>0</a:t>
            </a:r>
            <a:r>
              <a:rPr lang="fr-FR" altLang="fr-FR" b="1" smtClean="0">
                <a:solidFill>
                  <a:srgbClr val="000000"/>
                </a:solidFill>
                <a:latin typeface="Arial" charset="0"/>
              </a:rPr>
              <a:t>-dE*</a:t>
            </a:r>
            <a:r>
              <a:rPr lang="fr-FR" altLang="fr-FR" b="1" baseline="-25000" smtClean="0">
                <a:solidFill>
                  <a:srgbClr val="000000"/>
                </a:solidFill>
                <a:latin typeface="Arial" charset="0"/>
              </a:rPr>
              <a:t>D</a:t>
            </a:r>
            <a:r>
              <a:rPr lang="fr-FR" altLang="fr-FR" b="1" smtClean="0">
                <a:solidFill>
                  <a:srgbClr val="000000"/>
                </a:solidFill>
                <a:latin typeface="Arial" charset="0"/>
              </a:rPr>
              <a:t>-dE*</a:t>
            </a:r>
            <a:r>
              <a:rPr lang="fr-FR" altLang="fr-FR" b="1" baseline="-25000" smtClean="0">
                <a:solidFill>
                  <a:srgbClr val="000000"/>
                </a:solidFill>
                <a:latin typeface="Arial" charset="0"/>
              </a:rPr>
              <a:t>PE</a:t>
            </a:r>
          </a:p>
          <a:p>
            <a:pPr algn="ctr"/>
            <a:r>
              <a:rPr lang="fr-FR" altLang="fr-FR" b="1" smtClean="0">
                <a:solidFill>
                  <a:srgbClr val="000000"/>
                </a:solidFill>
                <a:latin typeface="Arial" charset="0"/>
              </a:rPr>
              <a:t>J</a:t>
            </a:r>
            <a:r>
              <a:rPr lang="fr-FR" altLang="fr-FR" b="1" baseline="-25000" smtClean="0">
                <a:solidFill>
                  <a:srgbClr val="000000"/>
                </a:solidFill>
                <a:latin typeface="Arial" charset="0"/>
              </a:rPr>
              <a:t>0</a:t>
            </a:r>
            <a:r>
              <a:rPr lang="fr-FR" altLang="fr-FR" b="1" smtClean="0">
                <a:solidFill>
                  <a:srgbClr val="000000"/>
                </a:solidFill>
                <a:latin typeface="Arial" charset="0"/>
              </a:rPr>
              <a:t>-dJ</a:t>
            </a:r>
            <a:r>
              <a:rPr lang="fr-FR" altLang="fr-FR" b="1" baseline="-25000" smtClean="0">
                <a:solidFill>
                  <a:srgbClr val="000000"/>
                </a:solidFill>
                <a:latin typeface="Arial" charset="0"/>
              </a:rPr>
              <a:t>D</a:t>
            </a:r>
            <a:r>
              <a:rPr lang="fr-FR" altLang="fr-FR" b="1" smtClean="0">
                <a:solidFill>
                  <a:srgbClr val="000000"/>
                </a:solidFill>
                <a:latin typeface="Arial" charset="0"/>
              </a:rPr>
              <a:t>-dJ</a:t>
            </a:r>
            <a:r>
              <a:rPr lang="fr-FR" altLang="fr-FR" b="1" baseline="-25000" smtClean="0">
                <a:solidFill>
                  <a:srgbClr val="000000"/>
                </a:solidFill>
                <a:latin typeface="Arial" charset="0"/>
              </a:rPr>
              <a:t>PE</a:t>
            </a:r>
          </a:p>
        </p:txBody>
      </p:sp>
      <p:cxnSp>
        <p:nvCxnSpPr>
          <p:cNvPr id="90" name="AutoShape 12"/>
          <p:cNvCxnSpPr>
            <a:cxnSpLocks noChangeShapeType="1"/>
            <a:stCxn id="87" idx="0"/>
            <a:endCxn id="88" idx="0"/>
          </p:cNvCxnSpPr>
          <p:nvPr/>
        </p:nvCxnSpPr>
        <p:spPr bwMode="auto">
          <a:xfrm rot="5400000" flipV="1">
            <a:off x="3780631" y="2020095"/>
            <a:ext cx="3175" cy="1230312"/>
          </a:xfrm>
          <a:prstGeom prst="curvedConnector3">
            <a:avLst>
              <a:gd name="adj1" fmla="val -7200000"/>
            </a:avLst>
          </a:prstGeom>
          <a:noFill/>
          <a:ln w="25400">
            <a:solidFill>
              <a:srgbClr val="00FF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1" name="AutoShape 13"/>
          <p:cNvCxnSpPr>
            <a:cxnSpLocks noChangeShapeType="1"/>
            <a:stCxn id="88" idx="0"/>
            <a:endCxn id="89" idx="0"/>
          </p:cNvCxnSpPr>
          <p:nvPr/>
        </p:nvCxnSpPr>
        <p:spPr bwMode="auto">
          <a:xfrm rot="5400000" flipV="1">
            <a:off x="5224463" y="1809750"/>
            <a:ext cx="1587" cy="1655763"/>
          </a:xfrm>
          <a:prstGeom prst="curvedConnector3">
            <a:avLst>
              <a:gd name="adj1" fmla="val -14400000"/>
            </a:avLst>
          </a:prstGeom>
          <a:noFill/>
          <a:ln w="31750">
            <a:solidFill>
              <a:srgbClr val="00FF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2" name="Text Box 14"/>
          <p:cNvSpPr txBox="1">
            <a:spLocks noChangeArrowheads="1"/>
          </p:cNvSpPr>
          <p:nvPr/>
        </p:nvSpPr>
        <p:spPr bwMode="auto">
          <a:xfrm>
            <a:off x="6804025" y="2670175"/>
            <a:ext cx="6223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b="1" smtClean="0">
                <a:solidFill>
                  <a:srgbClr val="000000"/>
                </a:solidFill>
                <a:latin typeface="Arial" charset="0"/>
              </a:rPr>
              <a:t>= E</a:t>
            </a:r>
          </a:p>
          <a:p>
            <a:r>
              <a:rPr lang="fr-FR" altLang="fr-FR" b="1" smtClean="0">
                <a:solidFill>
                  <a:srgbClr val="000000"/>
                </a:solidFill>
                <a:latin typeface="Arial" charset="0"/>
              </a:rPr>
              <a:t>= Z</a:t>
            </a:r>
          </a:p>
          <a:p>
            <a:r>
              <a:rPr lang="fr-FR" altLang="fr-FR" b="1" smtClean="0">
                <a:solidFill>
                  <a:srgbClr val="000000"/>
                </a:solidFill>
                <a:latin typeface="Arial" charset="0"/>
              </a:rPr>
              <a:t>= E*</a:t>
            </a:r>
          </a:p>
          <a:p>
            <a:r>
              <a:rPr lang="fr-FR" altLang="fr-FR" b="1" smtClean="0">
                <a:solidFill>
                  <a:srgbClr val="000000"/>
                </a:solidFill>
                <a:latin typeface="Arial" charset="0"/>
              </a:rPr>
              <a:t>= J</a:t>
            </a:r>
          </a:p>
        </p:txBody>
      </p:sp>
      <p:sp>
        <p:nvSpPr>
          <p:cNvPr id="93" name="Oval 15"/>
          <p:cNvSpPr>
            <a:spLocks noChangeArrowheads="1"/>
          </p:cNvSpPr>
          <p:nvPr/>
        </p:nvSpPr>
        <p:spPr bwMode="auto">
          <a:xfrm>
            <a:off x="323850" y="4581525"/>
            <a:ext cx="2016125" cy="2052638"/>
          </a:xfrm>
          <a:prstGeom prst="ellipse">
            <a:avLst/>
          </a:prstGeom>
          <a:gradFill rotWithShape="1">
            <a:gsLst>
              <a:gs pos="0">
                <a:srgbClr val="FF66FF"/>
              </a:gs>
              <a:gs pos="100000">
                <a:srgbClr val="FF66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2400" b="1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grpSp>
        <p:nvGrpSpPr>
          <p:cNvPr id="94" name="Group 16"/>
          <p:cNvGrpSpPr>
            <a:grpSpLocks/>
          </p:cNvGrpSpPr>
          <p:nvPr/>
        </p:nvGrpSpPr>
        <p:grpSpPr bwMode="auto">
          <a:xfrm>
            <a:off x="647700" y="5229225"/>
            <a:ext cx="1335088" cy="798513"/>
            <a:chOff x="748" y="3294"/>
            <a:chExt cx="841" cy="503"/>
          </a:xfrm>
        </p:grpSpPr>
        <p:sp>
          <p:nvSpPr>
            <p:cNvPr id="95" name="Text Box 17"/>
            <p:cNvSpPr txBox="1">
              <a:spLocks noChangeArrowheads="1"/>
            </p:cNvSpPr>
            <p:nvPr/>
          </p:nvSpPr>
          <p:spPr bwMode="auto">
            <a:xfrm>
              <a:off x="748" y="3294"/>
              <a:ext cx="84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2400" b="1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</a:rPr>
                <a:t>N,Z,E*,J</a:t>
              </a:r>
            </a:p>
          </p:txBody>
        </p:sp>
        <p:sp>
          <p:nvSpPr>
            <p:cNvPr id="96" name="Text Box 18"/>
            <p:cNvSpPr txBox="1">
              <a:spLocks noChangeArrowheads="1"/>
            </p:cNvSpPr>
            <p:nvPr/>
          </p:nvSpPr>
          <p:spPr bwMode="auto">
            <a:xfrm>
              <a:off x="816" y="3566"/>
              <a:ext cx="71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800" b="1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r</a:t>
              </a:r>
              <a:r>
                <a:rPr kumimoji="0" lang="fr-FR" altLang="fr-FR" sz="1800" b="1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</a:rPr>
                <a:t>(N,Z,E*)</a:t>
              </a:r>
            </a:p>
          </p:txBody>
        </p:sp>
      </p:grpSp>
      <p:sp>
        <p:nvSpPr>
          <p:cNvPr id="97" name="Line 19"/>
          <p:cNvSpPr>
            <a:spLocks noChangeShapeType="1"/>
          </p:cNvSpPr>
          <p:nvPr/>
        </p:nvSpPr>
        <p:spPr bwMode="auto">
          <a:xfrm flipV="1">
            <a:off x="4716463" y="4292600"/>
            <a:ext cx="1150937" cy="576263"/>
          </a:xfrm>
          <a:prstGeom prst="line">
            <a:avLst/>
          </a:prstGeom>
          <a:noFill/>
          <a:ln w="31750">
            <a:solidFill>
              <a:srgbClr val="5BB4BB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98" name="Group 20"/>
          <p:cNvGrpSpPr>
            <a:grpSpLocks/>
          </p:cNvGrpSpPr>
          <p:nvPr/>
        </p:nvGrpSpPr>
        <p:grpSpPr bwMode="auto">
          <a:xfrm>
            <a:off x="3276600" y="4616450"/>
            <a:ext cx="2016125" cy="2052638"/>
            <a:chOff x="499" y="2659"/>
            <a:chExt cx="1270" cy="1293"/>
          </a:xfrm>
        </p:grpSpPr>
        <p:sp>
          <p:nvSpPr>
            <p:cNvPr id="99" name="Oval 21"/>
            <p:cNvSpPr>
              <a:spLocks noChangeArrowheads="1"/>
            </p:cNvSpPr>
            <p:nvPr/>
          </p:nvSpPr>
          <p:spPr bwMode="auto">
            <a:xfrm>
              <a:off x="499" y="2659"/>
              <a:ext cx="1270" cy="1293"/>
            </a:xfrm>
            <a:prstGeom prst="ellipse">
              <a:avLst/>
            </a:prstGeom>
            <a:gradFill rotWithShape="1">
              <a:gsLst>
                <a:gs pos="0">
                  <a:srgbClr val="FF66FF"/>
                </a:gs>
                <a:gs pos="100000">
                  <a:srgbClr val="FF66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24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00" name="Text Box 22"/>
            <p:cNvSpPr txBox="1">
              <a:spLocks noChangeArrowheads="1"/>
            </p:cNvSpPr>
            <p:nvPr/>
          </p:nvSpPr>
          <p:spPr bwMode="auto">
            <a:xfrm>
              <a:off x="622" y="3067"/>
              <a:ext cx="105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2400" b="1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</a:rPr>
                <a:t>N’,Z’,E’*,J’</a:t>
              </a:r>
            </a:p>
          </p:txBody>
        </p:sp>
        <p:sp>
          <p:nvSpPr>
            <p:cNvPr id="101" name="Text Box 23"/>
            <p:cNvSpPr txBox="1">
              <a:spLocks noChangeArrowheads="1"/>
            </p:cNvSpPr>
            <p:nvPr/>
          </p:nvSpPr>
          <p:spPr bwMode="auto">
            <a:xfrm>
              <a:off x="734" y="3339"/>
              <a:ext cx="83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800" b="1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r</a:t>
              </a:r>
              <a:r>
                <a:rPr kumimoji="0" lang="fr-FR" altLang="fr-FR" sz="1800" b="1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</a:rPr>
                <a:t>(N’,Z’,E’*)</a:t>
              </a:r>
            </a:p>
          </p:txBody>
        </p:sp>
      </p:grpSp>
      <p:sp>
        <p:nvSpPr>
          <p:cNvPr id="102" name="Text Box 24"/>
          <p:cNvSpPr txBox="1">
            <a:spLocks noChangeArrowheads="1"/>
          </p:cNvSpPr>
          <p:nvPr/>
        </p:nvSpPr>
        <p:spPr bwMode="auto">
          <a:xfrm>
            <a:off x="6985000" y="2673350"/>
            <a:ext cx="4254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b="1" smtClean="0">
                <a:solidFill>
                  <a:srgbClr val="000000"/>
                </a:solidFill>
                <a:latin typeface="Arial" charset="0"/>
              </a:rPr>
              <a:t>E</a:t>
            </a:r>
          </a:p>
          <a:p>
            <a:r>
              <a:rPr lang="fr-FR" altLang="fr-FR" b="1" smtClean="0">
                <a:solidFill>
                  <a:srgbClr val="000000"/>
                </a:solidFill>
                <a:latin typeface="Arial" charset="0"/>
              </a:rPr>
              <a:t>Z</a:t>
            </a:r>
          </a:p>
          <a:p>
            <a:r>
              <a:rPr lang="fr-FR" altLang="fr-FR" b="1" smtClean="0">
                <a:solidFill>
                  <a:srgbClr val="000000"/>
                </a:solidFill>
                <a:latin typeface="Arial" charset="0"/>
              </a:rPr>
              <a:t>E*</a:t>
            </a:r>
          </a:p>
          <a:p>
            <a:r>
              <a:rPr lang="fr-FR" altLang="fr-FR" b="1" smtClean="0">
                <a:solidFill>
                  <a:srgbClr val="000000"/>
                </a:solidFill>
                <a:latin typeface="Arial" charset="0"/>
              </a:rPr>
              <a:t>J</a:t>
            </a:r>
          </a:p>
        </p:txBody>
      </p:sp>
      <p:sp>
        <p:nvSpPr>
          <p:cNvPr id="103" name="Oval 25"/>
          <p:cNvSpPr>
            <a:spLocks noChangeArrowheads="1"/>
          </p:cNvSpPr>
          <p:nvPr/>
        </p:nvSpPr>
        <p:spPr bwMode="auto">
          <a:xfrm>
            <a:off x="5903913" y="4113213"/>
            <a:ext cx="252412" cy="287337"/>
          </a:xfrm>
          <a:prstGeom prst="ellipse">
            <a:avLst/>
          </a:prstGeom>
          <a:gradFill rotWithShape="1">
            <a:gsLst>
              <a:gs pos="0">
                <a:srgbClr val="5BB4BB"/>
              </a:gs>
              <a:gs pos="100000">
                <a:srgbClr val="5BB4BB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104" name="Line 26"/>
          <p:cNvSpPr>
            <a:spLocks noChangeShapeType="1"/>
          </p:cNvSpPr>
          <p:nvPr/>
        </p:nvSpPr>
        <p:spPr bwMode="auto">
          <a:xfrm>
            <a:off x="8027988" y="6129338"/>
            <a:ext cx="396875" cy="287337"/>
          </a:xfrm>
          <a:prstGeom prst="line">
            <a:avLst/>
          </a:prstGeom>
          <a:noFill/>
          <a:ln w="31750">
            <a:solidFill>
              <a:srgbClr val="5BB4BB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105" name="Group 27"/>
          <p:cNvGrpSpPr>
            <a:grpSpLocks/>
          </p:cNvGrpSpPr>
          <p:nvPr/>
        </p:nvGrpSpPr>
        <p:grpSpPr bwMode="auto">
          <a:xfrm>
            <a:off x="6119813" y="4581525"/>
            <a:ext cx="2038350" cy="2052638"/>
            <a:chOff x="499" y="2659"/>
            <a:chExt cx="1284" cy="1293"/>
          </a:xfrm>
        </p:grpSpPr>
        <p:sp>
          <p:nvSpPr>
            <p:cNvPr id="106" name="Oval 28"/>
            <p:cNvSpPr>
              <a:spLocks noChangeArrowheads="1"/>
            </p:cNvSpPr>
            <p:nvPr/>
          </p:nvSpPr>
          <p:spPr bwMode="auto">
            <a:xfrm>
              <a:off x="499" y="2659"/>
              <a:ext cx="1270" cy="1293"/>
            </a:xfrm>
            <a:prstGeom prst="ellipse">
              <a:avLst/>
            </a:prstGeom>
            <a:gradFill rotWithShape="1">
              <a:gsLst>
                <a:gs pos="0">
                  <a:srgbClr val="FF66FF"/>
                </a:gs>
                <a:gs pos="100000">
                  <a:srgbClr val="FF66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24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07" name="Text Box 29"/>
            <p:cNvSpPr txBox="1">
              <a:spLocks noChangeArrowheads="1"/>
            </p:cNvSpPr>
            <p:nvPr/>
          </p:nvSpPr>
          <p:spPr bwMode="auto">
            <a:xfrm>
              <a:off x="518" y="3067"/>
              <a:ext cx="126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2400" b="1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</a:rPr>
                <a:t>N’’,Z’’,E’’*,J’’</a:t>
              </a:r>
            </a:p>
          </p:txBody>
        </p:sp>
        <p:sp>
          <p:nvSpPr>
            <p:cNvPr id="108" name="Text Box 30"/>
            <p:cNvSpPr txBox="1">
              <a:spLocks noChangeArrowheads="1"/>
            </p:cNvSpPr>
            <p:nvPr/>
          </p:nvSpPr>
          <p:spPr bwMode="auto">
            <a:xfrm>
              <a:off x="674" y="3339"/>
              <a:ext cx="95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800" b="1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r</a:t>
              </a:r>
              <a:r>
                <a:rPr kumimoji="0" lang="fr-FR" altLang="fr-FR" sz="1800" b="1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</a:rPr>
                <a:t>(N’’,Z’’,E’’*)</a:t>
              </a:r>
            </a:p>
          </p:txBody>
        </p:sp>
      </p:grpSp>
      <p:sp>
        <p:nvSpPr>
          <p:cNvPr id="109" name="Oval 31"/>
          <p:cNvSpPr>
            <a:spLocks noChangeArrowheads="1"/>
          </p:cNvSpPr>
          <p:nvPr/>
        </p:nvSpPr>
        <p:spPr bwMode="auto">
          <a:xfrm>
            <a:off x="8459788" y="6345238"/>
            <a:ext cx="252412" cy="287337"/>
          </a:xfrm>
          <a:prstGeom prst="ellipse">
            <a:avLst/>
          </a:prstGeom>
          <a:gradFill rotWithShape="1">
            <a:gsLst>
              <a:gs pos="0">
                <a:srgbClr val="5BB4BB"/>
              </a:gs>
              <a:gs pos="100000">
                <a:srgbClr val="5BB4BB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110" name="Text Box 32"/>
          <p:cNvSpPr txBox="1">
            <a:spLocks noChangeArrowheads="1"/>
          </p:cNvSpPr>
          <p:nvPr/>
        </p:nvSpPr>
        <p:spPr bwMode="auto">
          <a:xfrm>
            <a:off x="8502650" y="5157788"/>
            <a:ext cx="641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fr-FR" altLang="fr-FR" sz="3600" b="1" smtClean="0">
                <a:solidFill>
                  <a:srgbClr val="000000"/>
                </a:solidFill>
                <a:latin typeface="Arial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734247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45 0.0948 C -0.16423 0.07144 -0.31284 0.04809 -0.41458 0.07884 C -0.51649 0.10959 -0.59132 0.24694 -0.62569 0.28023 " pathEditMode="relative" rAng="0" ptsTypes="aaA">
                                      <p:cBhvr>
                                        <p:cTn id="53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521" y="693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2"/>
                                            </p:cond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utoUpdateAnimBg="0"/>
      <p:bldP spid="68" grpId="0" autoUpdateAnimBg="0"/>
      <p:bldP spid="69" grpId="0"/>
      <p:bldP spid="87" grpId="0"/>
      <p:bldP spid="88" grpId="0"/>
      <p:bldP spid="89" grpId="0"/>
      <p:bldP spid="92" grpId="0"/>
      <p:bldP spid="93" grpId="0" animBg="1"/>
      <p:bldP spid="97" grpId="0" animBg="1"/>
      <p:bldP spid="102" grpId="0"/>
      <p:bldP spid="102" grpId="1"/>
      <p:bldP spid="103" grpId="0" animBg="1"/>
      <p:bldP spid="103" grpId="1" animBg="1"/>
      <p:bldP spid="104" grpId="0" animBg="1"/>
      <p:bldP spid="109" grpId="0" animBg="1"/>
      <p:bldP spid="1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re 10"/>
          <p:cNvSpPr>
            <a:spLocks noGrp="1"/>
          </p:cNvSpPr>
          <p:nvPr>
            <p:ph type="title" idx="4294967295"/>
          </p:nvPr>
        </p:nvSpPr>
        <p:spPr bwMode="auto">
          <a:xfrm>
            <a:off x="1162050" y="52388"/>
            <a:ext cx="7586663" cy="909637"/>
          </a:xfrm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cap="none" dirty="0" err="1" smtClean="0"/>
              <a:t>Why</a:t>
            </a:r>
            <a:r>
              <a:rPr lang="fr-FR" cap="none" dirty="0" smtClean="0"/>
              <a:t> do </a:t>
            </a:r>
            <a:r>
              <a:rPr lang="fr-FR" cap="none" dirty="0" err="1" smtClean="0"/>
              <a:t>we</a:t>
            </a:r>
            <a:r>
              <a:rPr lang="fr-FR" cap="none" dirty="0" smtClean="0"/>
              <a:t> </a:t>
            </a:r>
            <a:r>
              <a:rPr lang="fr-FR" cap="none" dirty="0" err="1" smtClean="0"/>
              <a:t>need</a:t>
            </a:r>
            <a:r>
              <a:rPr lang="fr-FR" cap="none" dirty="0" smtClean="0"/>
              <a:t> </a:t>
            </a:r>
            <a:r>
              <a:rPr lang="fr-FR" cap="none" dirty="0" err="1" smtClean="0"/>
              <a:t>nuclear</a:t>
            </a:r>
            <a:r>
              <a:rPr lang="fr-FR" cap="none" dirty="0" smtClean="0"/>
              <a:t> data and how </a:t>
            </a:r>
            <a:r>
              <a:rPr lang="fr-FR" cap="none" dirty="0" err="1" smtClean="0"/>
              <a:t>much</a:t>
            </a:r>
            <a:r>
              <a:rPr lang="fr-FR" cap="none" dirty="0" smtClean="0"/>
              <a:t> </a:t>
            </a:r>
            <a:r>
              <a:rPr lang="fr-FR" cap="none" dirty="0" err="1" smtClean="0"/>
              <a:t>accurate</a:t>
            </a:r>
            <a:r>
              <a:rPr lang="fr-FR" cap="none" dirty="0" smtClean="0"/>
              <a:t> ?</a:t>
            </a:r>
          </a:p>
        </p:txBody>
      </p:sp>
      <p:sp>
        <p:nvSpPr>
          <p:cNvPr id="59420" name="Text Box 28"/>
          <p:cNvSpPr txBox="1">
            <a:spLocks noChangeArrowheads="1"/>
          </p:cNvSpPr>
          <p:nvPr/>
        </p:nvSpPr>
        <p:spPr bwMode="auto">
          <a:xfrm>
            <a:off x="236538" y="1196975"/>
            <a:ext cx="4013200" cy="519113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kumimoji="1" lang="en-US" sz="2400">
                <a:solidFill>
                  <a:srgbClr val="FF6600"/>
                </a:solidFill>
                <a:latin typeface="Times New Roman" pitchFamily="18" charset="0"/>
              </a:rPr>
              <a:t> </a:t>
            </a:r>
            <a:r>
              <a:rPr kumimoji="1" lang="en-US" sz="28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Nuclear data needed  for</a:t>
            </a:r>
            <a:endParaRPr kumimoji="1" lang="fr-FR" sz="2800" b="1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59421" name="Text Box 29"/>
          <p:cNvSpPr txBox="1">
            <a:spLocks noChangeArrowheads="1"/>
          </p:cNvSpPr>
          <p:nvPr/>
        </p:nvSpPr>
        <p:spPr bwMode="auto">
          <a:xfrm>
            <a:off x="2209800" y="5578475"/>
            <a:ext cx="5734050" cy="9461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kumimoji="1" lang="en-US" sz="2800" b="1">
                <a:solidFill>
                  <a:srgbClr val="FF0000"/>
                </a:solidFill>
                <a:latin typeface="Times New Roman" pitchFamily="18" charset="0"/>
              </a:rPr>
              <a:t>Predictive &amp; Robust Nuclear models</a:t>
            </a:r>
          </a:p>
          <a:p>
            <a:r>
              <a:rPr kumimoji="1" lang="en-US" sz="2800" b="1">
                <a:solidFill>
                  <a:srgbClr val="FF0000"/>
                </a:solidFill>
                <a:latin typeface="Times New Roman" pitchFamily="18" charset="0"/>
              </a:rPr>
              <a:t> (codes) are essential</a:t>
            </a:r>
            <a:endParaRPr kumimoji="1" lang="fr-FR" sz="28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9422" name="AutoShape 30"/>
          <p:cNvSpPr>
            <a:spLocks noChangeArrowheads="1"/>
          </p:cNvSpPr>
          <p:nvPr/>
        </p:nvSpPr>
        <p:spPr bwMode="auto">
          <a:xfrm>
            <a:off x="323850" y="5653088"/>
            <a:ext cx="1676400" cy="381000"/>
          </a:xfrm>
          <a:prstGeom prst="notchedRightArrow">
            <a:avLst>
              <a:gd name="adj1" fmla="val 50000"/>
              <a:gd name="adj2" fmla="val 110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fr-FR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9423" name="Text Box 31"/>
          <p:cNvSpPr txBox="1">
            <a:spLocks noChangeArrowheads="1"/>
          </p:cNvSpPr>
          <p:nvPr/>
        </p:nvSpPr>
        <p:spPr bwMode="auto">
          <a:xfrm>
            <a:off x="887413" y="2590800"/>
            <a:ext cx="5149850" cy="3968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kumimoji="1" lang="en-US" sz="2000" b="1">
                <a:latin typeface="Times New Roman" pitchFamily="18" charset="0"/>
              </a:rPr>
              <a:t>Existing or future nuclear reactor simulations</a:t>
            </a:r>
            <a:endParaRPr kumimoji="1" lang="fr-FR" sz="2000" b="1">
              <a:latin typeface="Times New Roman" pitchFamily="18" charset="0"/>
            </a:endParaRPr>
          </a:p>
        </p:txBody>
      </p:sp>
      <p:sp>
        <p:nvSpPr>
          <p:cNvPr id="59424" name="Text Box 32"/>
          <p:cNvSpPr txBox="1">
            <a:spLocks noChangeArrowheads="1"/>
          </p:cNvSpPr>
          <p:nvPr/>
        </p:nvSpPr>
        <p:spPr bwMode="auto">
          <a:xfrm>
            <a:off x="887413" y="2971800"/>
            <a:ext cx="7756525" cy="3968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kumimoji="1" lang="en-US" sz="2000" b="1">
                <a:latin typeface="Times New Roman" pitchFamily="18" charset="0"/>
              </a:rPr>
              <a:t>Medical applications, oil well logging, waste transmutation, fusion,  …</a:t>
            </a:r>
            <a:endParaRPr kumimoji="1" lang="fr-FR" sz="2000" b="1">
              <a:latin typeface="Times New Roman" pitchFamily="18" charset="0"/>
            </a:endParaRPr>
          </a:p>
        </p:txBody>
      </p:sp>
      <p:sp>
        <p:nvSpPr>
          <p:cNvPr id="59425" name="Text Box 33"/>
          <p:cNvSpPr txBox="1">
            <a:spLocks noChangeArrowheads="1"/>
          </p:cNvSpPr>
          <p:nvPr/>
        </p:nvSpPr>
        <p:spPr bwMode="auto">
          <a:xfrm>
            <a:off x="887413" y="1844675"/>
            <a:ext cx="7788275" cy="3968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kumimoji="1" lang="en-US" sz="2000" b="1" dirty="0">
                <a:latin typeface="Times New Roman" pitchFamily="18" charset="0"/>
              </a:rPr>
              <a:t>Understanding basic reaction mechanism between particles and nuclei</a:t>
            </a:r>
            <a:endParaRPr kumimoji="1" lang="fr-FR" sz="2000" b="1" dirty="0">
              <a:latin typeface="Times New Roman" pitchFamily="18" charset="0"/>
            </a:endParaRPr>
          </a:p>
        </p:txBody>
      </p:sp>
      <p:sp>
        <p:nvSpPr>
          <p:cNvPr id="59426" name="Text Box 34"/>
          <p:cNvSpPr txBox="1">
            <a:spLocks noChangeArrowheads="1"/>
          </p:cNvSpPr>
          <p:nvPr/>
        </p:nvSpPr>
        <p:spPr bwMode="auto">
          <a:xfrm>
            <a:off x="887413" y="2209800"/>
            <a:ext cx="7858125" cy="3968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kumimoji="1" lang="en-US" sz="2000" b="1" dirty="0">
                <a:latin typeface="Times New Roman" pitchFamily="18" charset="0"/>
              </a:rPr>
              <a:t>Astrophysical applications (Age of the Galaxy, element abundances …)</a:t>
            </a:r>
            <a:endParaRPr kumimoji="1" lang="fr-FR" sz="2000" b="1" dirty="0">
              <a:latin typeface="Times New Roman" pitchFamily="18" charset="0"/>
            </a:endParaRPr>
          </a:p>
        </p:txBody>
      </p:sp>
      <p:sp>
        <p:nvSpPr>
          <p:cNvPr id="59428" name="Text Box 36"/>
          <p:cNvSpPr txBox="1">
            <a:spLocks noChangeArrowheads="1"/>
          </p:cNvSpPr>
          <p:nvPr/>
        </p:nvSpPr>
        <p:spPr bwMode="auto">
          <a:xfrm>
            <a:off x="877888" y="4092575"/>
            <a:ext cx="7496175" cy="3968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kumimoji="1" lang="en-US" sz="2000" b="1">
                <a:latin typeface="Times New Roman" pitchFamily="18" charset="0"/>
              </a:rPr>
              <a:t>Finite number of experimental data (price, safety or counting rates)</a:t>
            </a:r>
            <a:endParaRPr kumimoji="1" lang="fr-FR" sz="2000" b="1">
              <a:latin typeface="Times New Roman" pitchFamily="18" charset="0"/>
            </a:endParaRPr>
          </a:p>
        </p:txBody>
      </p:sp>
      <p:sp>
        <p:nvSpPr>
          <p:cNvPr id="59429" name="Text Box 37"/>
          <p:cNvSpPr txBox="1">
            <a:spLocks noChangeArrowheads="1"/>
          </p:cNvSpPr>
          <p:nvPr/>
        </p:nvSpPr>
        <p:spPr bwMode="auto">
          <a:xfrm>
            <a:off x="885825" y="4479925"/>
            <a:ext cx="6859588" cy="7016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kumimoji="1" lang="en-US" sz="2000" b="1">
                <a:latin typeface="Times New Roman" pitchFamily="18" charset="0"/>
              </a:rPr>
              <a:t>Complete measurements restricted to low energies ( &lt; 1 MeV)</a:t>
            </a:r>
          </a:p>
          <a:p>
            <a:r>
              <a:rPr kumimoji="1" lang="en-US" sz="2000" b="1">
                <a:latin typeface="Times New Roman" pitchFamily="18" charset="0"/>
              </a:rPr>
              <a:t>				   to scarce nuclei</a:t>
            </a:r>
            <a:endParaRPr kumimoji="1" lang="fr-FR" sz="2000" b="1"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5084" y="2708920"/>
            <a:ext cx="8655942" cy="40068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1547664" y="2708920"/>
            <a:ext cx="7260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Good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accuracy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if possible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 good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understanding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or room for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improvements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547664" y="3059668"/>
            <a:ext cx="6074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Predictive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power important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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sound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physics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(first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principles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)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95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9"/>
          <p:cNvSpPr>
            <a:spLocks/>
          </p:cNvSpPr>
          <p:nvPr/>
        </p:nvSpPr>
        <p:spPr bwMode="auto">
          <a:xfrm>
            <a:off x="2195736" y="52388"/>
            <a:ext cx="5593432" cy="90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0" hangingPunct="0"/>
            <a:r>
              <a:rPr lang="fr-FR" sz="2200" b="1" dirty="0" smtClean="0">
                <a:solidFill>
                  <a:prstClr val="white"/>
                </a:solidFill>
                <a:latin typeface="Arial" charset="0"/>
              </a:rPr>
              <a:t>THE COMPOUND NUCLEUS MODEL</a:t>
            </a:r>
          </a:p>
          <a:p>
            <a:pPr algn="ctr" eaLnBrk="0" hangingPunct="0"/>
            <a:r>
              <a:rPr lang="fr-FR" sz="2200" b="1" dirty="0" smtClean="0">
                <a:solidFill>
                  <a:prstClr val="white"/>
                </a:solidFill>
                <a:latin typeface="Arial" charset="0"/>
              </a:rPr>
              <a:t>(basic </a:t>
            </a:r>
            <a:r>
              <a:rPr lang="fr-FR" sz="2200" b="1" dirty="0" err="1" smtClean="0">
                <a:solidFill>
                  <a:prstClr val="white"/>
                </a:solidFill>
                <a:latin typeface="Arial" charset="0"/>
              </a:rPr>
              <a:t>formalism</a:t>
            </a:r>
            <a:r>
              <a:rPr lang="fr-FR" sz="2200" b="1" dirty="0" smtClean="0">
                <a:solidFill>
                  <a:prstClr val="white"/>
                </a:solidFill>
                <a:latin typeface="Arial" charset="0"/>
              </a:rPr>
              <a:t>)</a:t>
            </a:r>
            <a:endParaRPr lang="fr-FR" sz="2200" b="1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44" name="Text Box 3"/>
          <p:cNvSpPr txBox="1">
            <a:spLocks noChangeArrowheads="1"/>
          </p:cNvSpPr>
          <p:nvPr/>
        </p:nvSpPr>
        <p:spPr bwMode="auto">
          <a:xfrm>
            <a:off x="263525" y="944563"/>
            <a:ext cx="3651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fr-FR" altLang="fr-FR" b="1" smtClean="0">
                <a:solidFill>
                  <a:srgbClr val="000000"/>
                </a:solidFill>
                <a:latin typeface="Arial" charset="0"/>
              </a:rPr>
              <a:t>Compound nucleus hypothesys</a:t>
            </a:r>
          </a:p>
        </p:txBody>
      </p:sp>
      <p:sp>
        <p:nvSpPr>
          <p:cNvPr id="45" name="Text Box 4"/>
          <p:cNvSpPr txBox="1">
            <a:spLocks noChangeArrowheads="1"/>
          </p:cNvSpPr>
          <p:nvPr/>
        </p:nvSpPr>
        <p:spPr bwMode="auto">
          <a:xfrm>
            <a:off x="785813" y="1382713"/>
            <a:ext cx="7740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fr-FR" altLang="fr-FR" b="1" smtClean="0">
                <a:solidFill>
                  <a:srgbClr val="000000"/>
                </a:solidFill>
                <a:latin typeface="Arial" charset="0"/>
              </a:rPr>
              <a:t> Continuum of excited levels</a:t>
            </a:r>
          </a:p>
          <a:p>
            <a:pPr>
              <a:buFontTx/>
              <a:buChar char="-"/>
            </a:pPr>
            <a:r>
              <a:rPr lang="fr-FR" altLang="fr-FR" b="1" smtClean="0">
                <a:solidFill>
                  <a:srgbClr val="000000"/>
                </a:solidFill>
                <a:latin typeface="Arial" charset="0"/>
              </a:rPr>
              <a:t> Independence between  incoming channel </a:t>
            </a:r>
            <a:r>
              <a:rPr lang="fr-FR" altLang="fr-FR" b="1" smtClean="0">
                <a:solidFill>
                  <a:srgbClr val="00FF00"/>
                </a:solidFill>
                <a:latin typeface="Arial" charset="0"/>
              </a:rPr>
              <a:t>a</a:t>
            </a:r>
            <a:r>
              <a:rPr lang="fr-FR" altLang="fr-FR" b="1" smtClean="0">
                <a:solidFill>
                  <a:srgbClr val="000000"/>
                </a:solidFill>
                <a:latin typeface="Arial" charset="0"/>
              </a:rPr>
              <a:t> and outgoing channel </a:t>
            </a:r>
            <a:r>
              <a:rPr lang="fr-FR" altLang="fr-FR" b="1" smtClean="0">
                <a:solidFill>
                  <a:srgbClr val="FF3300"/>
                </a:solidFill>
                <a:latin typeface="Arial" charset="0"/>
              </a:rPr>
              <a:t>b</a:t>
            </a:r>
          </a:p>
        </p:txBody>
      </p:sp>
      <p:grpSp>
        <p:nvGrpSpPr>
          <p:cNvPr id="46" name="Group 5"/>
          <p:cNvGrpSpPr>
            <a:grpSpLocks/>
          </p:cNvGrpSpPr>
          <p:nvPr/>
        </p:nvGrpSpPr>
        <p:grpSpPr bwMode="auto">
          <a:xfrm>
            <a:off x="2987675" y="1968500"/>
            <a:ext cx="2519363" cy="631825"/>
            <a:chOff x="3805" y="1330"/>
            <a:chExt cx="1587" cy="398"/>
          </a:xfrm>
        </p:grpSpPr>
        <p:sp>
          <p:nvSpPr>
            <p:cNvPr id="47" name="Rectangle 6"/>
            <p:cNvSpPr>
              <a:spLocks noChangeArrowheads="1"/>
            </p:cNvSpPr>
            <p:nvPr/>
          </p:nvSpPr>
          <p:spPr bwMode="auto">
            <a:xfrm>
              <a:off x="3805" y="1330"/>
              <a:ext cx="46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fr-FR" altLang="fr-FR" sz="320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sym typeface="Symbol" pitchFamily="18" charset="2"/>
                </a:rPr>
                <a:t></a:t>
              </a:r>
              <a:r>
                <a:rPr lang="fr-FR" altLang="fr-FR" sz="3200" b="1" baseline="-25000" smtClean="0">
                  <a:solidFill>
                    <a:srgbClr val="00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sym typeface="Symbol" pitchFamily="18" charset="2"/>
                </a:rPr>
                <a:t>a</a:t>
              </a:r>
              <a:r>
                <a:rPr lang="fr-FR" altLang="fr-FR" sz="3200" b="1" baseline="-25000" smtClean="0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sym typeface="Symbol" pitchFamily="18" charset="2"/>
                </a:rPr>
                <a:t>b</a:t>
              </a:r>
              <a:endParaRPr lang="fr-FR" altLang="fr-FR" sz="32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sym typeface="Symbol" pitchFamily="18" charset="2"/>
              </a:endParaRPr>
            </a:p>
          </p:txBody>
        </p:sp>
        <p:sp>
          <p:nvSpPr>
            <p:cNvPr id="48" name="Rectangle 7"/>
            <p:cNvSpPr>
              <a:spLocks noChangeArrowheads="1"/>
            </p:cNvSpPr>
            <p:nvPr/>
          </p:nvSpPr>
          <p:spPr bwMode="auto">
            <a:xfrm>
              <a:off x="4219" y="1363"/>
              <a:ext cx="26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fr-FR" altLang="fr-FR" sz="320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sym typeface="Symbol" pitchFamily="18" charset="2"/>
                </a:rPr>
                <a:t>=</a:t>
              </a:r>
            </a:p>
          </p:txBody>
        </p:sp>
        <p:grpSp>
          <p:nvGrpSpPr>
            <p:cNvPr id="49" name="Group 8"/>
            <p:cNvGrpSpPr>
              <a:grpSpLocks/>
            </p:cNvGrpSpPr>
            <p:nvPr/>
          </p:nvGrpSpPr>
          <p:grpSpPr bwMode="auto">
            <a:xfrm>
              <a:off x="4447" y="1330"/>
              <a:ext cx="945" cy="369"/>
              <a:chOff x="1210" y="3133"/>
              <a:chExt cx="945" cy="369"/>
            </a:xfrm>
          </p:grpSpPr>
          <p:sp>
            <p:nvSpPr>
              <p:cNvPr id="50" name="Rectangle 9"/>
              <p:cNvSpPr>
                <a:spLocks noChangeArrowheads="1"/>
              </p:cNvSpPr>
              <p:nvPr/>
            </p:nvSpPr>
            <p:spPr bwMode="auto">
              <a:xfrm>
                <a:off x="1210" y="3133"/>
                <a:ext cx="945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fr-FR" altLang="fr-FR" sz="3200" smtClean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  <a:sym typeface="Symbol" pitchFamily="18" charset="2"/>
                  </a:rPr>
                  <a:t></a:t>
                </a:r>
                <a:r>
                  <a:rPr lang="fr-FR" altLang="fr-FR" sz="3200" b="1" baseline="50000" smtClean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  <a:sym typeface="Symbol" pitchFamily="18" charset="2"/>
                  </a:rPr>
                  <a:t>(CN)</a:t>
                </a:r>
                <a:r>
                  <a:rPr lang="fr-FR" altLang="fr-FR" sz="3200" b="1" baseline="-25000" smtClean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  <a:sym typeface="Symbol" pitchFamily="18" charset="2"/>
                  </a:rPr>
                  <a:t> </a:t>
                </a:r>
                <a:r>
                  <a:rPr lang="fr-FR" altLang="fr-FR" sz="3200" b="1" smtClean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  <a:sym typeface="Symbol" pitchFamily="18" charset="2"/>
                  </a:rPr>
                  <a:t>P</a:t>
                </a:r>
                <a:r>
                  <a:rPr lang="fr-FR" altLang="fr-FR" sz="3200" b="1" baseline="-25000" smtClean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  <a:sym typeface="Symbol" pitchFamily="18" charset="2"/>
                  </a:rPr>
                  <a:t>b</a:t>
                </a:r>
                <a:endParaRPr lang="fr-FR" altLang="fr-FR" sz="320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sym typeface="Symbol" pitchFamily="18" charset="2"/>
                </a:endParaRPr>
              </a:p>
            </p:txBody>
          </p:sp>
          <p:sp>
            <p:nvSpPr>
              <p:cNvPr id="51" name="Rectangle 10"/>
              <p:cNvSpPr>
                <a:spLocks noChangeArrowheads="1"/>
              </p:cNvSpPr>
              <p:nvPr/>
            </p:nvSpPr>
            <p:spPr bwMode="auto">
              <a:xfrm>
                <a:off x="1210" y="3137"/>
                <a:ext cx="363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fr-FR" altLang="fr-FR" sz="3200" smtClean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  <a:sym typeface="Symbol" pitchFamily="18" charset="2"/>
                  </a:rPr>
                  <a:t></a:t>
                </a:r>
                <a:r>
                  <a:rPr lang="fr-FR" altLang="fr-FR" sz="3200" b="1" baseline="-25000" smtClean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  <a:sym typeface="Symbol" pitchFamily="18" charset="2"/>
                  </a:rPr>
                  <a:t>a</a:t>
                </a:r>
                <a:endParaRPr lang="fr-FR" altLang="fr-FR" sz="320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sym typeface="Symbol" pitchFamily="18" charset="2"/>
                </a:endParaRPr>
              </a:p>
            </p:txBody>
          </p:sp>
        </p:grpSp>
      </p:grpSp>
      <p:grpSp>
        <p:nvGrpSpPr>
          <p:cNvPr id="52" name="Group 11"/>
          <p:cNvGrpSpPr>
            <a:grpSpLocks/>
          </p:cNvGrpSpPr>
          <p:nvPr/>
        </p:nvGrpSpPr>
        <p:grpSpPr bwMode="auto">
          <a:xfrm>
            <a:off x="215900" y="2600325"/>
            <a:ext cx="3960813" cy="1243013"/>
            <a:chOff x="136" y="1638"/>
            <a:chExt cx="2495" cy="783"/>
          </a:xfrm>
        </p:grpSpPr>
        <p:sp>
          <p:nvSpPr>
            <p:cNvPr id="53" name="Line 12"/>
            <p:cNvSpPr>
              <a:spLocks noChangeShapeType="1"/>
            </p:cNvSpPr>
            <p:nvPr/>
          </p:nvSpPr>
          <p:spPr bwMode="auto">
            <a:xfrm flipH="1">
              <a:off x="1791" y="1638"/>
              <a:ext cx="840" cy="4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grpSp>
          <p:nvGrpSpPr>
            <p:cNvPr id="54" name="Group 13"/>
            <p:cNvGrpSpPr>
              <a:grpSpLocks/>
            </p:cNvGrpSpPr>
            <p:nvPr/>
          </p:nvGrpSpPr>
          <p:grpSpPr bwMode="auto">
            <a:xfrm>
              <a:off x="136" y="1761"/>
              <a:ext cx="1614" cy="660"/>
              <a:chOff x="1179" y="2954"/>
              <a:chExt cx="1614" cy="660"/>
            </a:xfrm>
          </p:grpSpPr>
          <p:sp>
            <p:nvSpPr>
              <p:cNvPr id="55" name="Rectangle 14"/>
              <p:cNvSpPr>
                <a:spLocks noChangeArrowheads="1"/>
              </p:cNvSpPr>
              <p:nvPr/>
            </p:nvSpPr>
            <p:spPr bwMode="auto">
              <a:xfrm>
                <a:off x="1179" y="3088"/>
                <a:ext cx="1614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32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Arial" charset="0"/>
                    <a:sym typeface="Symbol" pitchFamily="18" charset="2"/>
                  </a:rPr>
                  <a:t></a:t>
                </a:r>
                <a:r>
                  <a:rPr kumimoji="0" lang="fr-FR" altLang="fr-FR" sz="3200" b="1" i="0" u="none" strike="noStrike" kern="0" cap="none" spc="0" normalizeH="0" baseline="50000" noProof="0" smtClean="0">
                    <a:ln>
                      <a:noFill/>
                    </a:ln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Arial" charset="0"/>
                    <a:sym typeface="Symbol" pitchFamily="18" charset="2"/>
                  </a:rPr>
                  <a:t>(CN)</a:t>
                </a:r>
                <a:r>
                  <a:rPr kumimoji="0" lang="fr-FR" altLang="fr-FR" sz="3200" b="1" i="0" u="none" strike="noStrike" kern="0" cap="none" spc="0" normalizeH="0" baseline="-25000" noProof="0" smtClean="0">
                    <a:ln>
                      <a:noFill/>
                    </a:ln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Arial" charset="0"/>
                    <a:sym typeface="Symbol" pitchFamily="18" charset="2"/>
                  </a:rPr>
                  <a:t>  </a:t>
                </a:r>
                <a:r>
                  <a:rPr kumimoji="0" lang="fr-FR" altLang="fr-FR" sz="32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Arial" charset="0"/>
                    <a:sym typeface="Symbol" pitchFamily="18" charset="2"/>
                  </a:rPr>
                  <a:t>=</a:t>
                </a:r>
                <a:r>
                  <a:rPr kumimoji="0" lang="fr-FR" altLang="fr-FR" sz="32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Arial" charset="0"/>
                    <a:sym typeface="Symbol" pitchFamily="18" charset="2"/>
                  </a:rPr>
                  <a:t>      </a:t>
                </a:r>
                <a:r>
                  <a:rPr kumimoji="0" lang="fr-FR" altLang="fr-FR" sz="32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Arial" charset="0"/>
                    <a:sym typeface="Symbol" pitchFamily="18" charset="2"/>
                  </a:rPr>
                  <a:t>T</a:t>
                </a:r>
                <a:r>
                  <a:rPr kumimoji="0" lang="fr-FR" altLang="fr-FR" sz="3200" b="1" i="0" u="none" strike="noStrike" kern="0" cap="none" spc="0" normalizeH="0" baseline="-25000" noProof="0" smtClean="0">
                    <a:ln>
                      <a:noFill/>
                    </a:ln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Arial" charset="0"/>
                    <a:sym typeface="Symbol" pitchFamily="18" charset="2"/>
                  </a:rPr>
                  <a:t>a</a:t>
                </a:r>
                <a:r>
                  <a:rPr kumimoji="0" lang="fr-FR" altLang="fr-FR" sz="32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Arial" charset="0"/>
                    <a:sym typeface="Symbol" pitchFamily="18" charset="2"/>
                  </a:rPr>
                  <a:t> </a:t>
                </a:r>
              </a:p>
            </p:txBody>
          </p:sp>
          <p:sp>
            <p:nvSpPr>
              <p:cNvPr id="56" name="Rectangle 15"/>
              <p:cNvSpPr>
                <a:spLocks noChangeArrowheads="1"/>
              </p:cNvSpPr>
              <p:nvPr/>
            </p:nvSpPr>
            <p:spPr bwMode="auto">
              <a:xfrm>
                <a:off x="1179" y="3088"/>
                <a:ext cx="363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32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Arial" charset="0"/>
                    <a:sym typeface="Symbol" pitchFamily="18" charset="2"/>
                  </a:rPr>
                  <a:t></a:t>
                </a:r>
                <a:r>
                  <a:rPr kumimoji="0" lang="fr-FR" altLang="fr-FR" sz="3200" b="1" i="0" u="none" strike="noStrike" kern="0" cap="none" spc="0" normalizeH="0" baseline="-25000" noProof="0" smtClean="0">
                    <a:ln>
                      <a:noFill/>
                    </a:ln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Arial" charset="0"/>
                    <a:sym typeface="Symbol" pitchFamily="18" charset="2"/>
                  </a:rPr>
                  <a:t>a</a:t>
                </a:r>
                <a:endParaRPr kumimoji="0" lang="fr-FR" altLang="fr-FR" sz="32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Arial" charset="0"/>
                  <a:sym typeface="Symbol" pitchFamily="18" charset="2"/>
                </a:endParaRPr>
              </a:p>
            </p:txBody>
          </p:sp>
          <p:grpSp>
            <p:nvGrpSpPr>
              <p:cNvPr id="57" name="Group 16"/>
              <p:cNvGrpSpPr>
                <a:grpSpLocks/>
              </p:cNvGrpSpPr>
              <p:nvPr/>
            </p:nvGrpSpPr>
            <p:grpSpPr bwMode="auto">
              <a:xfrm>
                <a:off x="2018" y="2954"/>
                <a:ext cx="346" cy="660"/>
                <a:chOff x="3719" y="2191"/>
                <a:chExt cx="346" cy="660"/>
              </a:xfrm>
            </p:grpSpPr>
            <p:sp>
              <p:nvSpPr>
                <p:cNvPr id="58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3767" y="2191"/>
                  <a:ext cx="221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2400" b="1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FF00"/>
                      </a:solidFill>
                      <a:effectLst/>
                      <a:uLnTx/>
                      <a:uFillTx/>
                    </a:rPr>
                    <a:t>p</a:t>
                  </a:r>
                </a:p>
              </p:txBody>
            </p:sp>
            <p:sp>
              <p:nvSpPr>
                <p:cNvPr id="59" name="Rectangle 18"/>
                <p:cNvSpPr>
                  <a:spLocks noChangeArrowheads="1"/>
                </p:cNvSpPr>
                <p:nvPr/>
              </p:nvSpPr>
              <p:spPr bwMode="auto">
                <a:xfrm>
                  <a:off x="3736" y="2563"/>
                  <a:ext cx="294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2400" b="1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FF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uLnTx/>
                      <a:uFillTx/>
                      <a:latin typeface="Arial" charset="0"/>
                      <a:sym typeface="Symbol" pitchFamily="18" charset="2"/>
                    </a:rPr>
                    <a:t>k</a:t>
                  </a:r>
                  <a:r>
                    <a:rPr kumimoji="0" lang="fr-FR" altLang="fr-FR" sz="2400" b="1" i="0" u="none" strike="noStrike" kern="0" cap="none" spc="0" normalizeH="0" baseline="-25000" noProof="0" smtClean="0">
                      <a:ln>
                        <a:noFill/>
                      </a:ln>
                      <a:solidFill>
                        <a:srgbClr val="00FF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uLnTx/>
                      <a:uFillTx/>
                      <a:latin typeface="Arial" charset="0"/>
                      <a:sym typeface="Symbol" pitchFamily="18" charset="2"/>
                    </a:rPr>
                    <a:t>a</a:t>
                  </a:r>
                </a:p>
              </p:txBody>
            </p:sp>
            <p:sp>
              <p:nvSpPr>
                <p:cNvPr id="60" name="Rectangle 19"/>
                <p:cNvSpPr>
                  <a:spLocks noChangeArrowheads="1"/>
                </p:cNvSpPr>
                <p:nvPr/>
              </p:nvSpPr>
              <p:spPr bwMode="auto">
                <a:xfrm>
                  <a:off x="3878" y="2455"/>
                  <a:ext cx="187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2400" b="1" i="0" u="none" strike="noStrike" kern="0" cap="none" spc="0" normalizeH="0" baseline="-25000" noProof="0" smtClean="0">
                      <a:ln>
                        <a:noFill/>
                      </a:ln>
                      <a:solidFill>
                        <a:srgbClr val="00FF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uLnTx/>
                      <a:uFillTx/>
                      <a:latin typeface="Arial" charset="0"/>
                      <a:sym typeface="Symbol" pitchFamily="18" charset="2"/>
                    </a:rPr>
                    <a:t>2</a:t>
                  </a:r>
                </a:p>
              </p:txBody>
            </p:sp>
            <p:sp>
              <p:nvSpPr>
                <p:cNvPr id="61" name="Line 20"/>
                <p:cNvSpPr>
                  <a:spLocks noChangeShapeType="1"/>
                </p:cNvSpPr>
                <p:nvPr/>
              </p:nvSpPr>
              <p:spPr bwMode="auto">
                <a:xfrm>
                  <a:off x="3719" y="2523"/>
                  <a:ext cx="340" cy="0"/>
                </a:xfrm>
                <a:prstGeom prst="line">
                  <a:avLst/>
                </a:prstGeom>
                <a:noFill/>
                <a:ln w="28575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endParaRPr>
                </a:p>
              </p:txBody>
            </p:sp>
          </p:grpSp>
        </p:grpSp>
      </p:grpSp>
      <p:grpSp>
        <p:nvGrpSpPr>
          <p:cNvPr id="62" name="Group 21"/>
          <p:cNvGrpSpPr>
            <a:grpSpLocks/>
          </p:cNvGrpSpPr>
          <p:nvPr/>
        </p:nvGrpSpPr>
        <p:grpSpPr bwMode="auto">
          <a:xfrm>
            <a:off x="5435600" y="2600325"/>
            <a:ext cx="3673475" cy="1692275"/>
            <a:chOff x="3424" y="1638"/>
            <a:chExt cx="2314" cy="1066"/>
          </a:xfrm>
        </p:grpSpPr>
        <p:sp>
          <p:nvSpPr>
            <p:cNvPr id="63" name="Line 22"/>
            <p:cNvSpPr>
              <a:spLocks noChangeShapeType="1"/>
            </p:cNvSpPr>
            <p:nvPr/>
          </p:nvSpPr>
          <p:spPr bwMode="auto">
            <a:xfrm>
              <a:off x="3424" y="1638"/>
              <a:ext cx="1066" cy="4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grpSp>
          <p:nvGrpSpPr>
            <p:cNvPr id="64" name="Group 23"/>
            <p:cNvGrpSpPr>
              <a:grpSpLocks/>
            </p:cNvGrpSpPr>
            <p:nvPr/>
          </p:nvGrpSpPr>
          <p:grpSpPr bwMode="auto">
            <a:xfrm>
              <a:off x="4549" y="1638"/>
              <a:ext cx="1189" cy="1066"/>
              <a:chOff x="3868" y="2024"/>
              <a:chExt cx="1189" cy="1066"/>
            </a:xfrm>
          </p:grpSpPr>
          <p:sp>
            <p:nvSpPr>
              <p:cNvPr id="65" name="Rectangle 24"/>
              <p:cNvSpPr>
                <a:spLocks noChangeArrowheads="1"/>
              </p:cNvSpPr>
              <p:nvPr/>
            </p:nvSpPr>
            <p:spPr bwMode="auto">
              <a:xfrm>
                <a:off x="3868" y="2280"/>
                <a:ext cx="611" cy="5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32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Arial" charset="0"/>
                    <a:sym typeface="Symbol" pitchFamily="18" charset="2"/>
                  </a:rPr>
                  <a:t>P</a:t>
                </a:r>
                <a:r>
                  <a:rPr kumimoji="0" lang="fr-FR" altLang="fr-FR" sz="3200" b="1" i="0" u="none" strike="noStrike" kern="0" cap="none" spc="0" normalizeH="0" baseline="-25000" noProof="0" smtClean="0">
                    <a:ln>
                      <a:noFill/>
                    </a:ln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Arial" charset="0"/>
                    <a:sym typeface="Symbol" pitchFamily="18" charset="2"/>
                  </a:rPr>
                  <a:t>b</a:t>
                </a:r>
                <a:r>
                  <a:rPr kumimoji="0" lang="fr-FR" altLang="fr-FR" sz="32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Arial" charset="0"/>
                    <a:sym typeface="Symbol" pitchFamily="18" charset="2"/>
                  </a:rPr>
                  <a:t>= 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altLang="fr-FR" sz="3200" b="1" i="0" u="none" strike="noStrike" kern="0" cap="none" spc="0" normalizeH="0" baseline="-25000" noProof="0" smtClean="0">
                  <a:ln>
                    <a:noFill/>
                  </a:ln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Arial" charset="0"/>
                  <a:sym typeface="Symbol" pitchFamily="18" charset="2"/>
                </a:endParaRPr>
              </a:p>
            </p:txBody>
          </p:sp>
          <p:grpSp>
            <p:nvGrpSpPr>
              <p:cNvPr id="66" name="Group 25"/>
              <p:cNvGrpSpPr>
                <a:grpSpLocks/>
              </p:cNvGrpSpPr>
              <p:nvPr/>
            </p:nvGrpSpPr>
            <p:grpSpPr bwMode="auto">
              <a:xfrm>
                <a:off x="4349" y="2024"/>
                <a:ext cx="708" cy="1066"/>
                <a:chOff x="3878" y="2251"/>
                <a:chExt cx="708" cy="1066"/>
              </a:xfrm>
            </p:grpSpPr>
            <p:sp>
              <p:nvSpPr>
                <p:cNvPr id="67" name="Rectangle 26"/>
                <p:cNvSpPr>
                  <a:spLocks noChangeArrowheads="1"/>
                </p:cNvSpPr>
                <p:nvPr/>
              </p:nvSpPr>
              <p:spPr bwMode="auto">
                <a:xfrm>
                  <a:off x="3969" y="2251"/>
                  <a:ext cx="446" cy="56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3200" b="1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FF33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uLnTx/>
                      <a:uFillTx/>
                      <a:latin typeface="Arial" charset="0"/>
                      <a:sym typeface="Symbol" pitchFamily="18" charset="2"/>
                    </a:rPr>
                    <a:t>T</a:t>
                  </a:r>
                  <a:r>
                    <a:rPr kumimoji="0" lang="fr-FR" altLang="fr-FR" sz="3200" b="1" i="0" u="none" strike="noStrike" kern="0" cap="none" spc="0" normalizeH="0" baseline="-25000" noProof="0" smtClean="0">
                      <a:ln>
                        <a:noFill/>
                      </a:ln>
                      <a:solidFill>
                        <a:srgbClr val="FF33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uLnTx/>
                      <a:uFillTx/>
                      <a:latin typeface="Arial" charset="0"/>
                      <a:sym typeface="Symbol" pitchFamily="18" charset="2"/>
                    </a:rPr>
                    <a:t>b</a:t>
                  </a:r>
                  <a:r>
                    <a:rPr kumimoji="0" lang="fr-FR" altLang="fr-FR" sz="3200" b="1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FF33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uLnTx/>
                      <a:uFillTx/>
                      <a:latin typeface="Arial" charset="0"/>
                      <a:sym typeface="Symbol" pitchFamily="18" charset="2"/>
                    </a:rPr>
                    <a:t> </a:t>
                  </a: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altLang="fr-FR" sz="3200" b="1" i="0" u="none" strike="noStrike" kern="0" cap="none" spc="0" normalizeH="0" baseline="-25000" noProof="0" smtClean="0">
                    <a:ln>
                      <a:noFill/>
                    </a:ln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Arial" charset="0"/>
                    <a:sym typeface="Symbol" pitchFamily="18" charset="2"/>
                  </a:endParaRPr>
                </a:p>
              </p:txBody>
            </p:sp>
            <p:sp>
              <p:nvSpPr>
                <p:cNvPr id="68" name="Rectangle 27"/>
                <p:cNvSpPr>
                  <a:spLocks noChangeArrowheads="1"/>
                </p:cNvSpPr>
                <p:nvPr/>
              </p:nvSpPr>
              <p:spPr bwMode="auto">
                <a:xfrm>
                  <a:off x="3878" y="2635"/>
                  <a:ext cx="708" cy="68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4400" b="1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FF33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uLnTx/>
                      <a:uFillTx/>
                      <a:sym typeface="Symbol" pitchFamily="18" charset="2"/>
                    </a:rPr>
                    <a:t>S</a:t>
                  </a:r>
                  <a:r>
                    <a:rPr kumimoji="0" lang="fr-FR" altLang="fr-FR" sz="3200" b="1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FF33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uLnTx/>
                      <a:uFillTx/>
                      <a:sym typeface="Symbol" pitchFamily="18" charset="2"/>
                    </a:rPr>
                    <a:t> </a:t>
                  </a:r>
                  <a:r>
                    <a:rPr kumimoji="0" lang="fr-FR" altLang="fr-FR" sz="3200" b="1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FF33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uLnTx/>
                      <a:uFillTx/>
                      <a:latin typeface="Arial" charset="0"/>
                      <a:sym typeface="Symbol" pitchFamily="18" charset="2"/>
                    </a:rPr>
                    <a:t>T</a:t>
                  </a:r>
                  <a:r>
                    <a:rPr kumimoji="0" lang="fr-FR" altLang="fr-FR" sz="3200" b="1" i="0" u="none" strike="noStrike" kern="0" cap="none" spc="0" normalizeH="0" baseline="-25000" noProof="0" smtClean="0">
                      <a:ln>
                        <a:noFill/>
                      </a:ln>
                      <a:solidFill>
                        <a:srgbClr val="FF33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uLnTx/>
                      <a:uFillTx/>
                      <a:latin typeface="Arial" charset="0"/>
                      <a:sym typeface="Symbol" pitchFamily="18" charset="2"/>
                    </a:rPr>
                    <a:t>c</a:t>
                  </a:r>
                  <a:r>
                    <a:rPr kumimoji="0" lang="fr-FR" altLang="fr-FR" sz="3200" b="1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FF33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uLnTx/>
                      <a:uFillTx/>
                      <a:latin typeface="Arial" charset="0"/>
                      <a:sym typeface="Symbol" pitchFamily="18" charset="2"/>
                    </a:rPr>
                    <a:t> </a:t>
                  </a: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altLang="fr-FR" sz="3200" b="1" i="0" u="none" strike="noStrike" kern="0" cap="none" spc="0" normalizeH="0" baseline="-25000" noProof="0" smtClean="0">
                    <a:ln>
                      <a:noFill/>
                    </a:ln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Arial" charset="0"/>
                    <a:sym typeface="Symbol" pitchFamily="18" charset="2"/>
                  </a:endParaRPr>
                </a:p>
              </p:txBody>
            </p:sp>
            <p:sp>
              <p:nvSpPr>
                <p:cNvPr id="69" name="Rectangle 28"/>
                <p:cNvSpPr>
                  <a:spLocks noChangeArrowheads="1"/>
                </p:cNvSpPr>
                <p:nvPr/>
              </p:nvSpPr>
              <p:spPr bwMode="auto">
                <a:xfrm>
                  <a:off x="3941" y="2881"/>
                  <a:ext cx="209" cy="26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3200" b="1" i="0" u="none" strike="noStrike" kern="0" cap="none" spc="0" normalizeH="0" baseline="-25000" noProof="0" smtClean="0">
                      <a:ln>
                        <a:noFill/>
                      </a:ln>
                      <a:solidFill>
                        <a:srgbClr val="FF33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uLnTx/>
                      <a:uFillTx/>
                      <a:latin typeface="Arial" charset="0"/>
                      <a:sym typeface="Symbol" pitchFamily="18" charset="2"/>
                    </a:rPr>
                    <a:t>c</a:t>
                  </a:r>
                </a:p>
              </p:txBody>
            </p:sp>
            <p:sp>
              <p:nvSpPr>
                <p:cNvPr id="70" name="Line 29"/>
                <p:cNvSpPr>
                  <a:spLocks noChangeShapeType="1"/>
                </p:cNvSpPr>
                <p:nvPr/>
              </p:nvSpPr>
              <p:spPr bwMode="auto">
                <a:xfrm>
                  <a:off x="3924" y="2704"/>
                  <a:ext cx="521" cy="0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endParaRPr>
                </a:p>
              </p:txBody>
            </p:sp>
          </p:grpSp>
        </p:grpSp>
      </p:grpSp>
      <p:sp>
        <p:nvSpPr>
          <p:cNvPr id="71" name="Text Box 30"/>
          <p:cNvSpPr txBox="1">
            <a:spLocks noChangeArrowheads="1"/>
          </p:cNvSpPr>
          <p:nvPr/>
        </p:nvSpPr>
        <p:spPr bwMode="auto">
          <a:xfrm>
            <a:off x="938213" y="4340225"/>
            <a:ext cx="4498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fr-FR" altLang="fr-FR" sz="2400" b="1" smtClean="0">
                <a:solidFill>
                  <a:srgbClr val="FF3300"/>
                </a:solidFill>
                <a:latin typeface="Arial" charset="0"/>
                <a:sym typeface="Symbol" pitchFamily="18" charset="2"/>
              </a:rPr>
              <a:t>  </a:t>
            </a:r>
            <a:r>
              <a:rPr lang="fr-FR" altLang="fr-FR" sz="2400" b="1" smtClean="0">
                <a:solidFill>
                  <a:srgbClr val="FF3300"/>
                </a:solidFill>
                <a:latin typeface="Arial" charset="0"/>
              </a:rPr>
              <a:t>Hauser- Feshbach formula</a:t>
            </a:r>
          </a:p>
        </p:txBody>
      </p:sp>
      <p:grpSp>
        <p:nvGrpSpPr>
          <p:cNvPr id="72" name="Group 31"/>
          <p:cNvGrpSpPr>
            <a:grpSpLocks/>
          </p:cNvGrpSpPr>
          <p:nvPr/>
        </p:nvGrpSpPr>
        <p:grpSpPr bwMode="auto">
          <a:xfrm>
            <a:off x="2987675" y="4868863"/>
            <a:ext cx="3276600" cy="1692275"/>
            <a:chOff x="2404" y="3294"/>
            <a:chExt cx="2064" cy="1066"/>
          </a:xfrm>
        </p:grpSpPr>
        <p:sp>
          <p:nvSpPr>
            <p:cNvPr id="73" name="Rectangle 32"/>
            <p:cNvSpPr>
              <a:spLocks noChangeArrowheads="1"/>
            </p:cNvSpPr>
            <p:nvPr/>
          </p:nvSpPr>
          <p:spPr bwMode="auto">
            <a:xfrm>
              <a:off x="2812" y="3551"/>
              <a:ext cx="26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32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Arial" charset="0"/>
                  <a:sym typeface="Symbol" pitchFamily="18" charset="2"/>
                </a:rPr>
                <a:t>=</a:t>
              </a:r>
            </a:p>
          </p:txBody>
        </p:sp>
        <p:sp>
          <p:nvSpPr>
            <p:cNvPr id="74" name="Rectangle 33"/>
            <p:cNvSpPr>
              <a:spLocks noChangeArrowheads="1"/>
            </p:cNvSpPr>
            <p:nvPr/>
          </p:nvSpPr>
          <p:spPr bwMode="auto">
            <a:xfrm>
              <a:off x="2404" y="3526"/>
              <a:ext cx="46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32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Arial" charset="0"/>
                  <a:sym typeface="Symbol" pitchFamily="18" charset="2"/>
                </a:rPr>
                <a:t></a:t>
              </a:r>
              <a:r>
                <a:rPr kumimoji="0" lang="fr-FR" altLang="fr-FR" sz="3200" b="1" i="0" u="none" strike="noStrike" kern="0" cap="none" spc="0" normalizeH="0" baseline="-25000" noProof="0" smtClean="0">
                  <a:ln>
                    <a:noFill/>
                  </a:ln>
                  <a:solidFill>
                    <a:srgbClr val="00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Arial" charset="0"/>
                  <a:sym typeface="Symbol" pitchFamily="18" charset="2"/>
                </a:rPr>
                <a:t>a</a:t>
              </a:r>
              <a:r>
                <a:rPr kumimoji="0" lang="fr-FR" altLang="fr-FR" sz="3200" b="1" i="0" u="none" strike="noStrike" kern="0" cap="none" spc="0" normalizeH="0" baseline="-25000" noProof="0" smtClean="0">
                  <a:ln>
                    <a:noFill/>
                  </a:ln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Arial" charset="0"/>
                  <a:sym typeface="Symbol" pitchFamily="18" charset="2"/>
                </a:rPr>
                <a:t>b</a:t>
              </a:r>
              <a:endParaRPr kumimoji="0" lang="fr-FR" altLang="fr-FR" sz="3200" b="0" i="0" u="none" strike="noStrike" kern="0" cap="none" spc="0" normalizeH="0" baseline="0" noProof="0" smtClean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sym typeface="Symbol" pitchFamily="18" charset="2"/>
              </a:endParaRPr>
            </a:p>
          </p:txBody>
        </p:sp>
        <p:grpSp>
          <p:nvGrpSpPr>
            <p:cNvPr id="75" name="Group 34"/>
            <p:cNvGrpSpPr>
              <a:grpSpLocks/>
            </p:cNvGrpSpPr>
            <p:nvPr/>
          </p:nvGrpSpPr>
          <p:grpSpPr bwMode="auto">
            <a:xfrm>
              <a:off x="3079" y="3415"/>
              <a:ext cx="346" cy="660"/>
              <a:chOff x="3719" y="2191"/>
              <a:chExt cx="346" cy="660"/>
            </a:xfrm>
          </p:grpSpPr>
          <p:sp>
            <p:nvSpPr>
              <p:cNvPr id="80" name="Text Box 35"/>
              <p:cNvSpPr txBox="1">
                <a:spLocks noChangeArrowheads="1"/>
              </p:cNvSpPr>
              <p:nvPr/>
            </p:nvSpPr>
            <p:spPr bwMode="auto">
              <a:xfrm>
                <a:off x="3767" y="2191"/>
                <a:ext cx="221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24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</a:rPr>
                  <a:t>p</a:t>
                </a:r>
              </a:p>
            </p:txBody>
          </p:sp>
          <p:sp>
            <p:nvSpPr>
              <p:cNvPr id="81" name="Rectangle 36"/>
              <p:cNvSpPr>
                <a:spLocks noChangeArrowheads="1"/>
              </p:cNvSpPr>
              <p:nvPr/>
            </p:nvSpPr>
            <p:spPr bwMode="auto">
              <a:xfrm>
                <a:off x="3736" y="2563"/>
                <a:ext cx="29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24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Arial" charset="0"/>
                    <a:sym typeface="Symbol" pitchFamily="18" charset="2"/>
                  </a:rPr>
                  <a:t>k</a:t>
                </a:r>
                <a:r>
                  <a:rPr kumimoji="0" lang="fr-FR" altLang="fr-FR" sz="2400" b="1" i="0" u="none" strike="noStrike" kern="0" cap="none" spc="0" normalizeH="0" baseline="-25000" noProof="0" smtClean="0">
                    <a:ln>
                      <a:noFill/>
                    </a:ln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Arial" charset="0"/>
                    <a:sym typeface="Symbol" pitchFamily="18" charset="2"/>
                  </a:rPr>
                  <a:t>a</a:t>
                </a:r>
              </a:p>
            </p:txBody>
          </p:sp>
          <p:sp>
            <p:nvSpPr>
              <p:cNvPr id="82" name="Rectangle 37"/>
              <p:cNvSpPr>
                <a:spLocks noChangeArrowheads="1"/>
              </p:cNvSpPr>
              <p:nvPr/>
            </p:nvSpPr>
            <p:spPr bwMode="auto">
              <a:xfrm>
                <a:off x="3878" y="2455"/>
                <a:ext cx="187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2400" b="1" i="0" u="none" strike="noStrike" kern="0" cap="none" spc="0" normalizeH="0" baseline="-25000" noProof="0" smtClean="0">
                    <a:ln>
                      <a:noFill/>
                    </a:ln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Arial" charset="0"/>
                    <a:sym typeface="Symbol" pitchFamily="18" charset="2"/>
                  </a:rPr>
                  <a:t>2</a:t>
                </a:r>
              </a:p>
            </p:txBody>
          </p:sp>
          <p:sp>
            <p:nvSpPr>
              <p:cNvPr id="83" name="Line 38"/>
              <p:cNvSpPr>
                <a:spLocks noChangeShapeType="1"/>
              </p:cNvSpPr>
              <p:nvPr/>
            </p:nvSpPr>
            <p:spPr bwMode="auto">
              <a:xfrm>
                <a:off x="3719" y="2523"/>
                <a:ext cx="340" cy="0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</p:grpSp>
        <p:sp>
          <p:nvSpPr>
            <p:cNvPr id="76" name="Rectangle 39"/>
            <p:cNvSpPr>
              <a:spLocks noChangeArrowheads="1"/>
            </p:cNvSpPr>
            <p:nvPr/>
          </p:nvSpPr>
          <p:spPr bwMode="auto">
            <a:xfrm>
              <a:off x="3703" y="3294"/>
              <a:ext cx="742" cy="5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3200" b="1" i="0" u="none" strike="noStrike" kern="0" cap="none" spc="0" normalizeH="0" baseline="0" noProof="0" smtClean="0">
                  <a:ln>
                    <a:noFill/>
                  </a:ln>
                  <a:solidFill>
                    <a:srgbClr val="00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Arial" charset="0"/>
                  <a:sym typeface="Symbol" pitchFamily="18" charset="2"/>
                </a:rPr>
                <a:t>T</a:t>
              </a:r>
              <a:r>
                <a:rPr kumimoji="0" lang="fr-FR" altLang="fr-FR" sz="3200" b="1" i="0" u="none" strike="noStrike" kern="0" cap="none" spc="0" normalizeH="0" baseline="-25000" noProof="0" smtClean="0">
                  <a:ln>
                    <a:noFill/>
                  </a:ln>
                  <a:solidFill>
                    <a:srgbClr val="00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Arial" charset="0"/>
                  <a:sym typeface="Symbol" pitchFamily="18" charset="2"/>
                </a:rPr>
                <a:t>a</a:t>
              </a:r>
              <a:r>
                <a:rPr kumimoji="0" lang="fr-FR" altLang="fr-FR" sz="3200" b="1" i="0" u="none" strike="noStrike" kern="0" cap="none" spc="0" normalizeH="0" baseline="-25000" noProof="0" smtClean="0">
                  <a:ln>
                    <a:noFill/>
                  </a:ln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Arial" charset="0"/>
                  <a:sym typeface="Symbol" pitchFamily="18" charset="2"/>
                </a:rPr>
                <a:t> </a:t>
              </a:r>
              <a:r>
                <a:rPr kumimoji="0" lang="fr-FR" altLang="fr-FR" sz="3200" b="1" i="0" u="none" strike="noStrike" kern="0" cap="none" spc="0" normalizeH="0" baseline="0" noProof="0" smtClean="0">
                  <a:ln>
                    <a:noFill/>
                  </a:ln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Arial" charset="0"/>
                  <a:sym typeface="Symbol" pitchFamily="18" charset="2"/>
                </a:rPr>
                <a:t>T</a:t>
              </a:r>
              <a:r>
                <a:rPr kumimoji="0" lang="fr-FR" altLang="fr-FR" sz="3200" b="1" i="0" u="none" strike="noStrike" kern="0" cap="none" spc="0" normalizeH="0" baseline="-25000" noProof="0" smtClean="0">
                  <a:ln>
                    <a:noFill/>
                  </a:ln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Arial" charset="0"/>
                  <a:sym typeface="Symbol" pitchFamily="18" charset="2"/>
                </a:rPr>
                <a:t>b</a:t>
              </a:r>
              <a:r>
                <a:rPr kumimoji="0" lang="fr-FR" altLang="fr-FR" sz="3200" b="1" i="0" u="none" strike="noStrike" kern="0" cap="none" spc="0" normalizeH="0" baseline="0" noProof="0" smtClean="0">
                  <a:ln>
                    <a:noFill/>
                  </a:ln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Arial" charset="0"/>
                  <a:sym typeface="Symbol" pitchFamily="18" charset="2"/>
                </a:rPr>
                <a:t>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3200" b="1" i="0" u="none" strike="noStrike" kern="0" cap="none" spc="0" normalizeH="0" baseline="-25000" noProof="0" smtClean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sym typeface="Symbol" pitchFamily="18" charset="2"/>
              </a:endParaRPr>
            </a:p>
          </p:txBody>
        </p:sp>
        <p:sp>
          <p:nvSpPr>
            <p:cNvPr id="77" name="Rectangle 40"/>
            <p:cNvSpPr>
              <a:spLocks noChangeArrowheads="1"/>
            </p:cNvSpPr>
            <p:nvPr/>
          </p:nvSpPr>
          <p:spPr bwMode="auto">
            <a:xfrm>
              <a:off x="3760" y="3678"/>
              <a:ext cx="708" cy="6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4400" b="1" i="0" u="none" strike="noStrike" kern="0" cap="none" spc="0" normalizeH="0" baseline="0" noProof="0" smtClean="0">
                  <a:ln>
                    <a:noFill/>
                  </a:ln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sym typeface="Symbol" pitchFamily="18" charset="2"/>
                </a:rPr>
                <a:t>S</a:t>
              </a:r>
              <a:r>
                <a:rPr kumimoji="0" lang="fr-FR" altLang="fr-FR" sz="3200" b="1" i="0" u="none" strike="noStrike" kern="0" cap="none" spc="0" normalizeH="0" baseline="0" noProof="0" smtClean="0">
                  <a:ln>
                    <a:noFill/>
                  </a:ln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sym typeface="Symbol" pitchFamily="18" charset="2"/>
                </a:rPr>
                <a:t> </a:t>
              </a:r>
              <a:r>
                <a:rPr kumimoji="0" lang="fr-FR" altLang="fr-FR" sz="3200" b="1" i="0" u="none" strike="noStrike" kern="0" cap="none" spc="0" normalizeH="0" baseline="0" noProof="0" smtClean="0">
                  <a:ln>
                    <a:noFill/>
                  </a:ln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Arial" charset="0"/>
                  <a:sym typeface="Symbol" pitchFamily="18" charset="2"/>
                </a:rPr>
                <a:t>T</a:t>
              </a:r>
              <a:r>
                <a:rPr kumimoji="0" lang="fr-FR" altLang="fr-FR" sz="3200" b="1" i="0" u="none" strike="noStrike" kern="0" cap="none" spc="0" normalizeH="0" baseline="-25000" noProof="0" smtClean="0">
                  <a:ln>
                    <a:noFill/>
                  </a:ln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Arial" charset="0"/>
                  <a:sym typeface="Symbol" pitchFamily="18" charset="2"/>
                </a:rPr>
                <a:t>c</a:t>
              </a:r>
              <a:r>
                <a:rPr kumimoji="0" lang="fr-FR" altLang="fr-FR" sz="3200" b="1" i="0" u="none" strike="noStrike" kern="0" cap="none" spc="0" normalizeH="0" baseline="0" noProof="0" smtClean="0">
                  <a:ln>
                    <a:noFill/>
                  </a:ln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Arial" charset="0"/>
                  <a:sym typeface="Symbol" pitchFamily="18" charset="2"/>
                </a:rPr>
                <a:t>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3200" b="1" i="0" u="none" strike="noStrike" kern="0" cap="none" spc="0" normalizeH="0" baseline="-25000" noProof="0" smtClean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sym typeface="Symbol" pitchFamily="18" charset="2"/>
              </a:endParaRPr>
            </a:p>
          </p:txBody>
        </p:sp>
        <p:sp>
          <p:nvSpPr>
            <p:cNvPr id="78" name="Rectangle 41"/>
            <p:cNvSpPr>
              <a:spLocks noChangeArrowheads="1"/>
            </p:cNvSpPr>
            <p:nvPr/>
          </p:nvSpPr>
          <p:spPr bwMode="auto">
            <a:xfrm>
              <a:off x="3823" y="3924"/>
              <a:ext cx="209" cy="2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3200" b="1" i="0" u="none" strike="noStrike" kern="0" cap="none" spc="0" normalizeH="0" baseline="-25000" noProof="0" smtClean="0">
                  <a:ln>
                    <a:noFill/>
                  </a:ln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Arial" charset="0"/>
                  <a:sym typeface="Symbol" pitchFamily="18" charset="2"/>
                </a:rPr>
                <a:t>c</a:t>
              </a:r>
            </a:p>
          </p:txBody>
        </p:sp>
        <p:sp>
          <p:nvSpPr>
            <p:cNvPr id="79" name="Line 42"/>
            <p:cNvSpPr>
              <a:spLocks noChangeShapeType="1"/>
            </p:cNvSpPr>
            <p:nvPr/>
          </p:nvSpPr>
          <p:spPr bwMode="auto">
            <a:xfrm>
              <a:off x="3806" y="3747"/>
              <a:ext cx="521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6120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9"/>
          <p:cNvSpPr>
            <a:spLocks/>
          </p:cNvSpPr>
          <p:nvPr/>
        </p:nvSpPr>
        <p:spPr bwMode="auto">
          <a:xfrm>
            <a:off x="2195736" y="52388"/>
            <a:ext cx="5593432" cy="90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0" hangingPunct="0"/>
            <a:r>
              <a:rPr lang="fr-FR" sz="2200" b="1" dirty="0" smtClean="0">
                <a:solidFill>
                  <a:prstClr val="white"/>
                </a:solidFill>
                <a:latin typeface="Arial" charset="0"/>
              </a:rPr>
              <a:t>THE COMPOUND NUCLEUS MODEL</a:t>
            </a:r>
          </a:p>
          <a:p>
            <a:pPr algn="ctr" eaLnBrk="0" hangingPunct="0"/>
            <a:r>
              <a:rPr lang="fr-FR" sz="2200" b="1" dirty="0" smtClean="0">
                <a:solidFill>
                  <a:prstClr val="white"/>
                </a:solidFill>
                <a:latin typeface="Arial" charset="0"/>
              </a:rPr>
              <a:t>(qualitative </a:t>
            </a:r>
            <a:r>
              <a:rPr lang="fr-FR" sz="2200" b="1" dirty="0" err="1" smtClean="0">
                <a:solidFill>
                  <a:prstClr val="white"/>
                </a:solidFill>
                <a:latin typeface="Arial" charset="0"/>
              </a:rPr>
              <a:t>feature</a:t>
            </a:r>
            <a:r>
              <a:rPr lang="fr-FR" sz="2200" b="1" dirty="0" smtClean="0">
                <a:solidFill>
                  <a:prstClr val="white"/>
                </a:solidFill>
                <a:latin typeface="Arial" charset="0"/>
              </a:rPr>
              <a:t>)</a:t>
            </a:r>
            <a:endParaRPr lang="fr-FR" sz="2200" b="1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863600" y="931863"/>
            <a:ext cx="75882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2000" b="1" smtClean="0">
                <a:solidFill>
                  <a:srgbClr val="FF3300"/>
                </a:solidFill>
                <a:latin typeface="Arial" charset="0"/>
              </a:rPr>
              <a:t>Compound</a:t>
            </a:r>
            <a:r>
              <a:rPr lang="fr-FR" altLang="fr-FR" sz="2000" b="1" smtClean="0">
                <a:solidFill>
                  <a:srgbClr val="000000"/>
                </a:solidFill>
                <a:latin typeface="Arial" charset="0"/>
              </a:rPr>
              <a:t> angular distribution &amp; </a:t>
            </a:r>
            <a:r>
              <a:rPr lang="fr-FR" altLang="fr-FR" sz="2000" b="1" smtClean="0">
                <a:solidFill>
                  <a:srgbClr val="00CC00"/>
                </a:solidFill>
                <a:latin typeface="Arial" charset="0"/>
              </a:rPr>
              <a:t>direct</a:t>
            </a:r>
            <a:r>
              <a:rPr lang="fr-FR" altLang="fr-FR" sz="2000" b="1" smtClean="0">
                <a:solidFill>
                  <a:srgbClr val="000000"/>
                </a:solidFill>
                <a:latin typeface="Arial" charset="0"/>
              </a:rPr>
              <a:t> angular distributions</a:t>
            </a: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1363663" y="1733550"/>
            <a:ext cx="6430962" cy="22352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17" name="Freeform 4"/>
          <p:cNvSpPr>
            <a:spLocks/>
          </p:cNvSpPr>
          <p:nvPr/>
        </p:nvSpPr>
        <p:spPr bwMode="auto">
          <a:xfrm>
            <a:off x="1387475" y="1970088"/>
            <a:ext cx="6400800" cy="3738562"/>
          </a:xfrm>
          <a:custGeom>
            <a:avLst/>
            <a:gdLst>
              <a:gd name="T0" fmla="*/ 0 w 4032"/>
              <a:gd name="T1" fmla="*/ 1252 h 2355"/>
              <a:gd name="T2" fmla="*/ 119 w 4032"/>
              <a:gd name="T3" fmla="*/ 1160 h 2355"/>
              <a:gd name="T4" fmla="*/ 192 w 4032"/>
              <a:gd name="T5" fmla="*/ 813 h 2355"/>
              <a:gd name="T6" fmla="*/ 302 w 4032"/>
              <a:gd name="T7" fmla="*/ 118 h 2355"/>
              <a:gd name="T8" fmla="*/ 530 w 4032"/>
              <a:gd name="T9" fmla="*/ 103 h 2355"/>
              <a:gd name="T10" fmla="*/ 680 w 4032"/>
              <a:gd name="T11" fmla="*/ 577 h 2355"/>
              <a:gd name="T12" fmla="*/ 848 w 4032"/>
              <a:gd name="T13" fmla="*/ 1117 h 2355"/>
              <a:gd name="T14" fmla="*/ 998 w 4032"/>
              <a:gd name="T15" fmla="*/ 1291 h 2355"/>
              <a:gd name="T16" fmla="*/ 1220 w 4032"/>
              <a:gd name="T17" fmla="*/ 1345 h 2355"/>
              <a:gd name="T18" fmla="*/ 1418 w 4032"/>
              <a:gd name="T19" fmla="*/ 1279 h 2355"/>
              <a:gd name="T20" fmla="*/ 1562 w 4032"/>
              <a:gd name="T21" fmla="*/ 1333 h 2355"/>
              <a:gd name="T22" fmla="*/ 1724 w 4032"/>
              <a:gd name="T23" fmla="*/ 1501 h 2355"/>
              <a:gd name="T24" fmla="*/ 2030 w 4032"/>
              <a:gd name="T25" fmla="*/ 1993 h 2355"/>
              <a:gd name="T26" fmla="*/ 2441 w 4032"/>
              <a:gd name="T27" fmla="*/ 2129 h 2355"/>
              <a:gd name="T28" fmla="*/ 2844 w 4032"/>
              <a:gd name="T29" fmla="*/ 2102 h 2355"/>
              <a:gd name="T30" fmla="*/ 3255 w 4032"/>
              <a:gd name="T31" fmla="*/ 2266 h 2355"/>
              <a:gd name="T32" fmla="*/ 3703 w 4032"/>
              <a:gd name="T33" fmla="*/ 2349 h 2355"/>
              <a:gd name="T34" fmla="*/ 3932 w 4032"/>
              <a:gd name="T35" fmla="*/ 2303 h 2355"/>
              <a:gd name="T36" fmla="*/ 4032 w 4032"/>
              <a:gd name="T37" fmla="*/ 2221 h 2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032" h="2355">
                <a:moveTo>
                  <a:pt x="0" y="1252"/>
                </a:moveTo>
                <a:cubicBezTo>
                  <a:pt x="43" y="1242"/>
                  <a:pt x="87" y="1233"/>
                  <a:pt x="119" y="1160"/>
                </a:cubicBezTo>
                <a:cubicBezTo>
                  <a:pt x="151" y="1087"/>
                  <a:pt x="161" y="987"/>
                  <a:pt x="192" y="813"/>
                </a:cubicBezTo>
                <a:cubicBezTo>
                  <a:pt x="223" y="639"/>
                  <a:pt x="246" y="236"/>
                  <a:pt x="302" y="118"/>
                </a:cubicBezTo>
                <a:cubicBezTo>
                  <a:pt x="358" y="0"/>
                  <a:pt x="467" y="27"/>
                  <a:pt x="530" y="103"/>
                </a:cubicBezTo>
                <a:cubicBezTo>
                  <a:pt x="593" y="179"/>
                  <a:pt x="627" y="408"/>
                  <a:pt x="680" y="577"/>
                </a:cubicBezTo>
                <a:cubicBezTo>
                  <a:pt x="733" y="746"/>
                  <a:pt x="795" y="998"/>
                  <a:pt x="848" y="1117"/>
                </a:cubicBezTo>
                <a:cubicBezTo>
                  <a:pt x="901" y="1236"/>
                  <a:pt x="936" y="1253"/>
                  <a:pt x="998" y="1291"/>
                </a:cubicBezTo>
                <a:cubicBezTo>
                  <a:pt x="1060" y="1329"/>
                  <a:pt x="1150" y="1347"/>
                  <a:pt x="1220" y="1345"/>
                </a:cubicBezTo>
                <a:cubicBezTo>
                  <a:pt x="1290" y="1343"/>
                  <a:pt x="1361" y="1281"/>
                  <a:pt x="1418" y="1279"/>
                </a:cubicBezTo>
                <a:cubicBezTo>
                  <a:pt x="1475" y="1277"/>
                  <a:pt x="1511" y="1296"/>
                  <a:pt x="1562" y="1333"/>
                </a:cubicBezTo>
                <a:cubicBezTo>
                  <a:pt x="1613" y="1370"/>
                  <a:pt x="1646" y="1391"/>
                  <a:pt x="1724" y="1501"/>
                </a:cubicBezTo>
                <a:cubicBezTo>
                  <a:pt x="1802" y="1611"/>
                  <a:pt x="1911" y="1888"/>
                  <a:pt x="2030" y="1993"/>
                </a:cubicBezTo>
                <a:cubicBezTo>
                  <a:pt x="2149" y="2098"/>
                  <a:pt x="2305" y="2111"/>
                  <a:pt x="2441" y="2129"/>
                </a:cubicBezTo>
                <a:cubicBezTo>
                  <a:pt x="2577" y="2147"/>
                  <a:pt x="2708" y="2079"/>
                  <a:pt x="2844" y="2102"/>
                </a:cubicBezTo>
                <a:cubicBezTo>
                  <a:pt x="2980" y="2125"/>
                  <a:pt x="3112" y="2225"/>
                  <a:pt x="3255" y="2266"/>
                </a:cubicBezTo>
                <a:cubicBezTo>
                  <a:pt x="3398" y="2307"/>
                  <a:pt x="3590" y="2343"/>
                  <a:pt x="3703" y="2349"/>
                </a:cubicBezTo>
                <a:cubicBezTo>
                  <a:pt x="3816" y="2355"/>
                  <a:pt x="3877" y="2324"/>
                  <a:pt x="3932" y="2303"/>
                </a:cubicBezTo>
                <a:cubicBezTo>
                  <a:pt x="3987" y="2282"/>
                  <a:pt x="4011" y="2238"/>
                  <a:pt x="4032" y="2221"/>
                </a:cubicBezTo>
              </a:path>
            </a:pathLst>
          </a:custGeom>
          <a:noFill/>
          <a:ln w="19050" cmpd="sng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4573588" y="6022975"/>
            <a:ext cx="3217862" cy="17938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1365250" y="3835400"/>
            <a:ext cx="6435725" cy="744538"/>
          </a:xfrm>
          <a:custGeom>
            <a:avLst/>
            <a:gdLst>
              <a:gd name="T0" fmla="*/ 0 w 4054"/>
              <a:gd name="T1" fmla="*/ 0 h 469"/>
              <a:gd name="T2" fmla="*/ 504 w 4054"/>
              <a:gd name="T3" fmla="*/ 84 h 469"/>
              <a:gd name="T4" fmla="*/ 994 w 4054"/>
              <a:gd name="T5" fmla="*/ 238 h 469"/>
              <a:gd name="T6" fmla="*/ 1754 w 4054"/>
              <a:gd name="T7" fmla="*/ 434 h 469"/>
              <a:gd name="T8" fmla="*/ 2306 w 4054"/>
              <a:gd name="T9" fmla="*/ 436 h 469"/>
              <a:gd name="T10" fmla="*/ 3052 w 4054"/>
              <a:gd name="T11" fmla="*/ 238 h 469"/>
              <a:gd name="T12" fmla="*/ 3546 w 4054"/>
              <a:gd name="T13" fmla="*/ 82 h 469"/>
              <a:gd name="T14" fmla="*/ 4054 w 4054"/>
              <a:gd name="T15" fmla="*/ 0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054" h="469">
                <a:moveTo>
                  <a:pt x="0" y="0"/>
                </a:moveTo>
                <a:cubicBezTo>
                  <a:pt x="84" y="14"/>
                  <a:pt x="338" y="44"/>
                  <a:pt x="504" y="84"/>
                </a:cubicBezTo>
                <a:cubicBezTo>
                  <a:pt x="670" y="124"/>
                  <a:pt x="786" y="180"/>
                  <a:pt x="994" y="238"/>
                </a:cubicBezTo>
                <a:cubicBezTo>
                  <a:pt x="1202" y="296"/>
                  <a:pt x="1535" y="401"/>
                  <a:pt x="1754" y="434"/>
                </a:cubicBezTo>
                <a:cubicBezTo>
                  <a:pt x="1973" y="467"/>
                  <a:pt x="2090" y="469"/>
                  <a:pt x="2306" y="436"/>
                </a:cubicBezTo>
                <a:cubicBezTo>
                  <a:pt x="2522" y="403"/>
                  <a:pt x="2845" y="297"/>
                  <a:pt x="3052" y="238"/>
                </a:cubicBezTo>
                <a:cubicBezTo>
                  <a:pt x="3259" y="179"/>
                  <a:pt x="3379" y="122"/>
                  <a:pt x="3546" y="82"/>
                </a:cubicBezTo>
                <a:cubicBezTo>
                  <a:pt x="3713" y="42"/>
                  <a:pt x="3948" y="17"/>
                  <a:pt x="4054" y="0"/>
                </a:cubicBezTo>
              </a:path>
            </a:pathLst>
          </a:custGeom>
          <a:noFill/>
          <a:ln w="19050" cap="flat" cmpd="sng">
            <a:solidFill>
              <a:srgbClr val="FF33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" name="Rectangle 7"/>
          <p:cNvSpPr>
            <a:spLocks noChangeArrowheads="1"/>
          </p:cNvSpPr>
          <p:nvPr/>
        </p:nvSpPr>
        <p:spPr bwMode="auto">
          <a:xfrm>
            <a:off x="1362075" y="3970338"/>
            <a:ext cx="6430963" cy="22352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21" name="Rectangle 8"/>
          <p:cNvSpPr>
            <a:spLocks noChangeArrowheads="1"/>
          </p:cNvSpPr>
          <p:nvPr/>
        </p:nvSpPr>
        <p:spPr bwMode="auto">
          <a:xfrm>
            <a:off x="1362075" y="6021388"/>
            <a:ext cx="3217863" cy="1793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22" name="Rectangle 9"/>
          <p:cNvSpPr>
            <a:spLocks noChangeArrowheads="1"/>
          </p:cNvSpPr>
          <p:nvPr/>
        </p:nvSpPr>
        <p:spPr bwMode="auto">
          <a:xfrm>
            <a:off x="1370013" y="6134100"/>
            <a:ext cx="1608137" cy="7143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23" name="Rectangle 10"/>
          <p:cNvSpPr>
            <a:spLocks noChangeArrowheads="1"/>
          </p:cNvSpPr>
          <p:nvPr/>
        </p:nvSpPr>
        <p:spPr bwMode="auto">
          <a:xfrm>
            <a:off x="6188075" y="6132513"/>
            <a:ext cx="1608138" cy="7143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24" name="Rectangle 11"/>
          <p:cNvSpPr>
            <a:spLocks noChangeArrowheads="1"/>
          </p:cNvSpPr>
          <p:nvPr/>
        </p:nvSpPr>
        <p:spPr bwMode="auto">
          <a:xfrm>
            <a:off x="4581525" y="5954713"/>
            <a:ext cx="3213100" cy="17938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25" name="Rectangle 12"/>
          <p:cNvSpPr>
            <a:spLocks noChangeArrowheads="1"/>
          </p:cNvSpPr>
          <p:nvPr/>
        </p:nvSpPr>
        <p:spPr bwMode="auto">
          <a:xfrm>
            <a:off x="1370013" y="5962650"/>
            <a:ext cx="3203575" cy="17938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26" name="Text Box 13"/>
          <p:cNvSpPr txBox="1">
            <a:spLocks noChangeArrowheads="1"/>
          </p:cNvSpPr>
          <p:nvPr/>
        </p:nvSpPr>
        <p:spPr bwMode="auto">
          <a:xfrm>
            <a:off x="2765425" y="6194425"/>
            <a:ext cx="37973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1600" smtClean="0">
                <a:solidFill>
                  <a:srgbClr val="000000"/>
                </a:solidFill>
                <a:latin typeface="Arial" charset="0"/>
              </a:rPr>
              <a:t>45</a:t>
            </a:r>
            <a:r>
              <a:rPr lang="en-US" altLang="fr-FR" sz="1600" smtClean="0">
                <a:solidFill>
                  <a:srgbClr val="000000"/>
                </a:solidFill>
                <a:latin typeface="Arial" charset="0"/>
                <a:cs typeface="Arial" charset="0"/>
              </a:rPr>
              <a:t>°             </a:t>
            </a:r>
            <a:r>
              <a:rPr lang="en-US" altLang="fr-FR" sz="1400" smtClean="0">
                <a:solidFill>
                  <a:srgbClr val="000000"/>
                </a:solidFill>
                <a:latin typeface="Arial" charset="0"/>
                <a:cs typeface="Arial" charset="0"/>
              </a:rPr>
              <a:t>      </a:t>
            </a:r>
            <a:r>
              <a:rPr lang="en-US" altLang="fr-FR" sz="1600" smtClean="0">
                <a:solidFill>
                  <a:srgbClr val="000000"/>
                </a:solidFill>
                <a:latin typeface="Arial" charset="0"/>
                <a:cs typeface="Arial" charset="0"/>
              </a:rPr>
              <a:t>     90</a:t>
            </a:r>
            <a:r>
              <a:rPr lang="en-US" altLang="fr-FR" sz="1600" smtClean="0">
                <a:solidFill>
                  <a:srgbClr val="000000"/>
                </a:solidFill>
                <a:latin typeface="Arial" charset="0"/>
              </a:rPr>
              <a:t>°                      135°</a:t>
            </a:r>
            <a:endParaRPr lang="en-US" altLang="fr-FR" sz="160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12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9"/>
          <p:cNvSpPr>
            <a:spLocks/>
          </p:cNvSpPr>
          <p:nvPr/>
        </p:nvSpPr>
        <p:spPr bwMode="auto">
          <a:xfrm>
            <a:off x="2195736" y="52388"/>
            <a:ext cx="5593432" cy="90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0" hangingPunct="0"/>
            <a:r>
              <a:rPr lang="fr-FR" sz="2200" b="1" dirty="0" smtClean="0">
                <a:solidFill>
                  <a:prstClr val="white"/>
                </a:solidFill>
                <a:latin typeface="Arial" charset="0"/>
              </a:rPr>
              <a:t>THE COMPOUND NUCLEUS MODEL</a:t>
            </a:r>
          </a:p>
          <a:p>
            <a:pPr algn="ctr" eaLnBrk="0" hangingPunct="0"/>
            <a:r>
              <a:rPr lang="fr-FR" sz="2200" b="1" dirty="0" smtClean="0">
                <a:solidFill>
                  <a:prstClr val="white"/>
                </a:solidFill>
                <a:latin typeface="Arial" charset="0"/>
              </a:rPr>
              <a:t>(</a:t>
            </a:r>
            <a:r>
              <a:rPr lang="fr-FR" sz="2200" b="1" dirty="0" err="1" smtClean="0">
                <a:solidFill>
                  <a:prstClr val="white"/>
                </a:solidFill>
                <a:latin typeface="Arial" charset="0"/>
              </a:rPr>
              <a:t>complete</a:t>
            </a:r>
            <a:r>
              <a:rPr lang="fr-FR" sz="2200" b="1" dirty="0" smtClean="0">
                <a:solidFill>
                  <a:prstClr val="white"/>
                </a:solidFill>
                <a:latin typeface="Arial" charset="0"/>
              </a:rPr>
              <a:t> </a:t>
            </a:r>
            <a:r>
              <a:rPr lang="fr-FR" sz="2200" b="1" dirty="0" err="1" smtClean="0">
                <a:solidFill>
                  <a:prstClr val="white"/>
                </a:solidFill>
                <a:latin typeface="Arial" charset="0"/>
              </a:rPr>
              <a:t>channel</a:t>
            </a:r>
            <a:r>
              <a:rPr lang="fr-FR" sz="2200" b="1" dirty="0" smtClean="0">
                <a:solidFill>
                  <a:prstClr val="white"/>
                </a:solidFill>
                <a:latin typeface="Arial" charset="0"/>
              </a:rPr>
              <a:t> </a:t>
            </a:r>
            <a:r>
              <a:rPr lang="fr-FR" sz="2200" b="1" dirty="0" err="1" smtClean="0">
                <a:solidFill>
                  <a:prstClr val="white"/>
                </a:solidFill>
                <a:latin typeface="Arial" charset="0"/>
              </a:rPr>
              <a:t>definition</a:t>
            </a:r>
            <a:r>
              <a:rPr lang="fr-FR" sz="2200" b="1" dirty="0" smtClean="0">
                <a:solidFill>
                  <a:prstClr val="white"/>
                </a:solidFill>
                <a:latin typeface="Arial" charset="0"/>
              </a:rPr>
              <a:t>)  </a:t>
            </a:r>
            <a:endParaRPr lang="fr-FR" sz="2200" b="1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152400" y="871538"/>
            <a:ext cx="2873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2400" b="1" smtClean="0">
                <a:solidFill>
                  <a:srgbClr val="000000"/>
                </a:solidFill>
                <a:latin typeface="Arial" charset="0"/>
              </a:rPr>
              <a:t>Channel Definition</a:t>
            </a:r>
          </a:p>
        </p:txBody>
      </p: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1943100" y="1447800"/>
            <a:ext cx="55086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4000" b="1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fr-FR" altLang="fr-FR" sz="4000" b="1" smtClean="0">
                <a:solidFill>
                  <a:srgbClr val="00FF00"/>
                </a:solidFill>
                <a:latin typeface="Arial" charset="0"/>
              </a:rPr>
              <a:t>a + A </a:t>
            </a:r>
            <a:r>
              <a:rPr lang="fr-FR" altLang="fr-FR" sz="4000" b="1" smtClean="0">
                <a:solidFill>
                  <a:srgbClr val="00FF00"/>
                </a:solidFill>
                <a:latin typeface="Arial" charset="0"/>
                <a:sym typeface="Symbol" pitchFamily="18" charset="2"/>
              </a:rPr>
              <a:t></a:t>
            </a:r>
            <a:r>
              <a:rPr lang="fr-FR" altLang="fr-FR" sz="4000" b="1" smtClean="0">
                <a:solidFill>
                  <a:srgbClr val="00FF00"/>
                </a:solidFill>
                <a:latin typeface="Arial" charset="0"/>
              </a:rPr>
              <a:t> </a:t>
            </a:r>
            <a:r>
              <a:rPr lang="fr-FR" altLang="fr-FR" sz="4000" b="1" smtClean="0">
                <a:solidFill>
                  <a:srgbClr val="000000"/>
                </a:solidFill>
                <a:latin typeface="Arial" charset="0"/>
              </a:rPr>
              <a:t>(CN )*</a:t>
            </a:r>
            <a:r>
              <a:rPr lang="fr-FR" altLang="fr-FR" sz="4000" b="1" smtClean="0">
                <a:solidFill>
                  <a:srgbClr val="00FF00"/>
                </a:solidFill>
                <a:latin typeface="Arial" charset="0"/>
              </a:rPr>
              <a:t> </a:t>
            </a:r>
            <a:r>
              <a:rPr lang="fr-FR" altLang="fr-FR" sz="4000" b="1" smtClean="0">
                <a:solidFill>
                  <a:srgbClr val="00FF00"/>
                </a:solidFill>
                <a:latin typeface="Arial" charset="0"/>
                <a:sym typeface="Symbol" pitchFamily="18" charset="2"/>
              </a:rPr>
              <a:t></a:t>
            </a:r>
            <a:r>
              <a:rPr lang="fr-FR" altLang="fr-FR" sz="4000" b="1" smtClean="0">
                <a:solidFill>
                  <a:srgbClr val="00FF00"/>
                </a:solidFill>
                <a:latin typeface="Arial" charset="0"/>
              </a:rPr>
              <a:t> </a:t>
            </a:r>
            <a:r>
              <a:rPr lang="fr-FR" altLang="fr-FR" sz="4000" b="1" smtClean="0">
                <a:solidFill>
                  <a:srgbClr val="FF3300"/>
                </a:solidFill>
                <a:latin typeface="Arial" charset="0"/>
              </a:rPr>
              <a:t>b+B</a:t>
            </a: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660400" y="2317750"/>
            <a:ext cx="6669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Incident channel </a:t>
            </a:r>
            <a:r>
              <a:rPr kumimoji="0" lang="fr-FR" altLang="fr-FR" sz="2400" b="1" i="0" u="none" strike="noStrike" kern="0" cap="none" spc="0" normalizeH="0" baseline="0" noProof="0" smtClean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Arial" charset="0"/>
              </a:rPr>
              <a:t>a = (l</a:t>
            </a:r>
            <a:r>
              <a:rPr kumimoji="0" lang="fr-FR" altLang="fr-FR" sz="2400" b="1" i="0" u="none" strike="noStrike" kern="0" cap="none" spc="0" normalizeH="0" baseline="-25000" noProof="0" smtClean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Arial" charset="0"/>
              </a:rPr>
              <a:t>a</a:t>
            </a:r>
            <a:r>
              <a:rPr kumimoji="0" lang="fr-FR" altLang="fr-FR" sz="2400" b="1" i="0" u="none" strike="noStrike" kern="0" cap="none" spc="0" normalizeH="0" baseline="0" noProof="0" smtClean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Arial" charset="0"/>
              </a:rPr>
              <a:t>, j</a:t>
            </a:r>
            <a:r>
              <a:rPr kumimoji="0" lang="fr-FR" altLang="fr-FR" sz="2400" b="1" i="0" u="none" strike="noStrike" kern="0" cap="none" spc="0" normalizeH="0" baseline="-25000" noProof="0" smtClean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Arial" charset="0"/>
              </a:rPr>
              <a:t>a</a:t>
            </a:r>
            <a:r>
              <a:rPr kumimoji="0" lang="fr-FR" altLang="fr-FR" sz="2400" b="1" i="0" u="none" strike="noStrike" kern="0" cap="none" spc="0" normalizeH="0" baseline="0" noProof="0" smtClean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Arial" charset="0"/>
              </a:rPr>
              <a:t>=l</a:t>
            </a:r>
            <a:r>
              <a:rPr kumimoji="0" lang="fr-FR" altLang="fr-FR" sz="2400" b="1" i="0" u="none" strike="noStrike" kern="0" cap="none" spc="0" normalizeH="0" baseline="-25000" noProof="0" smtClean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Arial" charset="0"/>
              </a:rPr>
              <a:t>a</a:t>
            </a:r>
            <a:r>
              <a:rPr kumimoji="0" lang="fr-FR" altLang="fr-FR" sz="2400" b="1" i="0" u="none" strike="noStrike" kern="0" cap="none" spc="0" normalizeH="0" baseline="0" noProof="0" smtClean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Arial" charset="0"/>
              </a:rPr>
              <a:t>+s</a:t>
            </a:r>
            <a:r>
              <a:rPr kumimoji="0" lang="fr-FR" altLang="fr-FR" sz="2400" b="1" i="0" u="none" strike="noStrike" kern="0" cap="none" spc="0" normalizeH="0" baseline="-25000" noProof="0" smtClean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Arial" charset="0"/>
              </a:rPr>
              <a:t>a</a:t>
            </a:r>
            <a:r>
              <a:rPr kumimoji="0" lang="fr-FR" altLang="fr-FR" sz="2400" b="1" i="0" u="none" strike="noStrike" kern="0" cap="none" spc="0" normalizeH="0" baseline="0" noProof="0" smtClean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Arial" charset="0"/>
              </a:rPr>
              <a:t>, J</a:t>
            </a:r>
            <a:r>
              <a:rPr kumimoji="0" lang="fr-FR" altLang="fr-FR" sz="2400" b="1" i="0" u="none" strike="noStrike" kern="0" cap="none" spc="0" normalizeH="0" baseline="-25000" noProof="0" smtClean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Arial" charset="0"/>
              </a:rPr>
              <a:t>A</a:t>
            </a:r>
            <a:r>
              <a:rPr kumimoji="0" lang="fr-FR" altLang="fr-FR" sz="2400" b="1" i="0" u="none" strike="noStrike" kern="0" cap="none" spc="0" normalizeH="0" baseline="0" noProof="0" smtClean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Arial" charset="0"/>
              </a:rPr>
              <a:t>,</a:t>
            </a:r>
            <a:r>
              <a:rPr kumimoji="0" lang="fr-FR" altLang="fr-FR" sz="2400" b="1" i="0" u="none" strike="noStrike" kern="0" cap="none" spc="0" normalizeH="0" baseline="0" noProof="0" smtClean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</a:rPr>
              <a:t>p</a:t>
            </a:r>
            <a:r>
              <a:rPr kumimoji="0" lang="fr-FR" altLang="fr-FR" sz="2400" b="1" i="0" u="none" strike="noStrike" kern="0" cap="none" spc="0" normalizeH="0" baseline="-25000" noProof="0" smtClean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Arial" charset="0"/>
              </a:rPr>
              <a:t>A</a:t>
            </a:r>
            <a:r>
              <a:rPr kumimoji="0" lang="fr-FR" altLang="fr-FR" sz="2400" b="1" i="0" u="none" strike="noStrike" kern="0" cap="none" spc="0" normalizeH="0" baseline="0" noProof="0" smtClean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Arial" charset="0"/>
              </a:rPr>
              <a:t>, E</a:t>
            </a:r>
            <a:r>
              <a:rPr kumimoji="0" lang="fr-FR" altLang="fr-FR" sz="2400" b="1" i="0" u="none" strike="noStrike" kern="0" cap="none" spc="0" normalizeH="0" baseline="-25000" noProof="0" smtClean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Arial" charset="0"/>
              </a:rPr>
              <a:t>A</a:t>
            </a:r>
            <a:r>
              <a:rPr kumimoji="0" lang="fr-FR" altLang="fr-FR" sz="2400" b="1" i="0" u="none" strike="noStrike" kern="0" cap="none" spc="0" normalizeH="0" baseline="0" noProof="0" smtClean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Arial" charset="0"/>
              </a:rPr>
              <a:t>, E</a:t>
            </a:r>
            <a:r>
              <a:rPr kumimoji="0" lang="fr-FR" altLang="fr-FR" sz="2400" b="1" i="0" u="none" strike="noStrike" kern="0" cap="none" spc="0" normalizeH="0" baseline="-25000" noProof="0" smtClean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Arial" charset="0"/>
              </a:rPr>
              <a:t>a</a:t>
            </a:r>
            <a:r>
              <a:rPr kumimoji="0" lang="fr-FR" altLang="fr-FR" sz="2400" b="1" i="0" u="none" strike="noStrike" kern="0" cap="none" spc="0" normalizeH="0" baseline="0" noProof="0" smtClean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Arial" charset="0"/>
              </a:rPr>
              <a:t>)</a:t>
            </a:r>
          </a:p>
        </p:txBody>
      </p:sp>
      <p:sp>
        <p:nvSpPr>
          <p:cNvPr id="29" name="Rectangle 6"/>
          <p:cNvSpPr>
            <a:spLocks noChangeArrowheads="1"/>
          </p:cNvSpPr>
          <p:nvPr/>
        </p:nvSpPr>
        <p:spPr bwMode="auto">
          <a:xfrm>
            <a:off x="3751263" y="2189163"/>
            <a:ext cx="384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1600" b="1" smtClean="0">
                <a:solidFill>
                  <a:srgbClr val="00FF00"/>
                </a:solidFill>
                <a:latin typeface="Arial" charset="0"/>
                <a:sym typeface="Symbol" pitchFamily="18" charset="2"/>
              </a:rPr>
              <a:t></a:t>
            </a:r>
          </a:p>
        </p:txBody>
      </p:sp>
      <p:sp>
        <p:nvSpPr>
          <p:cNvPr id="30" name="Rectangle 7"/>
          <p:cNvSpPr>
            <a:spLocks noChangeArrowheads="1"/>
          </p:cNvSpPr>
          <p:nvPr/>
        </p:nvSpPr>
        <p:spPr bwMode="auto">
          <a:xfrm>
            <a:off x="4073525" y="2197100"/>
            <a:ext cx="384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1600" b="1" smtClean="0">
                <a:solidFill>
                  <a:srgbClr val="00FF00"/>
                </a:solidFill>
                <a:latin typeface="Arial" charset="0"/>
                <a:sym typeface="Symbol" pitchFamily="18" charset="2"/>
              </a:rPr>
              <a:t></a:t>
            </a:r>
          </a:p>
        </p:txBody>
      </p:sp>
      <p:sp>
        <p:nvSpPr>
          <p:cNvPr id="31" name="Rectangle 8"/>
          <p:cNvSpPr>
            <a:spLocks noChangeArrowheads="1"/>
          </p:cNvSpPr>
          <p:nvPr/>
        </p:nvSpPr>
        <p:spPr bwMode="auto">
          <a:xfrm>
            <a:off x="4467225" y="2190750"/>
            <a:ext cx="384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1600" b="1" smtClean="0">
                <a:solidFill>
                  <a:srgbClr val="00FF00"/>
                </a:solidFill>
                <a:latin typeface="Arial" charset="0"/>
                <a:sym typeface="Symbol" pitchFamily="18" charset="2"/>
              </a:rPr>
              <a:t></a:t>
            </a:r>
          </a:p>
        </p:txBody>
      </p:sp>
      <p:sp>
        <p:nvSpPr>
          <p:cNvPr id="32" name="Rectangle 9"/>
          <p:cNvSpPr>
            <a:spLocks noChangeArrowheads="1"/>
          </p:cNvSpPr>
          <p:nvPr/>
        </p:nvSpPr>
        <p:spPr bwMode="auto">
          <a:xfrm>
            <a:off x="4860925" y="2184400"/>
            <a:ext cx="384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1600" b="1" smtClean="0">
                <a:solidFill>
                  <a:srgbClr val="00FF00"/>
                </a:solidFill>
                <a:latin typeface="Arial" charset="0"/>
                <a:sym typeface="Symbol" pitchFamily="18" charset="2"/>
              </a:rPr>
              <a:t></a:t>
            </a:r>
          </a:p>
        </p:txBody>
      </p:sp>
      <p:sp>
        <p:nvSpPr>
          <p:cNvPr id="33" name="Rectangle 10"/>
          <p:cNvSpPr>
            <a:spLocks noChangeArrowheads="1"/>
          </p:cNvSpPr>
          <p:nvPr/>
        </p:nvSpPr>
        <p:spPr bwMode="auto">
          <a:xfrm>
            <a:off x="5368925" y="2192338"/>
            <a:ext cx="384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1600" b="1" smtClean="0">
                <a:solidFill>
                  <a:srgbClr val="00FF00"/>
                </a:solidFill>
                <a:latin typeface="Arial" charset="0"/>
                <a:sym typeface="Symbol" pitchFamily="18" charset="2"/>
              </a:rPr>
              <a:t></a:t>
            </a:r>
          </a:p>
        </p:txBody>
      </p:sp>
      <p:sp>
        <p:nvSpPr>
          <p:cNvPr id="34" name="Text Box 11"/>
          <p:cNvSpPr txBox="1">
            <a:spLocks noChangeArrowheads="1"/>
          </p:cNvSpPr>
          <p:nvPr/>
        </p:nvSpPr>
        <p:spPr bwMode="auto">
          <a:xfrm>
            <a:off x="160338" y="3308350"/>
            <a:ext cx="8366125" cy="376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Conservation equations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20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fr-FR" altLang="fr-FR" sz="2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Total energy : </a:t>
            </a:r>
            <a:r>
              <a:rPr kumimoji="0" lang="fr-FR" altLang="fr-FR" sz="2000" b="1" i="0" u="none" strike="noStrike" kern="0" cap="none" spc="0" normalizeH="0" baseline="0" noProof="0" smtClean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Arial" charset="0"/>
              </a:rPr>
              <a:t>E</a:t>
            </a:r>
            <a:r>
              <a:rPr kumimoji="0" lang="fr-FR" altLang="fr-FR" sz="2000" b="1" i="0" u="none" strike="noStrike" kern="0" cap="none" spc="0" normalizeH="0" baseline="-25000" noProof="0" smtClean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Arial" charset="0"/>
              </a:rPr>
              <a:t>a</a:t>
            </a:r>
            <a:r>
              <a:rPr kumimoji="0" lang="fr-FR" altLang="fr-FR" sz="2000" b="1" i="0" u="none" strike="noStrike" kern="0" cap="none" spc="0" normalizeH="0" baseline="0" noProof="0" smtClean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Arial" charset="0"/>
              </a:rPr>
              <a:t> + E</a:t>
            </a:r>
            <a:r>
              <a:rPr kumimoji="0" lang="fr-FR" altLang="fr-FR" sz="2000" b="1" i="0" u="none" strike="noStrike" kern="0" cap="none" spc="0" normalizeH="0" baseline="-25000" noProof="0" smtClean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Arial" charset="0"/>
              </a:rPr>
              <a:t>A</a:t>
            </a:r>
            <a:r>
              <a:rPr kumimoji="0" lang="fr-FR" altLang="fr-FR" sz="2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= E</a:t>
            </a:r>
            <a:r>
              <a:rPr kumimoji="0" lang="fr-FR" altLang="fr-FR" sz="2000" b="1" i="0" u="none" strike="noStrike" kern="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CN </a:t>
            </a:r>
            <a:r>
              <a:rPr kumimoji="0" lang="fr-FR" altLang="fr-FR" sz="2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= </a:t>
            </a:r>
            <a:r>
              <a:rPr kumimoji="0" lang="fr-FR" altLang="fr-FR" sz="2000" b="1" i="0" u="none" strike="noStrike" kern="0" cap="none" spc="0" normalizeH="0" baseline="0" noProof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charset="0"/>
              </a:rPr>
              <a:t>E</a:t>
            </a:r>
            <a:r>
              <a:rPr kumimoji="0" lang="fr-FR" altLang="fr-FR" sz="2000" b="1" i="0" u="none" strike="noStrike" kern="0" cap="none" spc="0" normalizeH="0" baseline="-25000" noProof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charset="0"/>
              </a:rPr>
              <a:t>b</a:t>
            </a:r>
            <a:r>
              <a:rPr kumimoji="0" lang="fr-FR" altLang="fr-FR" sz="2000" b="1" i="0" u="none" strike="noStrike" kern="0" cap="none" spc="0" normalizeH="0" baseline="0" noProof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charset="0"/>
              </a:rPr>
              <a:t> + E</a:t>
            </a:r>
            <a:r>
              <a:rPr kumimoji="0" lang="fr-FR" altLang="fr-FR" sz="2000" b="1" i="0" u="none" strike="noStrike" kern="0" cap="none" spc="0" normalizeH="0" baseline="-25000" noProof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charset="0"/>
              </a:rPr>
              <a:t>B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2000" b="1" i="0" u="none" strike="noStrike" kern="0" cap="none" spc="0" normalizeH="0" baseline="0" noProof="0" smtClean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Arial" charset="0"/>
            </a:endParaRP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fr-FR" altLang="fr-FR" sz="2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Total momentum : </a:t>
            </a:r>
            <a:r>
              <a:rPr kumimoji="0" lang="fr-FR" altLang="fr-FR" sz="2000" b="1" i="0" u="none" strike="noStrike" kern="0" cap="none" spc="0" normalizeH="0" baseline="0" noProof="0" smtClean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Arial" charset="0"/>
              </a:rPr>
              <a:t>p</a:t>
            </a:r>
            <a:r>
              <a:rPr kumimoji="0" lang="fr-FR" altLang="fr-FR" sz="2000" b="1" i="0" u="none" strike="noStrike" kern="0" cap="none" spc="0" normalizeH="0" baseline="-25000" noProof="0" smtClean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Arial" charset="0"/>
              </a:rPr>
              <a:t>a</a:t>
            </a:r>
            <a:r>
              <a:rPr kumimoji="0" lang="fr-FR" altLang="fr-FR" sz="2000" b="1" i="0" u="none" strike="noStrike" kern="0" cap="none" spc="0" normalizeH="0" baseline="0" noProof="0" smtClean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Arial" charset="0"/>
              </a:rPr>
              <a:t> + p</a:t>
            </a:r>
            <a:r>
              <a:rPr kumimoji="0" lang="fr-FR" altLang="fr-FR" sz="2000" b="1" i="0" u="none" strike="noStrike" kern="0" cap="none" spc="0" normalizeH="0" baseline="-25000" noProof="0" smtClean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Arial" charset="0"/>
              </a:rPr>
              <a:t>A</a:t>
            </a:r>
            <a:r>
              <a:rPr kumimoji="0" lang="fr-FR" altLang="fr-FR" sz="2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= p</a:t>
            </a:r>
            <a:r>
              <a:rPr kumimoji="0" lang="fr-FR" altLang="fr-FR" sz="2000" b="1" i="0" u="none" strike="noStrike" kern="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CN </a:t>
            </a:r>
            <a:r>
              <a:rPr kumimoji="0" lang="fr-FR" altLang="fr-FR" sz="2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= </a:t>
            </a:r>
            <a:r>
              <a:rPr kumimoji="0" lang="fr-FR" altLang="fr-FR" sz="2000" b="1" i="0" u="none" strike="noStrike" kern="0" cap="none" spc="0" normalizeH="0" baseline="0" noProof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charset="0"/>
              </a:rPr>
              <a:t>p</a:t>
            </a:r>
            <a:r>
              <a:rPr kumimoji="0" lang="fr-FR" altLang="fr-FR" sz="2000" b="1" i="0" u="none" strike="noStrike" kern="0" cap="none" spc="0" normalizeH="0" baseline="-25000" noProof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charset="0"/>
              </a:rPr>
              <a:t>b</a:t>
            </a:r>
            <a:r>
              <a:rPr kumimoji="0" lang="fr-FR" altLang="fr-FR" sz="2000" b="1" i="0" u="none" strike="noStrike" kern="0" cap="none" spc="0" normalizeH="0" baseline="0" noProof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charset="0"/>
              </a:rPr>
              <a:t> + p</a:t>
            </a:r>
            <a:r>
              <a:rPr kumimoji="0" lang="fr-FR" altLang="fr-FR" sz="2000" b="1" i="0" u="none" strike="noStrike" kern="0" cap="none" spc="0" normalizeH="0" baseline="-25000" noProof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charset="0"/>
              </a:rPr>
              <a:t>B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fr-FR" altLang="fr-FR" sz="20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fr-FR" altLang="fr-FR" sz="2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Total angular momentum : </a:t>
            </a:r>
            <a:r>
              <a:rPr kumimoji="0" lang="fr-FR" altLang="fr-FR" sz="2000" b="1" i="0" u="none" strike="noStrike" kern="0" cap="none" spc="0" normalizeH="0" baseline="0" noProof="0" smtClean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Arial" charset="0"/>
              </a:rPr>
              <a:t>l</a:t>
            </a:r>
            <a:r>
              <a:rPr kumimoji="0" lang="fr-FR" altLang="fr-FR" sz="2000" b="1" i="0" u="none" strike="noStrike" kern="0" cap="none" spc="0" normalizeH="0" baseline="-25000" noProof="0" smtClean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Arial" charset="0"/>
              </a:rPr>
              <a:t>a</a:t>
            </a:r>
            <a:r>
              <a:rPr kumimoji="0" lang="fr-FR" altLang="fr-FR" sz="2000" b="1" i="0" u="none" strike="noStrike" kern="0" cap="none" spc="0" normalizeH="0" baseline="0" noProof="0" smtClean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Arial" charset="0"/>
              </a:rPr>
              <a:t> + s</a:t>
            </a:r>
            <a:r>
              <a:rPr kumimoji="0" lang="fr-FR" altLang="fr-FR" sz="2000" b="1" i="0" u="none" strike="noStrike" kern="0" cap="none" spc="0" normalizeH="0" baseline="-25000" noProof="0" smtClean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Arial" charset="0"/>
              </a:rPr>
              <a:t>a</a:t>
            </a:r>
            <a:r>
              <a:rPr kumimoji="0" lang="fr-FR" altLang="fr-FR" sz="2000" b="1" i="0" u="none" strike="noStrike" kern="0" cap="none" spc="0" normalizeH="0" baseline="0" noProof="0" smtClean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Arial" charset="0"/>
              </a:rPr>
              <a:t> + J</a:t>
            </a:r>
            <a:r>
              <a:rPr kumimoji="0" lang="fr-FR" altLang="fr-FR" sz="2000" b="1" i="0" u="none" strike="noStrike" kern="0" cap="none" spc="0" normalizeH="0" baseline="-25000" noProof="0" smtClean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Arial" charset="0"/>
              </a:rPr>
              <a:t>A</a:t>
            </a:r>
            <a:r>
              <a:rPr kumimoji="0" lang="fr-FR" altLang="fr-FR" sz="2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= J</a:t>
            </a:r>
            <a:r>
              <a:rPr kumimoji="0" lang="fr-FR" altLang="fr-FR" sz="2000" b="1" i="0" u="none" strike="noStrike" kern="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CN </a:t>
            </a:r>
            <a:r>
              <a:rPr kumimoji="0" lang="fr-FR" altLang="fr-FR" sz="2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= </a:t>
            </a:r>
            <a:r>
              <a:rPr kumimoji="0" lang="fr-FR" altLang="fr-FR" sz="2000" b="1" i="0" u="none" strike="noStrike" kern="0" cap="none" spc="0" normalizeH="0" baseline="0" noProof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charset="0"/>
              </a:rPr>
              <a:t>l</a:t>
            </a:r>
            <a:r>
              <a:rPr kumimoji="0" lang="fr-FR" altLang="fr-FR" sz="2000" b="1" i="0" u="none" strike="noStrike" kern="0" cap="none" spc="0" normalizeH="0" baseline="-25000" noProof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charset="0"/>
              </a:rPr>
              <a:t>b</a:t>
            </a:r>
            <a:r>
              <a:rPr kumimoji="0" lang="fr-FR" altLang="fr-FR" sz="2000" b="1" i="0" u="none" strike="noStrike" kern="0" cap="none" spc="0" normalizeH="0" baseline="0" noProof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charset="0"/>
              </a:rPr>
              <a:t> + s</a:t>
            </a:r>
            <a:r>
              <a:rPr kumimoji="0" lang="fr-FR" altLang="fr-FR" sz="2000" b="1" i="0" u="none" strike="noStrike" kern="0" cap="none" spc="0" normalizeH="0" baseline="-25000" noProof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charset="0"/>
              </a:rPr>
              <a:t>b</a:t>
            </a:r>
            <a:r>
              <a:rPr kumimoji="0" lang="fr-FR" altLang="fr-FR" sz="2000" b="1" i="0" u="none" strike="noStrike" kern="0" cap="none" spc="0" normalizeH="0" baseline="0" noProof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charset="0"/>
              </a:rPr>
              <a:t> + J</a:t>
            </a:r>
            <a:r>
              <a:rPr kumimoji="0" lang="fr-FR" altLang="fr-FR" sz="2000" b="1" i="0" u="none" strike="noStrike" kern="0" cap="none" spc="0" normalizeH="0" baseline="-25000" noProof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charset="0"/>
              </a:rPr>
              <a:t>B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2000" b="1" i="0" u="none" strike="noStrike" kern="0" cap="none" spc="0" normalizeH="0" baseline="-25000" noProof="0" smtClean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Arial" charset="0"/>
            </a:endParaRP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fr-FR" altLang="fr-FR" sz="2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Total parity : </a:t>
            </a:r>
            <a:r>
              <a:rPr kumimoji="0" lang="fr-FR" altLang="fr-FR" sz="2400" b="1" i="0" u="none" strike="noStrike" kern="0" cap="none" spc="0" normalizeH="0" baseline="0" noProof="0" smtClean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</a:rPr>
              <a:t>p</a:t>
            </a:r>
            <a:r>
              <a:rPr kumimoji="0" lang="fr-FR" altLang="fr-FR" sz="2400" b="1" i="0" u="none" strike="noStrike" kern="0" cap="none" spc="0" normalizeH="0" baseline="-25000" noProof="0" smtClean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Arial" charset="0"/>
              </a:rPr>
              <a:t>A</a:t>
            </a:r>
            <a:r>
              <a:rPr kumimoji="0" lang="fr-FR" altLang="fr-FR" sz="2000" b="1" i="0" u="none" strike="noStrike" kern="0" cap="none" spc="0" normalizeH="0" baseline="0" noProof="0" smtClean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Arial" charset="0"/>
              </a:rPr>
              <a:t> (-1)   </a:t>
            </a:r>
            <a:r>
              <a:rPr kumimoji="0" lang="fr-FR" altLang="fr-FR" sz="2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= </a:t>
            </a:r>
            <a:r>
              <a:rPr kumimoji="0" lang="fr-FR" altLang="fr-FR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</a:t>
            </a:r>
            <a:r>
              <a:rPr kumimoji="0" lang="fr-FR" altLang="fr-FR" sz="2000" b="1" i="0" u="none" strike="noStrike" kern="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CN </a:t>
            </a:r>
            <a:r>
              <a:rPr kumimoji="0" lang="fr-FR" altLang="fr-FR" sz="2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= </a:t>
            </a:r>
            <a:r>
              <a:rPr kumimoji="0" lang="fr-FR" altLang="fr-FR" sz="2400" b="1" i="0" u="none" strike="noStrike" kern="0" cap="none" spc="0" normalizeH="0" baseline="0" noProof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</a:rPr>
              <a:t>p</a:t>
            </a:r>
            <a:r>
              <a:rPr kumimoji="0" lang="fr-FR" altLang="fr-FR" sz="2000" b="1" i="0" u="none" strike="noStrike" kern="0" cap="none" spc="0" normalizeH="0" baseline="-25000" noProof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charset="0"/>
              </a:rPr>
              <a:t>B </a:t>
            </a:r>
            <a:r>
              <a:rPr kumimoji="0" lang="fr-FR" altLang="fr-FR" sz="2000" b="1" i="0" u="none" strike="noStrike" kern="0" cap="none" spc="0" normalizeH="0" baseline="0" noProof="0" smtClean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Arial" charset="0"/>
              </a:rPr>
              <a:t> </a:t>
            </a:r>
            <a:r>
              <a:rPr kumimoji="0" lang="fr-FR" altLang="fr-FR" sz="2000" b="1" i="0" u="none" strike="noStrike" kern="0" cap="none" spc="0" normalizeH="0" baseline="0" noProof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charset="0"/>
              </a:rPr>
              <a:t>(-1) </a:t>
            </a:r>
            <a:endParaRPr kumimoji="0" lang="fr-FR" altLang="fr-FR" sz="2000" b="1" i="0" u="none" strike="noStrike" kern="0" cap="none" spc="0" normalizeH="0" baseline="-25000" noProof="0" smtClean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Arial" charset="0"/>
            </a:endParaRP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fr-FR" altLang="fr-FR" sz="2000" b="1" i="0" u="none" strike="noStrike" kern="0" cap="none" spc="0" normalizeH="0" baseline="0" noProof="0" smtClean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20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fr-FR" altLang="fr-FR" sz="20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35" name="Rectangle 12"/>
          <p:cNvSpPr>
            <a:spLocks noChangeArrowheads="1"/>
          </p:cNvSpPr>
          <p:nvPr/>
        </p:nvSpPr>
        <p:spPr bwMode="auto">
          <a:xfrm>
            <a:off x="2627784" y="4440238"/>
            <a:ext cx="384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1600" b="1" dirty="0" smtClean="0">
                <a:solidFill>
                  <a:srgbClr val="00FF00"/>
                </a:solidFill>
                <a:latin typeface="Arial" charset="0"/>
                <a:sym typeface="Symbol" pitchFamily="18" charset="2"/>
              </a:rPr>
              <a:t></a:t>
            </a:r>
          </a:p>
        </p:txBody>
      </p:sp>
      <p:sp>
        <p:nvSpPr>
          <p:cNvPr id="37" name="Rectangle 13"/>
          <p:cNvSpPr>
            <a:spLocks noChangeArrowheads="1"/>
          </p:cNvSpPr>
          <p:nvPr/>
        </p:nvSpPr>
        <p:spPr bwMode="auto">
          <a:xfrm>
            <a:off x="3150071" y="4433888"/>
            <a:ext cx="384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1600" b="1" smtClean="0">
                <a:solidFill>
                  <a:srgbClr val="00FF00"/>
                </a:solidFill>
                <a:latin typeface="Arial" charset="0"/>
                <a:sym typeface="Symbol" pitchFamily="18" charset="2"/>
              </a:rPr>
              <a:t></a:t>
            </a:r>
          </a:p>
        </p:txBody>
      </p:sp>
      <p:sp>
        <p:nvSpPr>
          <p:cNvPr id="38" name="Rectangle 14"/>
          <p:cNvSpPr>
            <a:spLocks noChangeArrowheads="1"/>
          </p:cNvSpPr>
          <p:nvPr/>
        </p:nvSpPr>
        <p:spPr bwMode="auto">
          <a:xfrm>
            <a:off x="3715221" y="4441825"/>
            <a:ext cx="384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1600" b="1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</a:t>
            </a:r>
          </a:p>
        </p:txBody>
      </p:sp>
      <p:sp>
        <p:nvSpPr>
          <p:cNvPr id="39" name="Rectangle 15"/>
          <p:cNvSpPr>
            <a:spLocks noChangeArrowheads="1"/>
          </p:cNvSpPr>
          <p:nvPr/>
        </p:nvSpPr>
        <p:spPr bwMode="auto">
          <a:xfrm>
            <a:off x="4366096" y="4435475"/>
            <a:ext cx="384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1600" b="1" smtClean="0">
                <a:solidFill>
                  <a:srgbClr val="FF3300"/>
                </a:solidFill>
                <a:latin typeface="Arial" charset="0"/>
                <a:sym typeface="Symbol" pitchFamily="18" charset="2"/>
              </a:rPr>
              <a:t></a:t>
            </a:r>
          </a:p>
        </p:txBody>
      </p:sp>
      <p:sp>
        <p:nvSpPr>
          <p:cNvPr id="40" name="Rectangle 16"/>
          <p:cNvSpPr>
            <a:spLocks noChangeArrowheads="1"/>
          </p:cNvSpPr>
          <p:nvPr/>
        </p:nvSpPr>
        <p:spPr bwMode="auto">
          <a:xfrm>
            <a:off x="4931246" y="4443413"/>
            <a:ext cx="384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1600" b="1" smtClean="0">
                <a:solidFill>
                  <a:srgbClr val="FF3300"/>
                </a:solidFill>
                <a:latin typeface="Arial" charset="0"/>
                <a:sym typeface="Symbol" pitchFamily="18" charset="2"/>
              </a:rPr>
              <a:t></a:t>
            </a:r>
          </a:p>
        </p:txBody>
      </p:sp>
      <p:sp>
        <p:nvSpPr>
          <p:cNvPr id="41" name="Rectangle 17"/>
          <p:cNvSpPr>
            <a:spLocks noChangeArrowheads="1"/>
          </p:cNvSpPr>
          <p:nvPr/>
        </p:nvSpPr>
        <p:spPr bwMode="auto">
          <a:xfrm>
            <a:off x="4041725" y="5019675"/>
            <a:ext cx="384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1600" b="1" smtClean="0">
                <a:solidFill>
                  <a:srgbClr val="00FF00"/>
                </a:solidFill>
                <a:latin typeface="Arial" charset="0"/>
                <a:sym typeface="Symbol" pitchFamily="18" charset="2"/>
              </a:rPr>
              <a:t></a:t>
            </a:r>
          </a:p>
        </p:txBody>
      </p:sp>
      <p:sp>
        <p:nvSpPr>
          <p:cNvPr id="42" name="Rectangle 18"/>
          <p:cNvSpPr>
            <a:spLocks noChangeArrowheads="1"/>
          </p:cNvSpPr>
          <p:nvPr/>
        </p:nvSpPr>
        <p:spPr bwMode="auto">
          <a:xfrm>
            <a:off x="4564013" y="5013325"/>
            <a:ext cx="384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1600" b="1" smtClean="0">
                <a:solidFill>
                  <a:srgbClr val="00FF00"/>
                </a:solidFill>
                <a:latin typeface="Arial" charset="0"/>
                <a:sym typeface="Symbol" pitchFamily="18" charset="2"/>
              </a:rPr>
              <a:t></a:t>
            </a:r>
          </a:p>
        </p:txBody>
      </p:sp>
      <p:sp>
        <p:nvSpPr>
          <p:cNvPr id="43" name="Rectangle 19"/>
          <p:cNvSpPr>
            <a:spLocks noChangeArrowheads="1"/>
          </p:cNvSpPr>
          <p:nvPr/>
        </p:nvSpPr>
        <p:spPr bwMode="auto">
          <a:xfrm>
            <a:off x="5129163" y="5021263"/>
            <a:ext cx="384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1600" b="1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</a:t>
            </a:r>
          </a:p>
        </p:txBody>
      </p:sp>
      <p:sp>
        <p:nvSpPr>
          <p:cNvPr id="44" name="Rectangle 20"/>
          <p:cNvSpPr>
            <a:spLocks noChangeArrowheads="1"/>
          </p:cNvSpPr>
          <p:nvPr/>
        </p:nvSpPr>
        <p:spPr bwMode="auto">
          <a:xfrm>
            <a:off x="5708600" y="5014913"/>
            <a:ext cx="384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1600" b="1" smtClean="0">
                <a:solidFill>
                  <a:srgbClr val="FF3300"/>
                </a:solidFill>
                <a:latin typeface="Arial" charset="0"/>
                <a:sym typeface="Symbol" pitchFamily="18" charset="2"/>
              </a:rPr>
              <a:t></a:t>
            </a:r>
          </a:p>
        </p:txBody>
      </p:sp>
      <p:sp>
        <p:nvSpPr>
          <p:cNvPr id="45" name="Rectangle 21"/>
          <p:cNvSpPr>
            <a:spLocks noChangeArrowheads="1"/>
          </p:cNvSpPr>
          <p:nvPr/>
        </p:nvSpPr>
        <p:spPr bwMode="auto">
          <a:xfrm>
            <a:off x="6188025" y="5022850"/>
            <a:ext cx="384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1600" b="1" smtClean="0">
                <a:solidFill>
                  <a:srgbClr val="FF3300"/>
                </a:solidFill>
                <a:latin typeface="Arial" charset="0"/>
                <a:sym typeface="Symbol" pitchFamily="18" charset="2"/>
              </a:rPr>
              <a:t></a:t>
            </a:r>
          </a:p>
        </p:txBody>
      </p:sp>
      <p:sp>
        <p:nvSpPr>
          <p:cNvPr id="46" name="Rectangle 22"/>
          <p:cNvSpPr>
            <a:spLocks noChangeArrowheads="1"/>
          </p:cNvSpPr>
          <p:nvPr/>
        </p:nvSpPr>
        <p:spPr bwMode="auto">
          <a:xfrm>
            <a:off x="3563888" y="5027613"/>
            <a:ext cx="384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1600" b="1" smtClean="0">
                <a:solidFill>
                  <a:srgbClr val="00FF00"/>
                </a:solidFill>
                <a:latin typeface="Arial" charset="0"/>
                <a:sym typeface="Symbol" pitchFamily="18" charset="2"/>
              </a:rPr>
              <a:t></a:t>
            </a:r>
          </a:p>
        </p:txBody>
      </p:sp>
      <p:sp>
        <p:nvSpPr>
          <p:cNvPr id="47" name="Rectangle 23"/>
          <p:cNvSpPr>
            <a:spLocks noChangeArrowheads="1"/>
          </p:cNvSpPr>
          <p:nvPr/>
        </p:nvSpPr>
        <p:spPr bwMode="auto">
          <a:xfrm>
            <a:off x="6767463" y="5030788"/>
            <a:ext cx="384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1600" b="1" smtClean="0">
                <a:solidFill>
                  <a:srgbClr val="FF3300"/>
                </a:solidFill>
                <a:latin typeface="Arial" charset="0"/>
                <a:sym typeface="Symbol" pitchFamily="18" charset="2"/>
              </a:rPr>
              <a:t></a:t>
            </a:r>
          </a:p>
        </p:txBody>
      </p:sp>
      <p:sp>
        <p:nvSpPr>
          <p:cNvPr id="48" name="Rectangle 24"/>
          <p:cNvSpPr>
            <a:spLocks noChangeArrowheads="1"/>
          </p:cNvSpPr>
          <p:nvPr/>
        </p:nvSpPr>
        <p:spPr bwMode="auto">
          <a:xfrm>
            <a:off x="2699792" y="5645150"/>
            <a:ext cx="346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2000" b="1" smtClean="0">
                <a:solidFill>
                  <a:srgbClr val="00CC00"/>
                </a:solidFill>
                <a:latin typeface="Arial" charset="0"/>
              </a:rPr>
              <a:t>l</a:t>
            </a:r>
            <a:r>
              <a:rPr lang="fr-FR" altLang="fr-FR" sz="2000" b="1" baseline="-25000" smtClean="0">
                <a:solidFill>
                  <a:srgbClr val="00CC00"/>
                </a:solidFill>
                <a:latin typeface="Arial" charset="0"/>
              </a:rPr>
              <a:t>a</a:t>
            </a:r>
          </a:p>
        </p:txBody>
      </p:sp>
      <p:sp>
        <p:nvSpPr>
          <p:cNvPr id="49" name="Rectangle 25"/>
          <p:cNvSpPr>
            <a:spLocks noChangeArrowheads="1"/>
          </p:cNvSpPr>
          <p:nvPr/>
        </p:nvSpPr>
        <p:spPr bwMode="auto">
          <a:xfrm>
            <a:off x="4679405" y="5638800"/>
            <a:ext cx="355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2000" b="1" smtClean="0">
                <a:solidFill>
                  <a:srgbClr val="FF3300"/>
                </a:solidFill>
                <a:latin typeface="Arial" charset="0"/>
              </a:rPr>
              <a:t>l</a:t>
            </a:r>
            <a:r>
              <a:rPr lang="fr-FR" altLang="fr-FR" sz="2000" b="1" baseline="-25000" smtClean="0">
                <a:solidFill>
                  <a:srgbClr val="FF3300"/>
                </a:solidFill>
                <a:latin typeface="Arial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05612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9"/>
          <p:cNvSpPr>
            <a:spLocks/>
          </p:cNvSpPr>
          <p:nvPr/>
        </p:nvSpPr>
        <p:spPr bwMode="auto">
          <a:xfrm>
            <a:off x="2195736" y="52388"/>
            <a:ext cx="5593432" cy="90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0" hangingPunct="0"/>
            <a:r>
              <a:rPr lang="fr-FR" sz="2200" b="1" dirty="0" smtClean="0">
                <a:solidFill>
                  <a:prstClr val="white"/>
                </a:solidFill>
                <a:latin typeface="Arial" charset="0"/>
              </a:rPr>
              <a:t>THE COMPOUND NUCLEUS MODEL</a:t>
            </a:r>
          </a:p>
          <a:p>
            <a:pPr algn="ctr" eaLnBrk="0" hangingPunct="0"/>
            <a:r>
              <a:rPr lang="fr-FR" sz="2200" b="1" dirty="0" smtClean="0">
                <a:solidFill>
                  <a:prstClr val="white"/>
                </a:solidFill>
                <a:latin typeface="Arial" charset="0"/>
              </a:rPr>
              <a:t>(</a:t>
            </a:r>
            <a:r>
              <a:rPr lang="fr-FR" sz="2200" b="1" dirty="0" err="1" smtClean="0">
                <a:solidFill>
                  <a:prstClr val="white"/>
                </a:solidFill>
                <a:latin typeface="Arial" charset="0"/>
              </a:rPr>
              <a:t>loops</a:t>
            </a:r>
            <a:r>
              <a:rPr lang="fr-FR" sz="2200" b="1" dirty="0" smtClean="0">
                <a:solidFill>
                  <a:prstClr val="white"/>
                </a:solidFill>
                <a:latin typeface="Arial" charset="0"/>
              </a:rPr>
              <a:t> over all quantum </a:t>
            </a:r>
            <a:r>
              <a:rPr lang="fr-FR" sz="2200" b="1" dirty="0" err="1" smtClean="0">
                <a:solidFill>
                  <a:prstClr val="white"/>
                </a:solidFill>
                <a:latin typeface="Arial" charset="0"/>
              </a:rPr>
              <a:t>numbers</a:t>
            </a:r>
            <a:r>
              <a:rPr lang="fr-FR" sz="2200" b="1" dirty="0" smtClean="0">
                <a:solidFill>
                  <a:prstClr val="white"/>
                </a:solidFill>
                <a:latin typeface="Arial" charset="0"/>
              </a:rPr>
              <a:t>)</a:t>
            </a:r>
            <a:endParaRPr lang="fr-FR" sz="2200" b="1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52400" y="919163"/>
            <a:ext cx="83597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2000" b="1" dirty="0" smtClean="0">
                <a:solidFill>
                  <a:srgbClr val="000000"/>
                </a:solidFill>
                <a:latin typeface="Arial" charset="0"/>
              </a:rPr>
              <a:t>In </a:t>
            </a:r>
            <a:r>
              <a:rPr lang="fr-FR" altLang="fr-FR" sz="2000" b="1" dirty="0" err="1" smtClean="0">
                <a:solidFill>
                  <a:srgbClr val="000000"/>
                </a:solidFill>
                <a:latin typeface="Arial" charset="0"/>
              </a:rPr>
              <a:t>realistic</a:t>
            </a:r>
            <a:r>
              <a:rPr lang="fr-FR" altLang="fr-FR" sz="2000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fr-FR" altLang="fr-FR" sz="2000" b="1" dirty="0" err="1" smtClean="0">
                <a:solidFill>
                  <a:srgbClr val="000000"/>
                </a:solidFill>
                <a:latin typeface="Arial" charset="0"/>
              </a:rPr>
              <a:t>calculations</a:t>
            </a:r>
            <a:r>
              <a:rPr lang="fr-FR" altLang="fr-FR" sz="2000" b="1" dirty="0" smtClean="0">
                <a:solidFill>
                  <a:srgbClr val="000000"/>
                </a:solidFill>
                <a:latin typeface="Arial" charset="0"/>
              </a:rPr>
              <a:t>, all possible quantum </a:t>
            </a:r>
            <a:r>
              <a:rPr lang="fr-FR" altLang="fr-FR" sz="2000" b="1" dirty="0" err="1" smtClean="0">
                <a:solidFill>
                  <a:srgbClr val="000000"/>
                </a:solidFill>
                <a:latin typeface="Arial" charset="0"/>
              </a:rPr>
              <a:t>number</a:t>
            </a:r>
            <a:r>
              <a:rPr lang="fr-FR" altLang="fr-FR" sz="2000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fr-FR" altLang="fr-FR" sz="2000" b="1" dirty="0" err="1" smtClean="0">
                <a:solidFill>
                  <a:srgbClr val="000000"/>
                </a:solidFill>
                <a:latin typeface="Arial" charset="0"/>
              </a:rPr>
              <a:t>combinations</a:t>
            </a:r>
            <a:endParaRPr lang="fr-FR" altLang="fr-FR" sz="2000" b="1" dirty="0" smtClean="0">
              <a:solidFill>
                <a:srgbClr val="000000"/>
              </a:solidFill>
              <a:latin typeface="Arial" charset="0"/>
            </a:endParaRPr>
          </a:p>
          <a:p>
            <a:r>
              <a:rPr lang="fr-FR" altLang="fr-FR" sz="2000" b="1" dirty="0" smtClean="0">
                <a:solidFill>
                  <a:srgbClr val="000000"/>
                </a:solidFill>
                <a:latin typeface="Arial" charset="0"/>
              </a:rPr>
              <a:t>have to </a:t>
            </a:r>
            <a:r>
              <a:rPr lang="fr-FR" altLang="fr-FR" sz="2000" b="1" dirty="0" err="1" smtClean="0">
                <a:solidFill>
                  <a:srgbClr val="000000"/>
                </a:solidFill>
                <a:latin typeface="Arial" charset="0"/>
              </a:rPr>
              <a:t>be</a:t>
            </a:r>
            <a:r>
              <a:rPr lang="fr-FR" altLang="fr-FR" sz="2000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fr-FR" altLang="fr-FR" sz="2000" b="1" dirty="0" err="1" smtClean="0">
                <a:solidFill>
                  <a:srgbClr val="000000"/>
                </a:solidFill>
                <a:latin typeface="Arial" charset="0"/>
              </a:rPr>
              <a:t>considered</a:t>
            </a:r>
            <a:endParaRPr lang="fr-FR" altLang="fr-FR" sz="2000" b="1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85763" y="2160588"/>
            <a:ext cx="10953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2800" b="1" smtClean="0">
                <a:solidFill>
                  <a:srgbClr val="000000"/>
                </a:solidFill>
              </a:rPr>
              <a:t> s</a:t>
            </a:r>
            <a:r>
              <a:rPr lang="fr-FR" altLang="fr-FR" sz="2800" b="1" baseline="-25000" smtClean="0">
                <a:solidFill>
                  <a:srgbClr val="00CC00"/>
                </a:solidFill>
                <a:latin typeface="Times New Roman" pitchFamily="18" charset="0"/>
              </a:rPr>
              <a:t>a</a:t>
            </a:r>
            <a:r>
              <a:rPr lang="fr-FR" altLang="fr-FR" sz="2800" b="1" baseline="-25000" smtClean="0">
                <a:solidFill>
                  <a:srgbClr val="FF3300"/>
                </a:solidFill>
                <a:latin typeface="Times New Roman" pitchFamily="18" charset="0"/>
              </a:rPr>
              <a:t>b </a:t>
            </a:r>
            <a:r>
              <a:rPr lang="fr-FR" altLang="fr-FR" sz="2800" b="1" smtClean="0">
                <a:solidFill>
                  <a:srgbClr val="000000"/>
                </a:solidFill>
                <a:latin typeface="Times New Roman" pitchFamily="18" charset="0"/>
              </a:rPr>
              <a:t>= </a:t>
            </a:r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1384300" y="1665288"/>
            <a:ext cx="6700838" cy="1525587"/>
            <a:chOff x="872" y="1049"/>
            <a:chExt cx="4221" cy="961"/>
          </a:xfrm>
        </p:grpSpPr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3279" y="1148"/>
              <a:ext cx="1814" cy="755"/>
              <a:chOff x="243" y="2024"/>
              <a:chExt cx="1814" cy="755"/>
            </a:xfrm>
          </p:grpSpPr>
          <p:sp>
            <p:nvSpPr>
              <p:cNvPr id="20" name="Line 7"/>
              <p:cNvSpPr>
                <a:spLocks noChangeShapeType="1"/>
              </p:cNvSpPr>
              <p:nvPr/>
            </p:nvSpPr>
            <p:spPr bwMode="auto">
              <a:xfrm flipV="1">
                <a:off x="243" y="2419"/>
                <a:ext cx="181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" name="Text Box 8"/>
              <p:cNvSpPr txBox="1">
                <a:spLocks noChangeArrowheads="1"/>
              </p:cNvSpPr>
              <p:nvPr/>
            </p:nvSpPr>
            <p:spPr bwMode="auto">
              <a:xfrm>
                <a:off x="714" y="2024"/>
                <a:ext cx="730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altLang="fr-FR" sz="2800" b="1" smtClean="0">
                    <a:solidFill>
                      <a:srgbClr val="000000"/>
                    </a:solidFill>
                    <a:latin typeface="Times New Roman" pitchFamily="18" charset="0"/>
                  </a:rPr>
                  <a:t>(</a:t>
                </a:r>
                <a:r>
                  <a:rPr lang="fr-FR" altLang="fr-FR" sz="2800" b="1" i="1" smtClean="0">
                    <a:solidFill>
                      <a:srgbClr val="000000"/>
                    </a:solidFill>
                    <a:latin typeface="Times New Roman" pitchFamily="18" charset="0"/>
                  </a:rPr>
                  <a:t>2J+1</a:t>
                </a:r>
                <a:r>
                  <a:rPr lang="fr-FR" altLang="fr-FR" sz="2800" b="1" smtClean="0">
                    <a:solidFill>
                      <a:srgbClr val="000000"/>
                    </a:solidFill>
                    <a:latin typeface="Times New Roman" pitchFamily="18" charset="0"/>
                  </a:rPr>
                  <a:t>)</a:t>
                </a:r>
              </a:p>
            </p:txBody>
          </p:sp>
          <p:sp>
            <p:nvSpPr>
              <p:cNvPr id="22" name="Text Box 9"/>
              <p:cNvSpPr txBox="1">
                <a:spLocks noChangeArrowheads="1"/>
              </p:cNvSpPr>
              <p:nvPr/>
            </p:nvSpPr>
            <p:spPr bwMode="auto">
              <a:xfrm>
                <a:off x="341" y="2452"/>
                <a:ext cx="1527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altLang="fr-FR" sz="2800" b="1" i="1" smtClean="0">
                    <a:solidFill>
                      <a:srgbClr val="000000"/>
                    </a:solidFill>
                    <a:latin typeface="Times New Roman" pitchFamily="18" charset="0"/>
                  </a:rPr>
                  <a:t>(2</a:t>
                </a:r>
                <a:r>
                  <a:rPr lang="fr-FR" altLang="fr-FR" sz="2800" b="1" i="1" smtClean="0">
                    <a:solidFill>
                      <a:srgbClr val="00CC00"/>
                    </a:solidFill>
                    <a:latin typeface="Times New Roman" pitchFamily="18" charset="0"/>
                  </a:rPr>
                  <a:t>I</a:t>
                </a:r>
                <a:r>
                  <a:rPr lang="fr-FR" altLang="fr-FR" sz="2800" b="1" i="1" baseline="-25000" smtClean="0">
                    <a:solidFill>
                      <a:srgbClr val="00CC00"/>
                    </a:solidFill>
                    <a:latin typeface="Times New Roman" pitchFamily="18" charset="0"/>
                  </a:rPr>
                  <a:t>A</a:t>
                </a:r>
                <a:r>
                  <a:rPr lang="fr-FR" altLang="fr-FR" sz="2800" b="1" i="1" smtClean="0">
                    <a:solidFill>
                      <a:srgbClr val="000000"/>
                    </a:solidFill>
                    <a:latin typeface="Times New Roman" pitchFamily="18" charset="0"/>
                  </a:rPr>
                  <a:t>+1) (2</a:t>
                </a:r>
                <a:r>
                  <a:rPr lang="fr-FR" altLang="fr-FR" sz="2800" b="1" i="1" smtClean="0">
                    <a:solidFill>
                      <a:srgbClr val="00CC00"/>
                    </a:solidFill>
                    <a:latin typeface="Times New Roman" pitchFamily="18" charset="0"/>
                  </a:rPr>
                  <a:t>s</a:t>
                </a:r>
                <a:r>
                  <a:rPr lang="fr-FR" altLang="fr-FR" sz="2800" b="1" i="1" baseline="-25000" smtClean="0">
                    <a:solidFill>
                      <a:srgbClr val="00CC00"/>
                    </a:solidFill>
                    <a:latin typeface="Times New Roman" pitchFamily="18" charset="0"/>
                  </a:rPr>
                  <a:t>a</a:t>
                </a:r>
                <a:r>
                  <a:rPr lang="fr-FR" altLang="fr-FR" sz="2800" b="1" i="1" smtClean="0">
                    <a:solidFill>
                      <a:srgbClr val="000000"/>
                    </a:solidFill>
                    <a:latin typeface="Times New Roman" pitchFamily="18" charset="0"/>
                  </a:rPr>
                  <a:t>+1)</a:t>
                </a:r>
              </a:p>
            </p:txBody>
          </p:sp>
        </p:grpSp>
        <p:sp>
          <p:nvSpPr>
            <p:cNvPr id="7" name="Text Box 10"/>
            <p:cNvSpPr txBox="1">
              <a:spLocks noChangeArrowheads="1"/>
            </p:cNvSpPr>
            <p:nvPr/>
          </p:nvSpPr>
          <p:spPr bwMode="auto">
            <a:xfrm>
              <a:off x="1563" y="1204"/>
              <a:ext cx="640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sz="6000" smtClean="0">
                  <a:solidFill>
                    <a:srgbClr val="000000"/>
                  </a:solidFill>
                </a:rPr>
                <a:t> S</a:t>
              </a:r>
              <a:r>
                <a:rPr lang="fr-FR" altLang="fr-FR" sz="6000" smtClean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</a:p>
          </p:txBody>
        </p:sp>
        <p:grpSp>
          <p:nvGrpSpPr>
            <p:cNvPr id="8" name="Group 11"/>
            <p:cNvGrpSpPr>
              <a:grpSpLocks/>
            </p:cNvGrpSpPr>
            <p:nvPr/>
          </p:nvGrpSpPr>
          <p:grpSpPr bwMode="auto">
            <a:xfrm>
              <a:off x="872" y="1202"/>
              <a:ext cx="373" cy="659"/>
              <a:chOff x="872" y="1202"/>
              <a:chExt cx="373" cy="659"/>
            </a:xfrm>
          </p:grpSpPr>
          <p:sp>
            <p:nvSpPr>
              <p:cNvPr id="15" name="Line 12"/>
              <p:cNvSpPr>
                <a:spLocks noChangeShapeType="1"/>
              </p:cNvSpPr>
              <p:nvPr/>
            </p:nvSpPr>
            <p:spPr bwMode="auto">
              <a:xfrm flipV="1">
                <a:off x="969" y="1550"/>
                <a:ext cx="19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" name="Text Box 13"/>
              <p:cNvSpPr txBox="1">
                <a:spLocks noChangeArrowheads="1"/>
              </p:cNvSpPr>
              <p:nvPr/>
            </p:nvSpPr>
            <p:spPr bwMode="auto">
              <a:xfrm>
                <a:off x="872" y="1202"/>
                <a:ext cx="351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altLang="fr-FR" sz="2800" b="1" smtClean="0">
                    <a:solidFill>
                      <a:srgbClr val="000000"/>
                    </a:solidFill>
                  </a:rPr>
                  <a:t> p</a:t>
                </a:r>
                <a:r>
                  <a:rPr lang="fr-FR" altLang="fr-FR" sz="2800" b="1" smtClean="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</a:p>
            </p:txBody>
          </p:sp>
          <p:grpSp>
            <p:nvGrpSpPr>
              <p:cNvPr id="17" name="Group 14"/>
              <p:cNvGrpSpPr>
                <a:grpSpLocks/>
              </p:cNvGrpSpPr>
              <p:nvPr/>
            </p:nvGrpSpPr>
            <p:grpSpPr bwMode="auto">
              <a:xfrm>
                <a:off x="903" y="1534"/>
                <a:ext cx="342" cy="327"/>
                <a:chOff x="153" y="3562"/>
                <a:chExt cx="342" cy="327"/>
              </a:xfrm>
            </p:grpSpPr>
            <p:sp>
              <p:nvSpPr>
                <p:cNvPr id="18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153" y="3562"/>
                  <a:ext cx="317" cy="3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fr-FR" altLang="fr-FR" sz="2800" b="1" smtClean="0">
                      <a:solidFill>
                        <a:srgbClr val="00CC00"/>
                      </a:solidFill>
                      <a:latin typeface="Times New Roman" pitchFamily="18" charset="0"/>
                    </a:rPr>
                    <a:t>k</a:t>
                  </a:r>
                  <a:r>
                    <a:rPr lang="fr-FR" altLang="fr-FR" sz="2800" b="1" baseline="-25000" smtClean="0">
                      <a:solidFill>
                        <a:srgbClr val="00CC00"/>
                      </a:solidFill>
                      <a:latin typeface="Times New Roman" pitchFamily="18" charset="0"/>
                    </a:rPr>
                    <a:t>a</a:t>
                  </a:r>
                  <a:endParaRPr lang="fr-FR" altLang="fr-FR" sz="2800" b="1" baseline="40000" smtClean="0">
                    <a:solidFill>
                      <a:srgbClr val="00CC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9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303" y="3626"/>
                  <a:ext cx="192" cy="2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fr-FR" altLang="fr-FR" sz="2800" b="1" baseline="40000" smtClean="0">
                      <a:solidFill>
                        <a:srgbClr val="00CC00"/>
                      </a:solidFill>
                      <a:latin typeface="Times New Roman" pitchFamily="18" charset="0"/>
                    </a:rPr>
                    <a:t>2</a:t>
                  </a:r>
                </a:p>
              </p:txBody>
            </p:sp>
          </p:grpSp>
        </p:grpSp>
        <p:sp>
          <p:nvSpPr>
            <p:cNvPr id="9" name="Text Box 17"/>
            <p:cNvSpPr txBox="1">
              <a:spLocks noChangeArrowheads="1"/>
            </p:cNvSpPr>
            <p:nvPr/>
          </p:nvSpPr>
          <p:spPr bwMode="auto">
            <a:xfrm>
              <a:off x="1360" y="1722"/>
              <a:ext cx="9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sz="2400" b="1" i="1" smtClean="0">
                  <a:solidFill>
                    <a:srgbClr val="000000"/>
                  </a:solidFill>
                  <a:latin typeface="Times New Roman" pitchFamily="18" charset="0"/>
                </a:rPr>
                <a:t>J=| </a:t>
              </a:r>
              <a:r>
                <a:rPr lang="fr-FR" altLang="fr-FR" sz="2400" b="1" i="1" smtClean="0">
                  <a:solidFill>
                    <a:srgbClr val="00CC00"/>
                  </a:solidFill>
                  <a:latin typeface="Times New Roman" pitchFamily="18" charset="0"/>
                </a:rPr>
                <a:t>I</a:t>
              </a:r>
              <a:r>
                <a:rPr lang="fr-FR" altLang="fr-FR" sz="2400" b="1" i="1" baseline="-25000" smtClean="0">
                  <a:solidFill>
                    <a:srgbClr val="00CC00"/>
                  </a:solidFill>
                  <a:latin typeface="Times New Roman" pitchFamily="18" charset="0"/>
                </a:rPr>
                <a:t>A</a:t>
              </a:r>
              <a:r>
                <a:rPr lang="fr-FR" altLang="fr-FR" sz="2400" b="1" i="1" baseline="-25000" smtClean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fr-FR" altLang="fr-FR" sz="2400" b="1" i="1" smtClean="0">
                  <a:solidFill>
                    <a:srgbClr val="000000"/>
                  </a:solidFill>
                  <a:latin typeface="Times New Roman" pitchFamily="18" charset="0"/>
                </a:rPr>
                <a:t>–</a:t>
              </a:r>
              <a:r>
                <a:rPr lang="fr-FR" altLang="fr-FR" sz="2400" b="1" i="1" baseline="-25000" smtClean="0">
                  <a:solidFill>
                    <a:srgbClr val="00CC00"/>
                  </a:solidFill>
                  <a:latin typeface="Times New Roman" pitchFamily="18" charset="0"/>
                </a:rPr>
                <a:t> </a:t>
              </a:r>
              <a:r>
                <a:rPr lang="fr-FR" altLang="fr-FR" sz="2400" b="1" i="1" smtClean="0">
                  <a:solidFill>
                    <a:srgbClr val="00CC00"/>
                  </a:solidFill>
                  <a:latin typeface="Times New Roman" pitchFamily="18" charset="0"/>
                </a:rPr>
                <a:t>s</a:t>
              </a:r>
              <a:r>
                <a:rPr lang="fr-FR" altLang="fr-FR" sz="2400" b="1" i="1" baseline="-25000" smtClean="0">
                  <a:solidFill>
                    <a:srgbClr val="00CC00"/>
                  </a:solidFill>
                  <a:latin typeface="Times New Roman" pitchFamily="18" charset="0"/>
                </a:rPr>
                <a:t>a </a:t>
              </a:r>
              <a:r>
                <a:rPr lang="fr-FR" altLang="fr-FR" sz="2400" b="1" i="1" smtClean="0">
                  <a:solidFill>
                    <a:srgbClr val="000000"/>
                  </a:solidFill>
                  <a:latin typeface="Times New Roman" pitchFamily="18" charset="0"/>
                </a:rPr>
                <a:t>|</a:t>
              </a:r>
            </a:p>
          </p:txBody>
        </p:sp>
        <p:grpSp>
          <p:nvGrpSpPr>
            <p:cNvPr id="10" name="Group 18"/>
            <p:cNvGrpSpPr>
              <a:grpSpLocks/>
            </p:cNvGrpSpPr>
            <p:nvPr/>
          </p:nvGrpSpPr>
          <p:grpSpPr bwMode="auto">
            <a:xfrm>
              <a:off x="1364" y="1049"/>
              <a:ext cx="1142" cy="288"/>
              <a:chOff x="-154" y="2839"/>
              <a:chExt cx="1142" cy="288"/>
            </a:xfrm>
          </p:grpSpPr>
          <p:sp>
            <p:nvSpPr>
              <p:cNvPr id="13" name="Text Box 19"/>
              <p:cNvSpPr txBox="1">
                <a:spLocks noChangeArrowheads="1"/>
              </p:cNvSpPr>
              <p:nvPr/>
            </p:nvSpPr>
            <p:spPr bwMode="auto">
              <a:xfrm>
                <a:off x="-154" y="2839"/>
                <a:ext cx="941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altLang="fr-FR" sz="2400" b="1" i="1" smtClean="0">
                    <a:solidFill>
                      <a:srgbClr val="00CC00"/>
                    </a:solidFill>
                    <a:latin typeface="Times New Roman" pitchFamily="18" charset="0"/>
                  </a:rPr>
                  <a:t>I</a:t>
                </a:r>
                <a:r>
                  <a:rPr lang="fr-FR" altLang="fr-FR" sz="2400" b="1" i="1" baseline="-25000" smtClean="0">
                    <a:solidFill>
                      <a:srgbClr val="00CC00"/>
                    </a:solidFill>
                    <a:latin typeface="Times New Roman" pitchFamily="18" charset="0"/>
                  </a:rPr>
                  <a:t>A </a:t>
                </a:r>
                <a:r>
                  <a:rPr lang="fr-FR" altLang="fr-FR" sz="2400" b="1" i="1" smtClean="0">
                    <a:solidFill>
                      <a:srgbClr val="000000"/>
                    </a:solidFill>
                    <a:latin typeface="Times New Roman" pitchFamily="18" charset="0"/>
                  </a:rPr>
                  <a:t>+</a:t>
                </a:r>
                <a:r>
                  <a:rPr lang="fr-FR" altLang="fr-FR" sz="2400" smtClean="0">
                    <a:solidFill>
                      <a:srgbClr val="000000"/>
                    </a:solidFill>
                    <a:latin typeface="Arial" charset="0"/>
                  </a:rPr>
                  <a:t> </a:t>
                </a:r>
                <a:r>
                  <a:rPr lang="fr-FR" altLang="fr-FR" sz="2400" b="1" i="1" smtClean="0">
                    <a:solidFill>
                      <a:srgbClr val="00CC00"/>
                    </a:solidFill>
                    <a:latin typeface="Times New Roman" pitchFamily="18" charset="0"/>
                  </a:rPr>
                  <a:t>s</a:t>
                </a:r>
                <a:r>
                  <a:rPr lang="fr-FR" altLang="fr-FR" sz="2400" b="1" i="1" baseline="-25000" smtClean="0">
                    <a:solidFill>
                      <a:srgbClr val="00CC00"/>
                    </a:solidFill>
                    <a:latin typeface="Times New Roman" pitchFamily="18" charset="0"/>
                  </a:rPr>
                  <a:t>a</a:t>
                </a:r>
                <a:r>
                  <a:rPr lang="fr-FR" altLang="fr-FR" sz="2400" smtClean="0">
                    <a:solidFill>
                      <a:srgbClr val="000000"/>
                    </a:solidFill>
                    <a:latin typeface="Arial" charset="0"/>
                  </a:rPr>
                  <a:t> </a:t>
                </a:r>
                <a:r>
                  <a:rPr lang="fr-FR" altLang="fr-FR" sz="2400" b="1" i="1" smtClean="0">
                    <a:solidFill>
                      <a:srgbClr val="000000"/>
                    </a:solidFill>
                    <a:latin typeface="Times New Roman" pitchFamily="18" charset="0"/>
                  </a:rPr>
                  <a:t>+</a:t>
                </a:r>
                <a:r>
                  <a:rPr lang="fr-FR" altLang="fr-FR" sz="2400" smtClean="0">
                    <a:solidFill>
                      <a:srgbClr val="000000"/>
                    </a:solidFill>
                    <a:latin typeface="Arial" charset="0"/>
                  </a:rPr>
                  <a:t> </a:t>
                </a:r>
                <a:r>
                  <a:rPr lang="fr-FR" altLang="fr-FR" sz="2400" b="1" i="1" smtClean="0">
                    <a:solidFill>
                      <a:srgbClr val="00CC00"/>
                    </a:solidFill>
                    <a:latin typeface="Times New Roman" pitchFamily="18" charset="0"/>
                  </a:rPr>
                  <a:t>l</a:t>
                </a:r>
                <a:r>
                  <a:rPr lang="fr-FR" altLang="fr-FR" sz="2400" b="1" i="1" baseline="-25000" smtClean="0">
                    <a:solidFill>
                      <a:srgbClr val="00CC00"/>
                    </a:solidFill>
                    <a:latin typeface="Times New Roman" pitchFamily="18" charset="0"/>
                  </a:rPr>
                  <a:t>a</a:t>
                </a:r>
              </a:p>
            </p:txBody>
          </p:sp>
          <p:sp>
            <p:nvSpPr>
              <p:cNvPr id="14" name="Text Box 20"/>
              <p:cNvSpPr txBox="1">
                <a:spLocks noChangeArrowheads="1"/>
              </p:cNvSpPr>
              <p:nvPr/>
            </p:nvSpPr>
            <p:spPr bwMode="auto">
              <a:xfrm>
                <a:off x="548" y="2855"/>
                <a:ext cx="440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altLang="fr-FR" sz="2400" b="1" i="1" baseline="30000" smtClean="0">
                    <a:solidFill>
                      <a:srgbClr val="00CC00"/>
                    </a:solidFill>
                    <a:latin typeface="Times New Roman" pitchFamily="18" charset="0"/>
                  </a:rPr>
                  <a:t>   max</a:t>
                </a:r>
              </a:p>
            </p:txBody>
          </p:sp>
        </p:grpSp>
        <p:sp>
          <p:nvSpPr>
            <p:cNvPr id="11" name="Text Box 21"/>
            <p:cNvSpPr txBox="1">
              <a:spLocks noChangeArrowheads="1"/>
            </p:cNvSpPr>
            <p:nvPr/>
          </p:nvSpPr>
          <p:spPr bwMode="auto">
            <a:xfrm>
              <a:off x="2458" y="1642"/>
              <a:ext cx="57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sz="2400" b="1" i="1" smtClean="0">
                  <a:solidFill>
                    <a:srgbClr val="000000"/>
                  </a:solidFill>
                </a:rPr>
                <a:t> p</a:t>
              </a:r>
              <a:r>
                <a:rPr lang="fr-FR" altLang="fr-FR" sz="2400" b="1" i="1" smtClean="0">
                  <a:solidFill>
                    <a:srgbClr val="000000"/>
                  </a:solidFill>
                  <a:latin typeface="Times New Roman" pitchFamily="18" charset="0"/>
                </a:rPr>
                <a:t> = </a:t>
              </a:r>
              <a:r>
                <a:rPr lang="fr-FR" altLang="fr-FR" sz="2400" b="1" i="1" smtClean="0">
                  <a:solidFill>
                    <a:srgbClr val="000000"/>
                  </a:solidFill>
                  <a:sym typeface="Symbol" pitchFamily="18" charset="2"/>
                </a:rPr>
                <a:t></a:t>
              </a:r>
              <a:endParaRPr lang="fr-FR" altLang="fr-FR" sz="2400" b="1" i="1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2" name="Text Box 22"/>
            <p:cNvSpPr txBox="1">
              <a:spLocks noChangeArrowheads="1"/>
            </p:cNvSpPr>
            <p:nvPr/>
          </p:nvSpPr>
          <p:spPr bwMode="auto">
            <a:xfrm>
              <a:off x="2486" y="1209"/>
              <a:ext cx="640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sz="6000" smtClean="0">
                  <a:solidFill>
                    <a:srgbClr val="000000"/>
                  </a:solidFill>
                </a:rPr>
                <a:t> S</a:t>
              </a:r>
              <a:r>
                <a:rPr lang="fr-FR" altLang="fr-FR" sz="6000" smtClean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</a:p>
          </p:txBody>
        </p:sp>
      </p:grpSp>
      <p:grpSp>
        <p:nvGrpSpPr>
          <p:cNvPr id="23" name="Group 23"/>
          <p:cNvGrpSpPr>
            <a:grpSpLocks/>
          </p:cNvGrpSpPr>
          <p:nvPr/>
        </p:nvGrpSpPr>
        <p:grpSpPr bwMode="auto">
          <a:xfrm>
            <a:off x="2303463" y="3314700"/>
            <a:ext cx="3143250" cy="1306513"/>
            <a:chOff x="1451" y="2088"/>
            <a:chExt cx="1980" cy="823"/>
          </a:xfrm>
        </p:grpSpPr>
        <p:sp>
          <p:nvSpPr>
            <p:cNvPr id="24" name="Text Box 24"/>
            <p:cNvSpPr txBox="1">
              <a:spLocks noChangeArrowheads="1"/>
            </p:cNvSpPr>
            <p:nvPr/>
          </p:nvSpPr>
          <p:spPr bwMode="auto">
            <a:xfrm>
              <a:off x="2477" y="2623"/>
              <a:ext cx="95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sz="2400" b="1" i="1" smtClean="0">
                  <a:solidFill>
                    <a:srgbClr val="00CC00"/>
                  </a:solidFill>
                  <a:latin typeface="Times New Roman" pitchFamily="18" charset="0"/>
                </a:rPr>
                <a:t>l</a:t>
              </a:r>
              <a:r>
                <a:rPr lang="fr-FR" altLang="fr-FR" sz="2400" b="1" i="1" baseline="-25000" smtClean="0">
                  <a:solidFill>
                    <a:srgbClr val="00CC00"/>
                  </a:solidFill>
                  <a:latin typeface="Times New Roman" pitchFamily="18" charset="0"/>
                </a:rPr>
                <a:t>a</a:t>
              </a:r>
              <a:r>
                <a:rPr lang="fr-FR" altLang="fr-FR" sz="2400" b="1" i="1" smtClean="0">
                  <a:solidFill>
                    <a:srgbClr val="000000"/>
                  </a:solidFill>
                  <a:latin typeface="Times New Roman" pitchFamily="18" charset="0"/>
                </a:rPr>
                <a:t>=</a:t>
              </a:r>
              <a:r>
                <a:rPr lang="fr-FR" altLang="fr-FR" sz="2400" b="1" i="1" baseline="-25000" smtClean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fr-FR" altLang="fr-FR" sz="2400" b="1" i="1" smtClean="0">
                  <a:solidFill>
                    <a:srgbClr val="000000"/>
                  </a:solidFill>
                  <a:latin typeface="Times New Roman" pitchFamily="18" charset="0"/>
                </a:rPr>
                <a:t>| </a:t>
              </a:r>
              <a:r>
                <a:rPr lang="fr-FR" altLang="fr-FR" sz="2400" b="1" i="1" smtClean="0">
                  <a:solidFill>
                    <a:srgbClr val="00CC00"/>
                  </a:solidFill>
                  <a:latin typeface="Times New Roman" pitchFamily="18" charset="0"/>
                </a:rPr>
                <a:t>j</a:t>
              </a:r>
              <a:r>
                <a:rPr lang="fr-FR" altLang="fr-FR" sz="2400" b="1" i="1" baseline="-25000" smtClean="0">
                  <a:solidFill>
                    <a:srgbClr val="00CC00"/>
                  </a:solidFill>
                  <a:latin typeface="Times New Roman" pitchFamily="18" charset="0"/>
                </a:rPr>
                <a:t>a</a:t>
              </a:r>
              <a:r>
                <a:rPr lang="fr-FR" altLang="fr-FR" sz="2400" b="1" i="1" baseline="-25000" smtClean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fr-FR" altLang="fr-FR" sz="2400" b="1" i="1" smtClean="0">
                  <a:solidFill>
                    <a:srgbClr val="000000"/>
                  </a:solidFill>
                  <a:latin typeface="Times New Roman" pitchFamily="18" charset="0"/>
                </a:rPr>
                <a:t>–</a:t>
              </a:r>
              <a:r>
                <a:rPr lang="fr-FR" altLang="fr-FR" sz="2400" b="1" i="1" baseline="-25000" smtClean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fr-FR" altLang="fr-FR" sz="2400" b="1" i="1" smtClean="0">
                  <a:solidFill>
                    <a:srgbClr val="00CC00"/>
                  </a:solidFill>
                  <a:latin typeface="Times New Roman" pitchFamily="18" charset="0"/>
                </a:rPr>
                <a:t>s</a:t>
              </a:r>
              <a:r>
                <a:rPr lang="fr-FR" altLang="fr-FR" sz="2400" b="1" i="1" baseline="-25000" smtClean="0">
                  <a:solidFill>
                    <a:srgbClr val="00CC00"/>
                  </a:solidFill>
                  <a:latin typeface="Times New Roman" pitchFamily="18" charset="0"/>
                </a:rPr>
                <a:t>a </a:t>
              </a:r>
              <a:r>
                <a:rPr lang="fr-FR" altLang="fr-FR" sz="2400" b="1" i="1" smtClean="0">
                  <a:solidFill>
                    <a:srgbClr val="000000"/>
                  </a:solidFill>
                  <a:latin typeface="Times New Roman" pitchFamily="18" charset="0"/>
                </a:rPr>
                <a:t>|</a:t>
              </a:r>
            </a:p>
          </p:txBody>
        </p:sp>
        <p:sp>
          <p:nvSpPr>
            <p:cNvPr id="25" name="Text Box 25"/>
            <p:cNvSpPr txBox="1">
              <a:spLocks noChangeArrowheads="1"/>
            </p:cNvSpPr>
            <p:nvPr/>
          </p:nvSpPr>
          <p:spPr bwMode="auto">
            <a:xfrm>
              <a:off x="1451" y="2623"/>
              <a:ext cx="102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fr-FR" altLang="fr-FR" sz="2400" b="1" i="1" smtClean="0">
                  <a:solidFill>
                    <a:srgbClr val="00CC00"/>
                  </a:solidFill>
                  <a:latin typeface="Times New Roman" pitchFamily="18" charset="0"/>
                </a:rPr>
                <a:t>j</a:t>
              </a:r>
              <a:r>
                <a:rPr lang="fr-FR" altLang="fr-FR" sz="2400" b="1" i="1" baseline="-25000" smtClean="0">
                  <a:solidFill>
                    <a:srgbClr val="00CC00"/>
                  </a:solidFill>
                  <a:latin typeface="Times New Roman" pitchFamily="18" charset="0"/>
                </a:rPr>
                <a:t>a</a:t>
              </a:r>
              <a:r>
                <a:rPr lang="fr-FR" altLang="fr-FR" sz="2400" b="1" i="1" smtClean="0">
                  <a:solidFill>
                    <a:srgbClr val="000000"/>
                  </a:solidFill>
                  <a:latin typeface="Times New Roman" pitchFamily="18" charset="0"/>
                </a:rPr>
                <a:t>=</a:t>
              </a:r>
              <a:r>
                <a:rPr lang="fr-FR" altLang="fr-FR" sz="2400" b="1" i="1" baseline="-25000" smtClean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fr-FR" altLang="fr-FR" sz="2400" b="1" i="1" smtClean="0">
                  <a:solidFill>
                    <a:srgbClr val="000000"/>
                  </a:solidFill>
                  <a:latin typeface="Times New Roman" pitchFamily="18" charset="0"/>
                </a:rPr>
                <a:t>| J</a:t>
              </a:r>
              <a:r>
                <a:rPr lang="fr-FR" altLang="fr-FR" sz="2400" b="1" i="1" baseline="-25000" smtClean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fr-FR" altLang="fr-FR" sz="2400" b="1" i="1" smtClean="0">
                  <a:solidFill>
                    <a:srgbClr val="000000"/>
                  </a:solidFill>
                  <a:latin typeface="Times New Roman" pitchFamily="18" charset="0"/>
                </a:rPr>
                <a:t>–</a:t>
              </a:r>
              <a:r>
                <a:rPr lang="fr-FR" altLang="fr-FR" sz="2400" b="1" i="1" baseline="-25000" smtClean="0">
                  <a:solidFill>
                    <a:srgbClr val="00CC00"/>
                  </a:solidFill>
                  <a:latin typeface="Times New Roman" pitchFamily="18" charset="0"/>
                </a:rPr>
                <a:t> </a:t>
              </a:r>
              <a:r>
                <a:rPr lang="fr-FR" altLang="fr-FR" sz="2400" b="1" i="1" smtClean="0">
                  <a:solidFill>
                    <a:srgbClr val="00CC00"/>
                  </a:solidFill>
                  <a:latin typeface="Times New Roman" pitchFamily="18" charset="0"/>
                </a:rPr>
                <a:t>I</a:t>
              </a:r>
              <a:r>
                <a:rPr lang="fr-FR" altLang="fr-FR" sz="2400" b="1" i="1" baseline="-25000" smtClean="0">
                  <a:solidFill>
                    <a:srgbClr val="00CC00"/>
                  </a:solidFill>
                  <a:latin typeface="Times New Roman" pitchFamily="18" charset="0"/>
                </a:rPr>
                <a:t>A </a:t>
              </a:r>
              <a:r>
                <a:rPr lang="fr-FR" altLang="fr-FR" sz="2400" b="1" i="1" smtClean="0">
                  <a:solidFill>
                    <a:srgbClr val="000000"/>
                  </a:solidFill>
                  <a:latin typeface="Times New Roman" pitchFamily="18" charset="0"/>
                </a:rPr>
                <a:t>|</a:t>
              </a:r>
            </a:p>
          </p:txBody>
        </p:sp>
        <p:sp>
          <p:nvSpPr>
            <p:cNvPr id="26" name="Text Box 26"/>
            <p:cNvSpPr txBox="1">
              <a:spLocks noChangeArrowheads="1"/>
            </p:cNvSpPr>
            <p:nvPr/>
          </p:nvSpPr>
          <p:spPr bwMode="auto">
            <a:xfrm>
              <a:off x="1559" y="2181"/>
              <a:ext cx="640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sz="6000" smtClean="0">
                  <a:solidFill>
                    <a:srgbClr val="000000"/>
                  </a:solidFill>
                </a:rPr>
                <a:t> S</a:t>
              </a:r>
              <a:r>
                <a:rPr lang="fr-FR" altLang="fr-FR" sz="6000" smtClean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</a:p>
          </p:txBody>
        </p:sp>
        <p:sp>
          <p:nvSpPr>
            <p:cNvPr id="27" name="Text Box 27"/>
            <p:cNvSpPr txBox="1">
              <a:spLocks noChangeArrowheads="1"/>
            </p:cNvSpPr>
            <p:nvPr/>
          </p:nvSpPr>
          <p:spPr bwMode="auto">
            <a:xfrm>
              <a:off x="2617" y="2186"/>
              <a:ext cx="640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sz="6000" smtClean="0">
                  <a:solidFill>
                    <a:srgbClr val="000000"/>
                  </a:solidFill>
                </a:rPr>
                <a:t> S</a:t>
              </a:r>
              <a:r>
                <a:rPr lang="fr-FR" altLang="fr-FR" sz="6000" smtClean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</a:p>
          </p:txBody>
        </p:sp>
        <p:sp>
          <p:nvSpPr>
            <p:cNvPr id="28" name="Text Box 28"/>
            <p:cNvSpPr txBox="1">
              <a:spLocks noChangeArrowheads="1"/>
            </p:cNvSpPr>
            <p:nvPr/>
          </p:nvSpPr>
          <p:spPr bwMode="auto">
            <a:xfrm>
              <a:off x="2637" y="2088"/>
              <a:ext cx="59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sz="2400" b="1" i="1" smtClean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fr-FR" altLang="fr-FR" sz="2400" b="1" i="1" smtClean="0">
                  <a:solidFill>
                    <a:srgbClr val="00CC00"/>
                  </a:solidFill>
                  <a:latin typeface="Times New Roman" pitchFamily="18" charset="0"/>
                </a:rPr>
                <a:t>j</a:t>
              </a:r>
              <a:r>
                <a:rPr lang="fr-FR" altLang="fr-FR" sz="2400" b="1" i="1" baseline="-25000" smtClean="0">
                  <a:solidFill>
                    <a:srgbClr val="00CC00"/>
                  </a:solidFill>
                  <a:latin typeface="Times New Roman" pitchFamily="18" charset="0"/>
                </a:rPr>
                <a:t>a</a:t>
              </a:r>
              <a:r>
                <a:rPr lang="fr-FR" altLang="fr-FR" sz="2400" b="1" i="1" baseline="-25000" smtClean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fr-FR" altLang="fr-FR" sz="2400" b="1" i="1" smtClean="0">
                  <a:solidFill>
                    <a:srgbClr val="000000"/>
                  </a:solidFill>
                  <a:latin typeface="Times New Roman" pitchFamily="18" charset="0"/>
                </a:rPr>
                <a:t>+</a:t>
              </a:r>
              <a:r>
                <a:rPr lang="fr-FR" altLang="fr-FR" sz="2400" b="1" i="1" baseline="-25000" smtClean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fr-FR" altLang="fr-FR" sz="2400" b="1" i="1" smtClean="0">
                  <a:solidFill>
                    <a:srgbClr val="00CC00"/>
                  </a:solidFill>
                  <a:latin typeface="Times New Roman" pitchFamily="18" charset="0"/>
                </a:rPr>
                <a:t>s</a:t>
              </a:r>
              <a:r>
                <a:rPr lang="fr-FR" altLang="fr-FR" sz="2400" b="1" i="1" baseline="-25000" smtClean="0">
                  <a:solidFill>
                    <a:srgbClr val="00CC00"/>
                  </a:solidFill>
                  <a:latin typeface="Times New Roman" pitchFamily="18" charset="0"/>
                </a:rPr>
                <a:t>a</a:t>
              </a:r>
              <a:endParaRPr lang="fr-FR" altLang="fr-FR" sz="2400" b="1" i="1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" name="Text Box 29"/>
            <p:cNvSpPr txBox="1">
              <a:spLocks noChangeArrowheads="1"/>
            </p:cNvSpPr>
            <p:nvPr/>
          </p:nvSpPr>
          <p:spPr bwMode="auto">
            <a:xfrm>
              <a:off x="1611" y="2088"/>
              <a:ext cx="59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fr-FR" altLang="fr-FR" sz="2400" b="1" i="1" smtClean="0">
                  <a:solidFill>
                    <a:srgbClr val="000000"/>
                  </a:solidFill>
                  <a:latin typeface="Times New Roman" pitchFamily="18" charset="0"/>
                </a:rPr>
                <a:t>J</a:t>
              </a:r>
              <a:r>
                <a:rPr lang="fr-FR" altLang="fr-FR" sz="2400" b="1" i="1" baseline="-25000" smtClean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fr-FR" altLang="fr-FR" sz="2400" b="1" i="1" smtClean="0">
                  <a:solidFill>
                    <a:srgbClr val="000000"/>
                  </a:solidFill>
                  <a:latin typeface="Times New Roman" pitchFamily="18" charset="0"/>
                </a:rPr>
                <a:t>+</a:t>
              </a:r>
              <a:r>
                <a:rPr lang="fr-FR" altLang="fr-FR" sz="2400" b="1" i="1" baseline="-25000" smtClean="0">
                  <a:solidFill>
                    <a:srgbClr val="00CC00"/>
                  </a:solidFill>
                  <a:latin typeface="Times New Roman" pitchFamily="18" charset="0"/>
                </a:rPr>
                <a:t> </a:t>
              </a:r>
              <a:r>
                <a:rPr lang="fr-FR" altLang="fr-FR" sz="2400" b="1" i="1" smtClean="0">
                  <a:solidFill>
                    <a:srgbClr val="00CC00"/>
                  </a:solidFill>
                  <a:latin typeface="Times New Roman" pitchFamily="18" charset="0"/>
                </a:rPr>
                <a:t>I</a:t>
              </a:r>
              <a:r>
                <a:rPr lang="fr-FR" altLang="fr-FR" sz="2400" b="1" i="1" baseline="-25000" smtClean="0">
                  <a:solidFill>
                    <a:srgbClr val="00CC00"/>
                  </a:solidFill>
                  <a:latin typeface="Times New Roman" pitchFamily="18" charset="0"/>
                </a:rPr>
                <a:t>A</a:t>
              </a:r>
              <a:endParaRPr lang="fr-FR" altLang="fr-FR" sz="2400" b="1" i="1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0" name="Group 30"/>
          <p:cNvGrpSpPr>
            <a:grpSpLocks/>
          </p:cNvGrpSpPr>
          <p:nvPr/>
        </p:nvGrpSpPr>
        <p:grpSpPr bwMode="auto">
          <a:xfrm>
            <a:off x="5675313" y="3314700"/>
            <a:ext cx="3127375" cy="1306513"/>
            <a:chOff x="3575" y="2088"/>
            <a:chExt cx="1970" cy="823"/>
          </a:xfrm>
        </p:grpSpPr>
        <p:sp>
          <p:nvSpPr>
            <p:cNvPr id="31" name="Text Box 31"/>
            <p:cNvSpPr txBox="1">
              <a:spLocks noChangeArrowheads="1"/>
            </p:cNvSpPr>
            <p:nvPr/>
          </p:nvSpPr>
          <p:spPr bwMode="auto">
            <a:xfrm>
              <a:off x="4591" y="2623"/>
              <a:ext cx="95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sz="2400" b="1" i="1" smtClean="0">
                  <a:solidFill>
                    <a:srgbClr val="FF3300"/>
                  </a:solidFill>
                  <a:latin typeface="Times New Roman" pitchFamily="18" charset="0"/>
                </a:rPr>
                <a:t>l</a:t>
              </a:r>
              <a:r>
                <a:rPr lang="fr-FR" altLang="fr-FR" sz="2400" b="1" i="1" baseline="-25000" smtClean="0">
                  <a:solidFill>
                    <a:srgbClr val="FF3300"/>
                  </a:solidFill>
                  <a:latin typeface="Times New Roman" pitchFamily="18" charset="0"/>
                </a:rPr>
                <a:t>b</a:t>
              </a:r>
              <a:r>
                <a:rPr lang="fr-FR" altLang="fr-FR" sz="2400" b="1" i="1" smtClean="0">
                  <a:solidFill>
                    <a:srgbClr val="000000"/>
                  </a:solidFill>
                  <a:latin typeface="Times New Roman" pitchFamily="18" charset="0"/>
                </a:rPr>
                <a:t>=</a:t>
              </a:r>
              <a:r>
                <a:rPr lang="fr-FR" altLang="fr-FR" sz="2400" b="1" i="1" baseline="-25000" smtClean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fr-FR" altLang="fr-FR" sz="2400" b="1" i="1" smtClean="0">
                  <a:solidFill>
                    <a:srgbClr val="000000"/>
                  </a:solidFill>
                  <a:latin typeface="Times New Roman" pitchFamily="18" charset="0"/>
                </a:rPr>
                <a:t>| </a:t>
              </a:r>
              <a:r>
                <a:rPr lang="fr-FR" altLang="fr-FR" sz="2400" b="1" i="1" smtClean="0">
                  <a:solidFill>
                    <a:srgbClr val="FF3300"/>
                  </a:solidFill>
                  <a:latin typeface="Times New Roman" pitchFamily="18" charset="0"/>
                </a:rPr>
                <a:t>j</a:t>
              </a:r>
              <a:r>
                <a:rPr lang="fr-FR" altLang="fr-FR" sz="2400" b="1" i="1" baseline="-25000" smtClean="0">
                  <a:solidFill>
                    <a:srgbClr val="FF3300"/>
                  </a:solidFill>
                  <a:latin typeface="Times New Roman" pitchFamily="18" charset="0"/>
                </a:rPr>
                <a:t>b </a:t>
              </a:r>
              <a:r>
                <a:rPr lang="fr-FR" altLang="fr-FR" sz="2400" b="1" i="1" smtClean="0">
                  <a:solidFill>
                    <a:srgbClr val="000000"/>
                  </a:solidFill>
                  <a:latin typeface="Times New Roman" pitchFamily="18" charset="0"/>
                </a:rPr>
                <a:t>–</a:t>
              </a:r>
              <a:r>
                <a:rPr lang="fr-FR" altLang="fr-FR" sz="2400" b="1" i="1" baseline="-25000" smtClean="0">
                  <a:solidFill>
                    <a:srgbClr val="00CC00"/>
                  </a:solidFill>
                  <a:latin typeface="Times New Roman" pitchFamily="18" charset="0"/>
                </a:rPr>
                <a:t> </a:t>
              </a:r>
              <a:r>
                <a:rPr lang="fr-FR" altLang="fr-FR" sz="2400" b="1" i="1" smtClean="0">
                  <a:solidFill>
                    <a:srgbClr val="FF3300"/>
                  </a:solidFill>
                  <a:latin typeface="Times New Roman" pitchFamily="18" charset="0"/>
                </a:rPr>
                <a:t>s</a:t>
              </a:r>
              <a:r>
                <a:rPr lang="fr-FR" altLang="fr-FR" sz="2400" b="1" i="1" baseline="-25000" smtClean="0">
                  <a:solidFill>
                    <a:srgbClr val="FF3300"/>
                  </a:solidFill>
                  <a:latin typeface="Times New Roman" pitchFamily="18" charset="0"/>
                </a:rPr>
                <a:t>b</a:t>
              </a:r>
              <a:r>
                <a:rPr lang="fr-FR" altLang="fr-FR" sz="2400" b="1" i="1" baseline="-25000" smtClean="0">
                  <a:solidFill>
                    <a:srgbClr val="00CC00"/>
                  </a:solidFill>
                  <a:latin typeface="Times New Roman" pitchFamily="18" charset="0"/>
                </a:rPr>
                <a:t> </a:t>
              </a:r>
              <a:r>
                <a:rPr lang="fr-FR" altLang="fr-FR" sz="2400" b="1" i="1" smtClean="0">
                  <a:solidFill>
                    <a:srgbClr val="000000"/>
                  </a:solidFill>
                  <a:latin typeface="Times New Roman" pitchFamily="18" charset="0"/>
                </a:rPr>
                <a:t>|</a:t>
              </a:r>
            </a:p>
          </p:txBody>
        </p:sp>
        <p:sp>
          <p:nvSpPr>
            <p:cNvPr id="32" name="Text Box 32"/>
            <p:cNvSpPr txBox="1">
              <a:spLocks noChangeArrowheads="1"/>
            </p:cNvSpPr>
            <p:nvPr/>
          </p:nvSpPr>
          <p:spPr bwMode="auto">
            <a:xfrm>
              <a:off x="3575" y="2623"/>
              <a:ext cx="109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fr-FR" altLang="fr-FR" sz="2400" b="1" i="1" smtClean="0">
                  <a:solidFill>
                    <a:srgbClr val="FF3300"/>
                  </a:solidFill>
                  <a:latin typeface="Times New Roman" pitchFamily="18" charset="0"/>
                </a:rPr>
                <a:t>j</a:t>
              </a:r>
              <a:r>
                <a:rPr lang="fr-FR" altLang="fr-FR" sz="2400" b="1" i="1" baseline="-25000" smtClean="0">
                  <a:solidFill>
                    <a:srgbClr val="FF3300"/>
                  </a:solidFill>
                  <a:latin typeface="Times New Roman" pitchFamily="18" charset="0"/>
                </a:rPr>
                <a:t>b</a:t>
              </a:r>
              <a:r>
                <a:rPr lang="fr-FR" altLang="fr-FR" sz="2400" b="1" i="1" smtClean="0">
                  <a:solidFill>
                    <a:srgbClr val="000000"/>
                  </a:solidFill>
                  <a:latin typeface="Times New Roman" pitchFamily="18" charset="0"/>
                </a:rPr>
                <a:t>=</a:t>
              </a:r>
              <a:r>
                <a:rPr lang="fr-FR" altLang="fr-FR" sz="2400" b="1" i="1" baseline="-25000" smtClean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fr-FR" altLang="fr-FR" sz="2400" b="1" i="1" smtClean="0">
                  <a:solidFill>
                    <a:srgbClr val="000000"/>
                  </a:solidFill>
                  <a:latin typeface="Times New Roman" pitchFamily="18" charset="0"/>
                </a:rPr>
                <a:t>| J</a:t>
              </a:r>
              <a:r>
                <a:rPr lang="fr-FR" altLang="fr-FR" sz="2400" b="1" i="1" baseline="-25000" smtClean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fr-FR" altLang="fr-FR" sz="2400" b="1" i="1" smtClean="0">
                  <a:solidFill>
                    <a:srgbClr val="000000"/>
                  </a:solidFill>
                  <a:latin typeface="Times New Roman" pitchFamily="18" charset="0"/>
                </a:rPr>
                <a:t>–</a:t>
              </a:r>
              <a:r>
                <a:rPr lang="fr-FR" altLang="fr-FR" sz="2400" b="1" i="1" baseline="-25000" smtClean="0">
                  <a:solidFill>
                    <a:srgbClr val="00CC00"/>
                  </a:solidFill>
                  <a:latin typeface="Times New Roman" pitchFamily="18" charset="0"/>
                </a:rPr>
                <a:t> </a:t>
              </a:r>
              <a:r>
                <a:rPr lang="fr-FR" altLang="fr-FR" sz="2400" b="1" i="1" smtClean="0">
                  <a:solidFill>
                    <a:srgbClr val="FF3300"/>
                  </a:solidFill>
                  <a:latin typeface="Times New Roman" pitchFamily="18" charset="0"/>
                </a:rPr>
                <a:t>I</a:t>
              </a:r>
              <a:r>
                <a:rPr lang="fr-FR" altLang="fr-FR" sz="2400" b="1" i="1" baseline="-25000" smtClean="0">
                  <a:solidFill>
                    <a:srgbClr val="FF3300"/>
                  </a:solidFill>
                  <a:latin typeface="Times New Roman" pitchFamily="18" charset="0"/>
                </a:rPr>
                <a:t>B</a:t>
              </a:r>
              <a:r>
                <a:rPr lang="fr-FR" altLang="fr-FR" sz="2400" b="1" i="1" baseline="-25000" smtClean="0">
                  <a:solidFill>
                    <a:srgbClr val="00CC00"/>
                  </a:solidFill>
                  <a:latin typeface="Times New Roman" pitchFamily="18" charset="0"/>
                </a:rPr>
                <a:t> </a:t>
              </a:r>
              <a:r>
                <a:rPr lang="fr-FR" altLang="fr-FR" sz="2400" b="1" i="1" smtClean="0">
                  <a:solidFill>
                    <a:srgbClr val="000000"/>
                  </a:solidFill>
                  <a:latin typeface="Times New Roman" pitchFamily="18" charset="0"/>
                </a:rPr>
                <a:t>|</a:t>
              </a:r>
            </a:p>
          </p:txBody>
        </p:sp>
        <p:sp>
          <p:nvSpPr>
            <p:cNvPr id="33" name="Text Box 33"/>
            <p:cNvSpPr txBox="1">
              <a:spLocks noChangeArrowheads="1"/>
            </p:cNvSpPr>
            <p:nvPr/>
          </p:nvSpPr>
          <p:spPr bwMode="auto">
            <a:xfrm>
              <a:off x="3675" y="2191"/>
              <a:ext cx="640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sz="6000" smtClean="0">
                  <a:solidFill>
                    <a:srgbClr val="000000"/>
                  </a:solidFill>
                </a:rPr>
                <a:t> S</a:t>
              </a:r>
              <a:r>
                <a:rPr lang="fr-FR" altLang="fr-FR" sz="6000" smtClean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</a:p>
          </p:txBody>
        </p:sp>
        <p:sp>
          <p:nvSpPr>
            <p:cNvPr id="34" name="Text Box 34"/>
            <p:cNvSpPr txBox="1">
              <a:spLocks noChangeArrowheads="1"/>
            </p:cNvSpPr>
            <p:nvPr/>
          </p:nvSpPr>
          <p:spPr bwMode="auto">
            <a:xfrm>
              <a:off x="4733" y="2196"/>
              <a:ext cx="640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sz="6000" smtClean="0">
                  <a:solidFill>
                    <a:srgbClr val="000000"/>
                  </a:solidFill>
                </a:rPr>
                <a:t> S</a:t>
              </a:r>
              <a:r>
                <a:rPr lang="fr-FR" altLang="fr-FR" sz="6000" smtClean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</a:p>
          </p:txBody>
        </p:sp>
        <p:sp>
          <p:nvSpPr>
            <p:cNvPr id="35" name="Text Box 35"/>
            <p:cNvSpPr txBox="1">
              <a:spLocks noChangeArrowheads="1"/>
            </p:cNvSpPr>
            <p:nvPr/>
          </p:nvSpPr>
          <p:spPr bwMode="auto">
            <a:xfrm>
              <a:off x="4760" y="2088"/>
              <a:ext cx="54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sz="2400" b="1" i="1" smtClean="0">
                  <a:solidFill>
                    <a:srgbClr val="FF3300"/>
                  </a:solidFill>
                  <a:latin typeface="Times New Roman" pitchFamily="18" charset="0"/>
                </a:rPr>
                <a:t>j</a:t>
              </a:r>
              <a:r>
                <a:rPr lang="fr-FR" altLang="fr-FR" sz="2400" b="1" i="1" baseline="-25000" smtClean="0">
                  <a:solidFill>
                    <a:srgbClr val="FF3300"/>
                  </a:solidFill>
                  <a:latin typeface="Times New Roman" pitchFamily="18" charset="0"/>
                </a:rPr>
                <a:t>b </a:t>
              </a:r>
              <a:r>
                <a:rPr lang="fr-FR" altLang="fr-FR" sz="2400" b="1" i="1" smtClean="0">
                  <a:solidFill>
                    <a:srgbClr val="000000"/>
                  </a:solidFill>
                  <a:latin typeface="Times New Roman" pitchFamily="18" charset="0"/>
                </a:rPr>
                <a:t>+</a:t>
              </a:r>
              <a:r>
                <a:rPr lang="fr-FR" altLang="fr-FR" sz="2400" b="1" i="1" baseline="-25000" smtClean="0">
                  <a:solidFill>
                    <a:srgbClr val="00CC00"/>
                  </a:solidFill>
                  <a:latin typeface="Times New Roman" pitchFamily="18" charset="0"/>
                </a:rPr>
                <a:t> </a:t>
              </a:r>
              <a:r>
                <a:rPr lang="fr-FR" altLang="fr-FR" sz="2400" b="1" i="1" smtClean="0">
                  <a:solidFill>
                    <a:srgbClr val="FF3300"/>
                  </a:solidFill>
                  <a:latin typeface="Times New Roman" pitchFamily="18" charset="0"/>
                </a:rPr>
                <a:t>s</a:t>
              </a:r>
              <a:r>
                <a:rPr lang="fr-FR" altLang="fr-FR" sz="2400" b="1" i="1" baseline="-25000" smtClean="0">
                  <a:solidFill>
                    <a:srgbClr val="FF3300"/>
                  </a:solidFill>
                  <a:latin typeface="Times New Roman" pitchFamily="18" charset="0"/>
                </a:rPr>
                <a:t>b</a:t>
              </a:r>
              <a:endParaRPr lang="fr-FR" altLang="fr-FR" sz="2400" b="1" i="1" smtClean="0">
                <a:solidFill>
                  <a:srgbClr val="FF3300"/>
                </a:solidFill>
                <a:latin typeface="Times New Roman" pitchFamily="18" charset="0"/>
              </a:endParaRPr>
            </a:p>
          </p:txBody>
        </p:sp>
        <p:sp>
          <p:nvSpPr>
            <p:cNvPr id="37" name="Text Box 36"/>
            <p:cNvSpPr txBox="1">
              <a:spLocks noChangeArrowheads="1"/>
            </p:cNvSpPr>
            <p:nvPr/>
          </p:nvSpPr>
          <p:spPr bwMode="auto">
            <a:xfrm>
              <a:off x="3744" y="2088"/>
              <a:ext cx="56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fr-FR" altLang="fr-FR" sz="2400" b="1" i="1" smtClean="0">
                  <a:solidFill>
                    <a:srgbClr val="000000"/>
                  </a:solidFill>
                  <a:latin typeface="Times New Roman" pitchFamily="18" charset="0"/>
                </a:rPr>
                <a:t>J</a:t>
              </a:r>
              <a:r>
                <a:rPr lang="fr-FR" altLang="fr-FR" sz="2400" b="1" i="1" baseline="-25000" smtClean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fr-FR" altLang="fr-FR" sz="2400" b="1" i="1" smtClean="0">
                  <a:solidFill>
                    <a:srgbClr val="000000"/>
                  </a:solidFill>
                  <a:latin typeface="Times New Roman" pitchFamily="18" charset="0"/>
                </a:rPr>
                <a:t>+</a:t>
              </a:r>
              <a:r>
                <a:rPr lang="fr-FR" altLang="fr-FR" sz="2400" b="1" i="1" baseline="-25000" smtClean="0">
                  <a:solidFill>
                    <a:srgbClr val="00CC00"/>
                  </a:solidFill>
                  <a:latin typeface="Times New Roman" pitchFamily="18" charset="0"/>
                </a:rPr>
                <a:t> </a:t>
              </a:r>
              <a:r>
                <a:rPr lang="fr-FR" altLang="fr-FR" sz="2400" b="1" i="1" smtClean="0">
                  <a:solidFill>
                    <a:srgbClr val="FF3300"/>
                  </a:solidFill>
                  <a:latin typeface="Times New Roman" pitchFamily="18" charset="0"/>
                </a:rPr>
                <a:t>I</a:t>
              </a:r>
              <a:r>
                <a:rPr lang="fr-FR" altLang="fr-FR" sz="2400" b="1" i="1" baseline="-25000" smtClean="0">
                  <a:solidFill>
                    <a:srgbClr val="FF3300"/>
                  </a:solidFill>
                  <a:latin typeface="Times New Roman" pitchFamily="18" charset="0"/>
                </a:rPr>
                <a:t>B</a:t>
              </a:r>
              <a:endParaRPr lang="fr-FR" altLang="fr-FR" sz="2400" b="1" i="1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8" name="Group 37"/>
          <p:cNvGrpSpPr>
            <a:grpSpLocks/>
          </p:cNvGrpSpPr>
          <p:nvPr/>
        </p:nvGrpSpPr>
        <p:grpSpPr bwMode="auto">
          <a:xfrm>
            <a:off x="6434138" y="5137150"/>
            <a:ext cx="2447925" cy="1030288"/>
            <a:chOff x="-57" y="2716"/>
            <a:chExt cx="1542" cy="649"/>
          </a:xfrm>
        </p:grpSpPr>
        <p:sp>
          <p:nvSpPr>
            <p:cNvPr id="39" name="Text Box 38"/>
            <p:cNvSpPr txBox="1">
              <a:spLocks noChangeArrowheads="1"/>
            </p:cNvSpPr>
            <p:nvPr/>
          </p:nvSpPr>
          <p:spPr bwMode="auto">
            <a:xfrm>
              <a:off x="25" y="2716"/>
              <a:ext cx="48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sz="2400" b="1" i="1" smtClean="0">
                  <a:solidFill>
                    <a:srgbClr val="FFFFFF"/>
                  </a:solidFill>
                  <a:latin typeface="Times New Roman" pitchFamily="18" charset="0"/>
                </a:rPr>
                <a:t>T</a:t>
              </a:r>
              <a:r>
                <a:rPr lang="fr-FR" altLang="fr-FR" sz="2400" b="1" i="1" smtClean="0">
                  <a:solidFill>
                    <a:srgbClr val="00CC00"/>
                  </a:solidFill>
                  <a:latin typeface="Times New Roman" pitchFamily="18" charset="0"/>
                </a:rPr>
                <a:t> </a:t>
              </a:r>
              <a:r>
                <a:rPr lang="fr-FR" altLang="fr-FR" sz="2400" b="1" i="1" smtClean="0">
                  <a:solidFill>
                    <a:srgbClr val="000000"/>
                  </a:solidFill>
                  <a:latin typeface="Times New Roman" pitchFamily="18" charset="0"/>
                </a:rPr>
                <a:t>J</a:t>
              </a:r>
              <a:r>
                <a:rPr lang="fr-FR" altLang="fr-FR" sz="2400" b="1" i="1" smtClean="0">
                  <a:solidFill>
                    <a:srgbClr val="000000"/>
                  </a:solidFill>
                </a:rPr>
                <a:t>p</a:t>
              </a:r>
            </a:p>
          </p:txBody>
        </p:sp>
        <p:sp>
          <p:nvSpPr>
            <p:cNvPr id="40" name="Text Box 39"/>
            <p:cNvSpPr txBox="1">
              <a:spLocks noChangeArrowheads="1"/>
            </p:cNvSpPr>
            <p:nvPr/>
          </p:nvSpPr>
          <p:spPr bwMode="auto">
            <a:xfrm>
              <a:off x="133" y="2923"/>
              <a:ext cx="1352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sz="2400" b="1" i="1" smtClean="0">
                  <a:solidFill>
                    <a:srgbClr val="00CC00"/>
                  </a:solidFill>
                  <a:latin typeface="Times New Roman" pitchFamily="18" charset="0"/>
                </a:rPr>
                <a:t>a</a:t>
              </a:r>
              <a:r>
                <a:rPr lang="fr-FR" altLang="fr-FR" sz="2400" b="1" i="1" smtClean="0">
                  <a:solidFill>
                    <a:srgbClr val="000000"/>
                  </a:solidFill>
                  <a:latin typeface="Times New Roman" pitchFamily="18" charset="0"/>
                </a:rPr>
                <a:t>,</a:t>
              </a:r>
              <a:r>
                <a:rPr lang="fr-FR" altLang="fr-FR" sz="2400" b="1" i="1" smtClean="0">
                  <a:solidFill>
                    <a:srgbClr val="FF3300"/>
                  </a:solidFill>
                  <a:latin typeface="Times New Roman" pitchFamily="18" charset="0"/>
                </a:rPr>
                <a:t> </a:t>
              </a:r>
              <a:r>
                <a:rPr lang="fr-FR" altLang="fr-FR" sz="2400" b="1" i="1" smtClean="0">
                  <a:solidFill>
                    <a:srgbClr val="00CC00"/>
                  </a:solidFill>
                  <a:latin typeface="Times New Roman" pitchFamily="18" charset="0"/>
                </a:rPr>
                <a:t>l</a:t>
              </a:r>
              <a:r>
                <a:rPr lang="fr-FR" altLang="fr-FR" sz="2400" b="1" i="1" baseline="-25000" smtClean="0">
                  <a:solidFill>
                    <a:srgbClr val="00CC00"/>
                  </a:solidFill>
                  <a:latin typeface="Times New Roman" pitchFamily="18" charset="0"/>
                </a:rPr>
                <a:t>a</a:t>
              </a:r>
              <a:r>
                <a:rPr lang="fr-FR" altLang="fr-FR" sz="2400" b="1" i="1" baseline="-25000" smtClean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fr-FR" altLang="fr-FR" sz="2400" b="1" i="1" smtClean="0">
                  <a:solidFill>
                    <a:srgbClr val="000000"/>
                  </a:solidFill>
                  <a:latin typeface="Times New Roman" pitchFamily="18" charset="0"/>
                </a:rPr>
                <a:t>,</a:t>
              </a:r>
              <a:r>
                <a:rPr lang="fr-FR" altLang="fr-FR" sz="2400" b="1" i="1" smtClean="0">
                  <a:solidFill>
                    <a:srgbClr val="00CC00"/>
                  </a:solidFill>
                  <a:latin typeface="Times New Roman" pitchFamily="18" charset="0"/>
                </a:rPr>
                <a:t> j</a:t>
              </a:r>
              <a:r>
                <a:rPr lang="fr-FR" altLang="fr-FR" sz="2400" b="1" i="1" baseline="-25000" smtClean="0">
                  <a:solidFill>
                    <a:srgbClr val="00CC00"/>
                  </a:solidFill>
                  <a:latin typeface="Times New Roman" pitchFamily="18" charset="0"/>
                </a:rPr>
                <a:t>a</a:t>
              </a:r>
              <a:r>
                <a:rPr lang="fr-FR" altLang="fr-FR" sz="2400" b="1" i="1" baseline="-25000" smtClean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fr-FR" altLang="fr-FR" sz="2400" b="1" i="1" smtClean="0">
                  <a:solidFill>
                    <a:srgbClr val="000000"/>
                  </a:solidFill>
                  <a:latin typeface="Times New Roman" pitchFamily="18" charset="0"/>
                </a:rPr>
                <a:t>,</a:t>
              </a:r>
              <a:r>
                <a:rPr lang="fr-FR" altLang="fr-FR" sz="2400" b="1" i="1" smtClean="0">
                  <a:solidFill>
                    <a:srgbClr val="FF3300"/>
                  </a:solidFill>
                  <a:latin typeface="Times New Roman" pitchFamily="18" charset="0"/>
                </a:rPr>
                <a:t> b</a:t>
              </a:r>
              <a:r>
                <a:rPr lang="fr-FR" altLang="fr-FR" sz="2400" b="1" i="1" smtClean="0">
                  <a:solidFill>
                    <a:srgbClr val="000000"/>
                  </a:solidFill>
                  <a:latin typeface="Times New Roman" pitchFamily="18" charset="0"/>
                </a:rPr>
                <a:t>,</a:t>
              </a:r>
              <a:r>
                <a:rPr lang="fr-FR" altLang="fr-FR" sz="2400" b="1" i="1" smtClean="0">
                  <a:solidFill>
                    <a:srgbClr val="FF3300"/>
                  </a:solidFill>
                  <a:latin typeface="Times New Roman" pitchFamily="18" charset="0"/>
                </a:rPr>
                <a:t> l</a:t>
              </a:r>
              <a:r>
                <a:rPr lang="fr-FR" altLang="fr-FR" sz="2400" b="1" i="1" baseline="-25000" smtClean="0">
                  <a:solidFill>
                    <a:srgbClr val="FF3300"/>
                  </a:solidFill>
                  <a:latin typeface="Times New Roman" pitchFamily="18" charset="0"/>
                </a:rPr>
                <a:t>b</a:t>
              </a:r>
              <a:r>
                <a:rPr lang="fr-FR" altLang="fr-FR" sz="2400" b="1" i="1" baseline="-25000" smtClean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fr-FR" altLang="fr-FR" sz="2400" b="1" i="1" smtClean="0">
                  <a:solidFill>
                    <a:srgbClr val="000000"/>
                  </a:solidFill>
                  <a:latin typeface="Times New Roman" pitchFamily="18" charset="0"/>
                </a:rPr>
                <a:t>,</a:t>
              </a:r>
              <a:r>
                <a:rPr lang="fr-FR" altLang="fr-FR" sz="2400" b="1" i="1" smtClean="0">
                  <a:solidFill>
                    <a:srgbClr val="FF3300"/>
                  </a:solidFill>
                  <a:latin typeface="Times New Roman" pitchFamily="18" charset="0"/>
                </a:rPr>
                <a:t> j</a:t>
              </a:r>
              <a:r>
                <a:rPr lang="fr-FR" altLang="fr-FR" sz="2400" b="1" i="1" baseline="-25000" smtClean="0">
                  <a:solidFill>
                    <a:srgbClr val="FF3300"/>
                  </a:solidFill>
                  <a:latin typeface="Times New Roman" pitchFamily="18" charset="0"/>
                </a:rPr>
                <a:t>b</a:t>
              </a:r>
            </a:p>
            <a:p>
              <a:endParaRPr lang="fr-FR" altLang="fr-FR" sz="2400" b="1" i="1" baseline="-25000" smtClean="0">
                <a:solidFill>
                  <a:srgbClr val="FF3300"/>
                </a:solidFill>
                <a:latin typeface="Times New Roman" pitchFamily="18" charset="0"/>
              </a:endParaRPr>
            </a:p>
          </p:txBody>
        </p:sp>
        <p:sp>
          <p:nvSpPr>
            <p:cNvPr id="41" name="Text Box 40"/>
            <p:cNvSpPr txBox="1">
              <a:spLocks noChangeArrowheads="1"/>
            </p:cNvSpPr>
            <p:nvPr/>
          </p:nvSpPr>
          <p:spPr bwMode="auto">
            <a:xfrm>
              <a:off x="-57" y="2813"/>
              <a:ext cx="31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sz="2800" b="1" i="1" smtClean="0">
                  <a:solidFill>
                    <a:srgbClr val="000000"/>
                  </a:solidFill>
                  <a:latin typeface="Times New Roman" pitchFamily="18" charset="0"/>
                </a:rPr>
                <a:t>W</a:t>
              </a:r>
              <a:endParaRPr lang="fr-FR" altLang="fr-FR" sz="2800" b="1" i="1" baseline="-250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42" name="Group 41"/>
          <p:cNvGrpSpPr>
            <a:grpSpLocks/>
          </p:cNvGrpSpPr>
          <p:nvPr/>
        </p:nvGrpSpPr>
        <p:grpSpPr bwMode="auto">
          <a:xfrm>
            <a:off x="2000250" y="4941888"/>
            <a:ext cx="4376738" cy="1811337"/>
            <a:chOff x="1260" y="3113"/>
            <a:chExt cx="2757" cy="1141"/>
          </a:xfrm>
        </p:grpSpPr>
        <p:grpSp>
          <p:nvGrpSpPr>
            <p:cNvPr id="43" name="Group 42"/>
            <p:cNvGrpSpPr>
              <a:grpSpLocks/>
            </p:cNvGrpSpPr>
            <p:nvPr/>
          </p:nvGrpSpPr>
          <p:grpSpPr bwMode="auto">
            <a:xfrm>
              <a:off x="2946" y="3605"/>
              <a:ext cx="763" cy="649"/>
              <a:chOff x="1032" y="3562"/>
              <a:chExt cx="763" cy="649"/>
            </a:xfrm>
          </p:grpSpPr>
          <p:sp>
            <p:nvSpPr>
              <p:cNvPr id="59" name="Text Box 43"/>
              <p:cNvSpPr txBox="1">
                <a:spLocks noChangeArrowheads="1"/>
              </p:cNvSpPr>
              <p:nvPr/>
            </p:nvSpPr>
            <p:spPr bwMode="auto">
              <a:xfrm>
                <a:off x="1060" y="3562"/>
                <a:ext cx="48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altLang="fr-FR" sz="2400" b="1" i="1" smtClean="0">
                    <a:solidFill>
                      <a:srgbClr val="FFFFFF"/>
                    </a:solidFill>
                    <a:latin typeface="Times New Roman" pitchFamily="18" charset="0"/>
                  </a:rPr>
                  <a:t>T</a:t>
                </a:r>
                <a:r>
                  <a:rPr lang="fr-FR" altLang="fr-FR" sz="2400" b="1" i="1" smtClean="0">
                    <a:solidFill>
                      <a:srgbClr val="00CC00"/>
                    </a:solidFill>
                    <a:latin typeface="Times New Roman" pitchFamily="18" charset="0"/>
                  </a:rPr>
                  <a:t> </a:t>
                </a:r>
                <a:r>
                  <a:rPr lang="fr-FR" altLang="fr-FR" sz="2400" b="1" i="1" smtClean="0">
                    <a:solidFill>
                      <a:srgbClr val="000000"/>
                    </a:solidFill>
                    <a:latin typeface="Times New Roman" pitchFamily="18" charset="0"/>
                  </a:rPr>
                  <a:t>J</a:t>
                </a:r>
                <a:r>
                  <a:rPr lang="fr-FR" altLang="fr-FR" sz="2400" b="1" i="1" smtClean="0">
                    <a:solidFill>
                      <a:srgbClr val="000000"/>
                    </a:solidFill>
                  </a:rPr>
                  <a:t>p</a:t>
                </a:r>
              </a:p>
            </p:txBody>
          </p:sp>
          <p:sp>
            <p:nvSpPr>
              <p:cNvPr id="60" name="Text Box 44"/>
              <p:cNvSpPr txBox="1">
                <a:spLocks noChangeArrowheads="1"/>
              </p:cNvSpPr>
              <p:nvPr/>
            </p:nvSpPr>
            <p:spPr bwMode="auto">
              <a:xfrm>
                <a:off x="1150" y="3769"/>
                <a:ext cx="645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altLang="fr-FR" sz="2400" b="1" i="1" smtClean="0">
                    <a:solidFill>
                      <a:srgbClr val="000000"/>
                    </a:solidFill>
                    <a:latin typeface="Times New Roman" pitchFamily="18" charset="0"/>
                  </a:rPr>
                  <a:t>c, l</a:t>
                </a:r>
                <a:r>
                  <a:rPr lang="fr-FR" altLang="fr-FR" sz="2400" b="1" i="1" baseline="-25000" smtClean="0">
                    <a:solidFill>
                      <a:srgbClr val="000000"/>
                    </a:solidFill>
                    <a:latin typeface="Times New Roman" pitchFamily="18" charset="0"/>
                  </a:rPr>
                  <a:t>c </a:t>
                </a:r>
                <a:r>
                  <a:rPr lang="fr-FR" altLang="fr-FR" sz="2400" b="1" i="1" smtClean="0">
                    <a:solidFill>
                      <a:srgbClr val="000000"/>
                    </a:solidFill>
                    <a:latin typeface="Times New Roman" pitchFamily="18" charset="0"/>
                  </a:rPr>
                  <a:t>, j</a:t>
                </a:r>
                <a:r>
                  <a:rPr lang="fr-FR" altLang="fr-FR" sz="2400" b="1" i="1" baseline="-25000" smtClean="0">
                    <a:solidFill>
                      <a:srgbClr val="000000"/>
                    </a:solidFill>
                    <a:latin typeface="Times New Roman" pitchFamily="18" charset="0"/>
                  </a:rPr>
                  <a:t>c</a:t>
                </a:r>
              </a:p>
              <a:p>
                <a:endParaRPr lang="fr-FR" altLang="fr-FR" sz="2400" b="1" i="1" baseline="-250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1" name="Text Box 45"/>
              <p:cNvSpPr txBox="1">
                <a:spLocks noChangeArrowheads="1"/>
              </p:cNvSpPr>
              <p:nvPr/>
            </p:nvSpPr>
            <p:spPr bwMode="auto">
              <a:xfrm>
                <a:off x="1032" y="3668"/>
                <a:ext cx="253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altLang="fr-FR" sz="2800" b="1" i="1" smtClean="0">
                    <a:solidFill>
                      <a:srgbClr val="000000"/>
                    </a:solidFill>
                    <a:latin typeface="Times New Roman" pitchFamily="18" charset="0"/>
                  </a:rPr>
                  <a:t>T</a:t>
                </a:r>
                <a:endParaRPr lang="fr-FR" altLang="fr-FR" sz="2800" b="1" i="1" baseline="-250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44" name="Group 46"/>
            <p:cNvGrpSpPr>
              <a:grpSpLocks/>
            </p:cNvGrpSpPr>
            <p:nvPr/>
          </p:nvGrpSpPr>
          <p:grpSpPr bwMode="auto">
            <a:xfrm>
              <a:off x="1260" y="3113"/>
              <a:ext cx="2757" cy="1131"/>
              <a:chOff x="1260" y="3113"/>
              <a:chExt cx="2757" cy="1131"/>
            </a:xfrm>
          </p:grpSpPr>
          <p:sp>
            <p:nvSpPr>
              <p:cNvPr id="45" name="Line 47"/>
              <p:cNvSpPr>
                <a:spLocks noChangeShapeType="1"/>
              </p:cNvSpPr>
              <p:nvPr/>
            </p:nvSpPr>
            <p:spPr bwMode="auto">
              <a:xfrm flipV="1">
                <a:off x="2430" y="3645"/>
                <a:ext cx="1587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grpSp>
            <p:nvGrpSpPr>
              <p:cNvPr id="46" name="Group 48"/>
              <p:cNvGrpSpPr>
                <a:grpSpLocks/>
              </p:cNvGrpSpPr>
              <p:nvPr/>
            </p:nvGrpSpPr>
            <p:grpSpPr bwMode="auto">
              <a:xfrm>
                <a:off x="2442" y="3519"/>
                <a:ext cx="640" cy="725"/>
                <a:chOff x="343" y="1966"/>
                <a:chExt cx="640" cy="725"/>
              </a:xfrm>
            </p:grpSpPr>
            <p:sp>
              <p:nvSpPr>
                <p:cNvPr id="57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539" y="2403"/>
                  <a:ext cx="201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fr-FR" altLang="fr-FR" sz="2400" b="1" i="1" smtClean="0">
                      <a:solidFill>
                        <a:srgbClr val="000000"/>
                      </a:solidFill>
                      <a:latin typeface="Times New Roman" pitchFamily="18" charset="0"/>
                    </a:rPr>
                    <a:t>c</a:t>
                  </a:r>
                  <a:endParaRPr lang="fr-FR" altLang="fr-FR" sz="2400" b="1" i="1" smtClean="0">
                    <a:solidFill>
                      <a:srgbClr val="000000"/>
                    </a:solidFill>
                    <a:latin typeface="Times New Roman" pitchFamily="18" charset="0"/>
                    <a:sym typeface="Symbol" pitchFamily="18" charset="2"/>
                  </a:endParaRPr>
                </a:p>
              </p:txBody>
            </p:sp>
            <p:sp>
              <p:nvSpPr>
                <p:cNvPr id="58" name="Text Box 50"/>
                <p:cNvSpPr txBox="1">
                  <a:spLocks noChangeArrowheads="1"/>
                </p:cNvSpPr>
                <p:nvPr/>
              </p:nvSpPr>
              <p:spPr bwMode="auto">
                <a:xfrm>
                  <a:off x="343" y="1966"/>
                  <a:ext cx="640" cy="63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fr-FR" altLang="fr-FR" sz="6000" smtClean="0">
                      <a:solidFill>
                        <a:srgbClr val="000000"/>
                      </a:solidFill>
                    </a:rPr>
                    <a:t> S</a:t>
                  </a:r>
                  <a:r>
                    <a:rPr lang="fr-FR" altLang="fr-FR" sz="6000" smtClean="0">
                      <a:solidFill>
                        <a:srgbClr val="000000"/>
                      </a:solidFill>
                      <a:latin typeface="Times New Roman" pitchFamily="18" charset="0"/>
                    </a:rPr>
                    <a:t> </a:t>
                  </a:r>
                </a:p>
              </p:txBody>
            </p:sp>
          </p:grpSp>
          <p:sp>
            <p:nvSpPr>
              <p:cNvPr id="47" name="Text Box 51"/>
              <p:cNvSpPr txBox="1">
                <a:spLocks noChangeArrowheads="1"/>
              </p:cNvSpPr>
              <p:nvPr/>
            </p:nvSpPr>
            <p:spPr bwMode="auto">
              <a:xfrm>
                <a:off x="1260" y="3445"/>
                <a:ext cx="666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altLang="fr-FR" sz="2800" b="1" i="1" smtClean="0">
                    <a:solidFill>
                      <a:srgbClr val="000000"/>
                    </a:solidFill>
                  </a:rPr>
                  <a:t> d</a:t>
                </a:r>
                <a:r>
                  <a:rPr lang="fr-FR" altLang="fr-FR" sz="2800" b="1" i="1" baseline="-25000" smtClean="0">
                    <a:solidFill>
                      <a:srgbClr val="000000"/>
                    </a:solidFill>
                  </a:rPr>
                  <a:t>p </a:t>
                </a:r>
                <a:r>
                  <a:rPr lang="fr-FR" altLang="fr-FR" sz="2800" b="1" i="1" smtClean="0">
                    <a:solidFill>
                      <a:srgbClr val="000000"/>
                    </a:solidFill>
                    <a:latin typeface="Times New Roman" pitchFamily="18" charset="0"/>
                  </a:rPr>
                  <a:t>(</a:t>
                </a:r>
                <a:r>
                  <a:rPr lang="fr-FR" altLang="fr-FR" sz="2800" b="1" i="1" smtClean="0">
                    <a:solidFill>
                      <a:srgbClr val="00CC00"/>
                    </a:solidFill>
                    <a:latin typeface="Times New Roman" pitchFamily="18" charset="0"/>
                  </a:rPr>
                  <a:t>a</a:t>
                </a:r>
                <a:r>
                  <a:rPr lang="fr-FR" altLang="fr-FR" sz="2800" b="1" i="1" smtClean="0">
                    <a:solidFill>
                      <a:srgbClr val="000000"/>
                    </a:solidFill>
                    <a:latin typeface="Times New Roman" pitchFamily="18" charset="0"/>
                  </a:rPr>
                  <a:t>)</a:t>
                </a:r>
                <a:endParaRPr lang="fr-FR" altLang="fr-FR" sz="2800" b="1" i="1" smtClean="0">
                  <a:solidFill>
                    <a:srgbClr val="000000"/>
                  </a:solidFill>
                  <a:latin typeface="Times New Roman" pitchFamily="18" charset="0"/>
                  <a:sym typeface="Symbol" pitchFamily="18" charset="2"/>
                </a:endParaRPr>
              </a:p>
            </p:txBody>
          </p:sp>
          <p:sp>
            <p:nvSpPr>
              <p:cNvPr id="48" name="Text Box 52"/>
              <p:cNvSpPr txBox="1">
                <a:spLocks noChangeArrowheads="1"/>
              </p:cNvSpPr>
              <p:nvPr/>
            </p:nvSpPr>
            <p:spPr bwMode="auto">
              <a:xfrm>
                <a:off x="1776" y="3445"/>
                <a:ext cx="666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altLang="fr-FR" sz="2800" b="1" i="1" smtClean="0">
                    <a:solidFill>
                      <a:srgbClr val="000000"/>
                    </a:solidFill>
                  </a:rPr>
                  <a:t> d</a:t>
                </a:r>
                <a:r>
                  <a:rPr lang="fr-FR" altLang="fr-FR" sz="2800" b="1" i="1" baseline="-25000" smtClean="0">
                    <a:solidFill>
                      <a:srgbClr val="000000"/>
                    </a:solidFill>
                  </a:rPr>
                  <a:t>p </a:t>
                </a:r>
                <a:r>
                  <a:rPr lang="fr-FR" altLang="fr-FR" sz="2800" b="1" i="1" smtClean="0">
                    <a:solidFill>
                      <a:srgbClr val="000000"/>
                    </a:solidFill>
                    <a:latin typeface="Times New Roman" pitchFamily="18" charset="0"/>
                  </a:rPr>
                  <a:t>(</a:t>
                </a:r>
                <a:r>
                  <a:rPr lang="fr-FR" altLang="fr-FR" sz="2800" b="1" i="1" smtClean="0">
                    <a:solidFill>
                      <a:srgbClr val="FF3300"/>
                    </a:solidFill>
                    <a:latin typeface="Times New Roman" pitchFamily="18" charset="0"/>
                  </a:rPr>
                  <a:t>b</a:t>
                </a:r>
                <a:r>
                  <a:rPr lang="fr-FR" altLang="fr-FR" sz="2800" b="1" i="1" smtClean="0">
                    <a:solidFill>
                      <a:srgbClr val="000000"/>
                    </a:solidFill>
                    <a:latin typeface="Times New Roman" pitchFamily="18" charset="0"/>
                  </a:rPr>
                  <a:t>)</a:t>
                </a:r>
                <a:endParaRPr lang="fr-FR" altLang="fr-FR" sz="2800" b="1" i="1" smtClean="0">
                  <a:solidFill>
                    <a:srgbClr val="000000"/>
                  </a:solidFill>
                  <a:latin typeface="Times New Roman" pitchFamily="18" charset="0"/>
                  <a:sym typeface="Symbol" pitchFamily="18" charset="2"/>
                </a:endParaRPr>
              </a:p>
            </p:txBody>
          </p:sp>
          <p:grpSp>
            <p:nvGrpSpPr>
              <p:cNvPr id="49" name="Group 53"/>
              <p:cNvGrpSpPr>
                <a:grpSpLocks/>
              </p:cNvGrpSpPr>
              <p:nvPr/>
            </p:nvGrpSpPr>
            <p:grpSpPr bwMode="auto">
              <a:xfrm>
                <a:off x="2418" y="3117"/>
                <a:ext cx="788" cy="649"/>
                <a:chOff x="136" y="3449"/>
                <a:chExt cx="788" cy="649"/>
              </a:xfrm>
            </p:grpSpPr>
            <p:sp>
              <p:nvSpPr>
                <p:cNvPr id="54" name="Text Box 54"/>
                <p:cNvSpPr txBox="1">
                  <a:spLocks noChangeArrowheads="1"/>
                </p:cNvSpPr>
                <p:nvPr/>
              </p:nvSpPr>
              <p:spPr bwMode="auto">
                <a:xfrm>
                  <a:off x="164" y="3449"/>
                  <a:ext cx="482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fr-FR" altLang="fr-FR" sz="2400" b="1" i="1" smtClean="0">
                      <a:solidFill>
                        <a:srgbClr val="FFFFFF"/>
                      </a:solidFill>
                      <a:latin typeface="Times New Roman" pitchFamily="18" charset="0"/>
                    </a:rPr>
                    <a:t>T</a:t>
                  </a:r>
                  <a:r>
                    <a:rPr lang="fr-FR" altLang="fr-FR" sz="2400" b="1" i="1" smtClean="0">
                      <a:solidFill>
                        <a:srgbClr val="00CC00"/>
                      </a:solidFill>
                      <a:latin typeface="Times New Roman" pitchFamily="18" charset="0"/>
                    </a:rPr>
                    <a:t> </a:t>
                  </a:r>
                  <a:r>
                    <a:rPr lang="fr-FR" altLang="fr-FR" sz="2400" b="1" i="1" smtClean="0">
                      <a:solidFill>
                        <a:srgbClr val="000000"/>
                      </a:solidFill>
                      <a:latin typeface="Times New Roman" pitchFamily="18" charset="0"/>
                    </a:rPr>
                    <a:t>J</a:t>
                  </a:r>
                  <a:r>
                    <a:rPr lang="fr-FR" altLang="fr-FR" sz="2400" b="1" i="1" smtClean="0">
                      <a:solidFill>
                        <a:srgbClr val="000000"/>
                      </a:solidFill>
                    </a:rPr>
                    <a:t>p</a:t>
                  </a:r>
                </a:p>
              </p:txBody>
            </p:sp>
            <p:sp>
              <p:nvSpPr>
                <p:cNvPr id="55" name="Text Box 55"/>
                <p:cNvSpPr txBox="1">
                  <a:spLocks noChangeArrowheads="1"/>
                </p:cNvSpPr>
                <p:nvPr/>
              </p:nvSpPr>
              <p:spPr bwMode="auto">
                <a:xfrm>
                  <a:off x="254" y="3656"/>
                  <a:ext cx="670" cy="4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fr-FR" altLang="fr-FR" sz="2400" b="1" i="1" smtClean="0">
                      <a:solidFill>
                        <a:srgbClr val="00CC00"/>
                      </a:solidFill>
                      <a:latin typeface="Times New Roman" pitchFamily="18" charset="0"/>
                    </a:rPr>
                    <a:t>a</a:t>
                  </a:r>
                  <a:r>
                    <a:rPr lang="fr-FR" altLang="fr-FR" sz="2400" b="1" i="1" smtClean="0">
                      <a:solidFill>
                        <a:srgbClr val="000000"/>
                      </a:solidFill>
                      <a:latin typeface="Times New Roman" pitchFamily="18" charset="0"/>
                    </a:rPr>
                    <a:t>,</a:t>
                  </a:r>
                  <a:r>
                    <a:rPr lang="fr-FR" altLang="fr-FR" sz="2400" b="1" i="1" smtClean="0">
                      <a:solidFill>
                        <a:srgbClr val="00CC00"/>
                      </a:solidFill>
                      <a:latin typeface="Times New Roman" pitchFamily="18" charset="0"/>
                    </a:rPr>
                    <a:t> l</a:t>
                  </a:r>
                  <a:r>
                    <a:rPr lang="fr-FR" altLang="fr-FR" sz="2400" b="1" i="1" baseline="-25000" smtClean="0">
                      <a:solidFill>
                        <a:srgbClr val="00CC00"/>
                      </a:solidFill>
                      <a:latin typeface="Times New Roman" pitchFamily="18" charset="0"/>
                    </a:rPr>
                    <a:t>a </a:t>
                  </a:r>
                  <a:r>
                    <a:rPr lang="fr-FR" altLang="fr-FR" sz="2400" b="1" i="1" smtClean="0">
                      <a:solidFill>
                        <a:srgbClr val="000000"/>
                      </a:solidFill>
                      <a:latin typeface="Times New Roman" pitchFamily="18" charset="0"/>
                    </a:rPr>
                    <a:t>,</a:t>
                  </a:r>
                  <a:r>
                    <a:rPr lang="fr-FR" altLang="fr-FR" sz="2400" b="1" i="1" smtClean="0">
                      <a:solidFill>
                        <a:srgbClr val="00CC00"/>
                      </a:solidFill>
                      <a:latin typeface="Times New Roman" pitchFamily="18" charset="0"/>
                    </a:rPr>
                    <a:t> j</a:t>
                  </a:r>
                  <a:r>
                    <a:rPr lang="fr-FR" altLang="fr-FR" sz="2400" b="1" i="1" baseline="-25000" smtClean="0">
                      <a:solidFill>
                        <a:srgbClr val="00CC00"/>
                      </a:solidFill>
                      <a:latin typeface="Times New Roman" pitchFamily="18" charset="0"/>
                    </a:rPr>
                    <a:t>a</a:t>
                  </a:r>
                </a:p>
                <a:p>
                  <a:endParaRPr lang="fr-FR" altLang="fr-FR" sz="2400" b="1" i="1" baseline="-25000" smtClean="0">
                    <a:solidFill>
                      <a:srgbClr val="00CC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6" name="Text Box 56"/>
                <p:cNvSpPr txBox="1">
                  <a:spLocks noChangeArrowheads="1"/>
                </p:cNvSpPr>
                <p:nvPr/>
              </p:nvSpPr>
              <p:spPr bwMode="auto">
                <a:xfrm>
                  <a:off x="136" y="3555"/>
                  <a:ext cx="253" cy="3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fr-FR" altLang="fr-FR" sz="2800" b="1" i="1" smtClean="0">
                      <a:solidFill>
                        <a:srgbClr val="00CC00"/>
                      </a:solidFill>
                      <a:latin typeface="Times New Roman" pitchFamily="18" charset="0"/>
                    </a:rPr>
                    <a:t>T</a:t>
                  </a:r>
                  <a:endParaRPr lang="fr-FR" altLang="fr-FR" sz="2800" b="1" i="1" baseline="-25000" smtClean="0">
                    <a:solidFill>
                      <a:srgbClr val="FF3300"/>
                    </a:solidFill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50" name="Group 57"/>
              <p:cNvGrpSpPr>
                <a:grpSpLocks/>
              </p:cNvGrpSpPr>
              <p:nvPr/>
            </p:nvGrpSpPr>
            <p:grpSpPr bwMode="auto">
              <a:xfrm>
                <a:off x="3197" y="3113"/>
                <a:ext cx="788" cy="649"/>
                <a:chOff x="136" y="3449"/>
                <a:chExt cx="788" cy="649"/>
              </a:xfrm>
            </p:grpSpPr>
            <p:sp>
              <p:nvSpPr>
                <p:cNvPr id="51" name="Text Box 58"/>
                <p:cNvSpPr txBox="1">
                  <a:spLocks noChangeArrowheads="1"/>
                </p:cNvSpPr>
                <p:nvPr/>
              </p:nvSpPr>
              <p:spPr bwMode="auto">
                <a:xfrm>
                  <a:off x="164" y="3449"/>
                  <a:ext cx="482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fr-FR" altLang="fr-FR" sz="2400" b="1" i="1" smtClean="0">
                      <a:solidFill>
                        <a:srgbClr val="FFFFFF"/>
                      </a:solidFill>
                      <a:latin typeface="Times New Roman" pitchFamily="18" charset="0"/>
                    </a:rPr>
                    <a:t>T</a:t>
                  </a:r>
                  <a:r>
                    <a:rPr lang="fr-FR" altLang="fr-FR" sz="2400" b="1" i="1" smtClean="0">
                      <a:solidFill>
                        <a:srgbClr val="00CC00"/>
                      </a:solidFill>
                      <a:latin typeface="Times New Roman" pitchFamily="18" charset="0"/>
                    </a:rPr>
                    <a:t> </a:t>
                  </a:r>
                  <a:r>
                    <a:rPr lang="fr-FR" altLang="fr-FR" sz="2400" b="1" i="1" smtClean="0">
                      <a:solidFill>
                        <a:srgbClr val="000000"/>
                      </a:solidFill>
                      <a:latin typeface="Times New Roman" pitchFamily="18" charset="0"/>
                    </a:rPr>
                    <a:t>J</a:t>
                  </a:r>
                  <a:r>
                    <a:rPr lang="fr-FR" altLang="fr-FR" sz="2400" b="1" i="1" smtClean="0">
                      <a:solidFill>
                        <a:srgbClr val="000000"/>
                      </a:solidFill>
                    </a:rPr>
                    <a:t>p</a:t>
                  </a:r>
                </a:p>
              </p:txBody>
            </p:sp>
            <p:sp>
              <p:nvSpPr>
                <p:cNvPr id="52" name="Text Box 59"/>
                <p:cNvSpPr txBox="1">
                  <a:spLocks noChangeArrowheads="1"/>
                </p:cNvSpPr>
                <p:nvPr/>
              </p:nvSpPr>
              <p:spPr bwMode="auto">
                <a:xfrm>
                  <a:off x="254" y="3656"/>
                  <a:ext cx="670" cy="4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fr-FR" altLang="fr-FR" sz="2400" b="1" i="1" smtClean="0">
                      <a:solidFill>
                        <a:srgbClr val="FF3300"/>
                      </a:solidFill>
                      <a:latin typeface="Times New Roman" pitchFamily="18" charset="0"/>
                    </a:rPr>
                    <a:t>b</a:t>
                  </a:r>
                  <a:r>
                    <a:rPr lang="fr-FR" altLang="fr-FR" sz="2400" b="1" i="1" smtClean="0">
                      <a:solidFill>
                        <a:srgbClr val="000000"/>
                      </a:solidFill>
                      <a:latin typeface="Times New Roman" pitchFamily="18" charset="0"/>
                    </a:rPr>
                    <a:t>,</a:t>
                  </a:r>
                  <a:r>
                    <a:rPr lang="fr-FR" altLang="fr-FR" sz="2400" b="1" i="1" smtClean="0">
                      <a:solidFill>
                        <a:srgbClr val="FF3300"/>
                      </a:solidFill>
                      <a:latin typeface="Times New Roman" pitchFamily="18" charset="0"/>
                    </a:rPr>
                    <a:t> l</a:t>
                  </a:r>
                  <a:r>
                    <a:rPr lang="fr-FR" altLang="fr-FR" sz="2400" b="1" i="1" baseline="-25000" smtClean="0">
                      <a:solidFill>
                        <a:srgbClr val="FF3300"/>
                      </a:solidFill>
                      <a:latin typeface="Times New Roman" pitchFamily="18" charset="0"/>
                    </a:rPr>
                    <a:t>b</a:t>
                  </a:r>
                  <a:r>
                    <a:rPr lang="fr-FR" altLang="fr-FR" sz="2400" b="1" i="1" baseline="-25000" smtClean="0">
                      <a:solidFill>
                        <a:srgbClr val="000000"/>
                      </a:solidFill>
                      <a:latin typeface="Times New Roman" pitchFamily="18" charset="0"/>
                    </a:rPr>
                    <a:t> </a:t>
                  </a:r>
                  <a:r>
                    <a:rPr lang="fr-FR" altLang="fr-FR" sz="2400" b="1" i="1" smtClean="0">
                      <a:solidFill>
                        <a:srgbClr val="000000"/>
                      </a:solidFill>
                      <a:latin typeface="Times New Roman" pitchFamily="18" charset="0"/>
                    </a:rPr>
                    <a:t>, </a:t>
                  </a:r>
                  <a:r>
                    <a:rPr lang="fr-FR" altLang="fr-FR" sz="2400" b="1" i="1" smtClean="0">
                      <a:solidFill>
                        <a:srgbClr val="FF3300"/>
                      </a:solidFill>
                      <a:latin typeface="Times New Roman" pitchFamily="18" charset="0"/>
                    </a:rPr>
                    <a:t>j</a:t>
                  </a:r>
                  <a:r>
                    <a:rPr lang="fr-FR" altLang="fr-FR" sz="2400" b="1" i="1" baseline="-25000" smtClean="0">
                      <a:solidFill>
                        <a:srgbClr val="FF3300"/>
                      </a:solidFill>
                      <a:latin typeface="Times New Roman" pitchFamily="18" charset="0"/>
                    </a:rPr>
                    <a:t>b</a:t>
                  </a:r>
                </a:p>
                <a:p>
                  <a:endParaRPr lang="fr-FR" altLang="fr-FR" sz="2400" b="1" i="1" baseline="-25000" smtClean="0">
                    <a:solidFill>
                      <a:srgbClr val="00CC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3" name="Text Box 60"/>
                <p:cNvSpPr txBox="1">
                  <a:spLocks noChangeArrowheads="1"/>
                </p:cNvSpPr>
                <p:nvPr/>
              </p:nvSpPr>
              <p:spPr bwMode="auto">
                <a:xfrm>
                  <a:off x="136" y="3555"/>
                  <a:ext cx="253" cy="3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fr-FR" altLang="fr-FR" sz="2800" b="1" i="1" smtClean="0">
                      <a:solidFill>
                        <a:srgbClr val="FF3300"/>
                      </a:solidFill>
                      <a:latin typeface="Times New Roman" pitchFamily="18" charset="0"/>
                    </a:rPr>
                    <a:t>T</a:t>
                  </a:r>
                  <a:endParaRPr lang="fr-FR" altLang="fr-FR" sz="2800" b="1" i="1" baseline="-25000" smtClean="0">
                    <a:solidFill>
                      <a:srgbClr val="FF3300"/>
                    </a:solidFill>
                    <a:latin typeface="Times New Roman" pitchFamily="18" charset="0"/>
                  </a:endParaRPr>
                </a:p>
              </p:txBody>
            </p:sp>
          </p:grpSp>
        </p:grpSp>
      </p:grpSp>
      <p:grpSp>
        <p:nvGrpSpPr>
          <p:cNvPr id="63" name="Groupe 62"/>
          <p:cNvGrpSpPr/>
          <p:nvPr/>
        </p:nvGrpSpPr>
        <p:grpSpPr>
          <a:xfrm>
            <a:off x="2627685" y="2852936"/>
            <a:ext cx="6243278" cy="2430905"/>
            <a:chOff x="2627685" y="2852936"/>
            <a:chExt cx="6243278" cy="2430905"/>
          </a:xfrm>
        </p:grpSpPr>
        <p:sp>
          <p:nvSpPr>
            <p:cNvPr id="2" name="Bulle ronde 1"/>
            <p:cNvSpPr/>
            <p:nvPr/>
          </p:nvSpPr>
          <p:spPr>
            <a:xfrm flipH="1">
              <a:off x="2627685" y="2852936"/>
              <a:ext cx="6243278" cy="2430905"/>
            </a:xfrm>
            <a:custGeom>
              <a:avLst/>
              <a:gdLst>
                <a:gd name="connsiteX0" fmla="*/ 1820430 w 6241404"/>
                <a:gd name="connsiteY0" fmla="*/ 1807062 h 1606277"/>
                <a:gd name="connsiteX1" fmla="*/ 1587093 w 6241404"/>
                <a:gd name="connsiteY1" fmla="*/ 1502605 h 1606277"/>
                <a:gd name="connsiteX2" fmla="*/ 2583714 w 6241404"/>
                <a:gd name="connsiteY2" fmla="*/ 11979 h 1606277"/>
                <a:gd name="connsiteX3" fmla="*/ 3929189 w 6241404"/>
                <a:gd name="connsiteY3" fmla="*/ 27420 h 1606277"/>
                <a:gd name="connsiteX4" fmla="*/ 4144648 w 6241404"/>
                <a:gd name="connsiteY4" fmla="*/ 1561814 h 1606277"/>
                <a:gd name="connsiteX5" fmla="*/ 2716898 w 6241404"/>
                <a:gd name="connsiteY5" fmla="*/ 1599525 h 1606277"/>
                <a:gd name="connsiteX6" fmla="*/ 1820430 w 6241404"/>
                <a:gd name="connsiteY6" fmla="*/ 1807062 h 1606277"/>
                <a:gd name="connsiteX0" fmla="*/ 976171 w 6243278"/>
                <a:gd name="connsiteY0" fmla="*/ 2430905 h 2430905"/>
                <a:gd name="connsiteX1" fmla="*/ 1588868 w 6243278"/>
                <a:gd name="connsiteY1" fmla="*/ 1502605 h 2430905"/>
                <a:gd name="connsiteX2" fmla="*/ 2585489 w 6243278"/>
                <a:gd name="connsiteY2" fmla="*/ 11979 h 2430905"/>
                <a:gd name="connsiteX3" fmla="*/ 3930964 w 6243278"/>
                <a:gd name="connsiteY3" fmla="*/ 27420 h 2430905"/>
                <a:gd name="connsiteX4" fmla="*/ 4146423 w 6243278"/>
                <a:gd name="connsiteY4" fmla="*/ 1561814 h 2430905"/>
                <a:gd name="connsiteX5" fmla="*/ 2718673 w 6243278"/>
                <a:gd name="connsiteY5" fmla="*/ 1599525 h 2430905"/>
                <a:gd name="connsiteX6" fmla="*/ 976171 w 6243278"/>
                <a:gd name="connsiteY6" fmla="*/ 2430905 h 2430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43278" h="2430905">
                  <a:moveTo>
                    <a:pt x="976171" y="2430905"/>
                  </a:moveTo>
                  <a:cubicBezTo>
                    <a:pt x="898392" y="2329419"/>
                    <a:pt x="1666647" y="1604091"/>
                    <a:pt x="1588868" y="1502605"/>
                  </a:cubicBezTo>
                  <a:cubicBezTo>
                    <a:pt x="-964074" y="1131868"/>
                    <a:pt x="-302117" y="141791"/>
                    <a:pt x="2585489" y="11979"/>
                  </a:cubicBezTo>
                  <a:cubicBezTo>
                    <a:pt x="3033002" y="-8139"/>
                    <a:pt x="3492185" y="-2869"/>
                    <a:pt x="3930964" y="27420"/>
                  </a:cubicBezTo>
                  <a:cubicBezTo>
                    <a:pt x="6900183" y="232389"/>
                    <a:pt x="7050408" y="1302222"/>
                    <a:pt x="4146423" y="1561814"/>
                  </a:cubicBezTo>
                  <a:cubicBezTo>
                    <a:pt x="3688355" y="1602761"/>
                    <a:pt x="3199511" y="1615673"/>
                    <a:pt x="2718673" y="1599525"/>
                  </a:cubicBezTo>
                  <a:lnTo>
                    <a:pt x="976171" y="2430905"/>
                  </a:lnTo>
                  <a:close/>
                </a:path>
              </a:pathLst>
            </a:cu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2" name="Text Box 3"/>
            <p:cNvSpPr txBox="1">
              <a:spLocks noChangeArrowheads="1"/>
            </p:cNvSpPr>
            <p:nvPr/>
          </p:nvSpPr>
          <p:spPr bwMode="auto">
            <a:xfrm>
              <a:off x="3584482" y="3080665"/>
              <a:ext cx="4380686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noAutofit/>
            </a:bodyPr>
            <a:lstStyle/>
            <a:p>
              <a:pPr algn="ctr"/>
              <a:r>
                <a:rPr lang="fr-FR" altLang="fr-FR" sz="2400" b="1" dirty="0" err="1" smtClean="0">
                  <a:solidFill>
                    <a:schemeClr val="bg1"/>
                  </a:solidFill>
                  <a:latin typeface="Arial" charset="0"/>
                </a:rPr>
                <a:t>Width</a:t>
              </a:r>
              <a:r>
                <a:rPr lang="fr-FR" altLang="fr-FR" sz="2400" b="1" dirty="0" smtClean="0">
                  <a:solidFill>
                    <a:schemeClr val="bg1"/>
                  </a:solidFill>
                  <a:latin typeface="Arial" charset="0"/>
                </a:rPr>
                <a:t> fluctuation correction factor</a:t>
              </a:r>
            </a:p>
            <a:p>
              <a:pPr algn="ctr"/>
              <a:r>
                <a:rPr lang="fr-FR" altLang="fr-FR" sz="2400" b="1" dirty="0">
                  <a:solidFill>
                    <a:schemeClr val="bg1"/>
                  </a:solidFill>
                  <a:latin typeface="Arial" charset="0"/>
                </a:rPr>
                <a:t>t</a:t>
              </a:r>
              <a:r>
                <a:rPr lang="fr-FR" altLang="fr-FR" sz="2400" b="1" dirty="0" smtClean="0">
                  <a:solidFill>
                    <a:schemeClr val="bg1"/>
                  </a:solidFill>
                  <a:latin typeface="Arial" charset="0"/>
                </a:rPr>
                <a:t>o </a:t>
              </a:r>
              <a:r>
                <a:rPr lang="fr-FR" altLang="fr-FR" sz="2400" b="1" dirty="0" err="1" smtClean="0">
                  <a:solidFill>
                    <a:schemeClr val="bg1"/>
                  </a:solidFill>
                  <a:latin typeface="Arial" charset="0"/>
                </a:rPr>
                <a:t>account</a:t>
              </a:r>
              <a:r>
                <a:rPr lang="fr-FR" altLang="fr-FR" sz="2400" b="1" dirty="0" smtClean="0">
                  <a:solidFill>
                    <a:schemeClr val="bg1"/>
                  </a:solidFill>
                  <a:latin typeface="Arial" charset="0"/>
                </a:rPr>
                <a:t> for </a:t>
              </a:r>
              <a:r>
                <a:rPr lang="fr-FR" altLang="fr-FR" sz="2400" b="1" dirty="0" err="1" smtClean="0">
                  <a:solidFill>
                    <a:schemeClr val="bg1"/>
                  </a:solidFill>
                  <a:latin typeface="Arial" charset="0"/>
                </a:rPr>
                <a:t>deviations</a:t>
              </a:r>
              <a:endParaRPr lang="fr-FR" altLang="fr-FR" sz="2400" b="1" dirty="0" smtClean="0">
                <a:solidFill>
                  <a:schemeClr val="bg1"/>
                </a:solidFill>
                <a:latin typeface="Arial" charset="0"/>
              </a:endParaRPr>
            </a:p>
            <a:p>
              <a:pPr algn="ctr"/>
              <a:r>
                <a:rPr lang="fr-FR" altLang="fr-FR" sz="2400" b="1" dirty="0" err="1" smtClean="0">
                  <a:solidFill>
                    <a:schemeClr val="bg1"/>
                  </a:solidFill>
                  <a:latin typeface="Arial" charset="0"/>
                </a:rPr>
                <a:t>from</a:t>
              </a:r>
              <a:r>
                <a:rPr lang="fr-FR" altLang="fr-FR" sz="2400" b="1" dirty="0" smtClean="0">
                  <a:solidFill>
                    <a:schemeClr val="bg1"/>
                  </a:solidFill>
                  <a:latin typeface="Arial" charset="0"/>
                </a:rPr>
                <a:t> </a:t>
              </a:r>
              <a:r>
                <a:rPr lang="fr-FR" altLang="fr-FR" sz="2400" b="1" dirty="0" err="1" smtClean="0">
                  <a:solidFill>
                    <a:schemeClr val="bg1"/>
                  </a:solidFill>
                  <a:latin typeface="Arial" charset="0"/>
                </a:rPr>
                <a:t>independance</a:t>
              </a:r>
              <a:r>
                <a:rPr lang="fr-FR" altLang="fr-FR" sz="2400" b="1" dirty="0">
                  <a:solidFill>
                    <a:schemeClr val="bg1"/>
                  </a:solidFill>
                  <a:latin typeface="Arial" charset="0"/>
                </a:rPr>
                <a:t> </a:t>
              </a:r>
              <a:r>
                <a:rPr lang="fr-FR" altLang="fr-FR" sz="2400" b="1" dirty="0" err="1" smtClean="0">
                  <a:solidFill>
                    <a:schemeClr val="bg1"/>
                  </a:solidFill>
                  <a:latin typeface="Arial" charset="0"/>
                </a:rPr>
                <a:t>hypothesis</a:t>
              </a:r>
              <a:endParaRPr lang="fr-FR" altLang="fr-FR" sz="2400" b="1" dirty="0" smtClean="0">
                <a:solidFill>
                  <a:schemeClr val="bg1"/>
                </a:solidFill>
                <a:latin typeface="Arial" charset="0"/>
              </a:endParaRPr>
            </a:p>
          </p:txBody>
        </p:sp>
      </p:grpSp>
      <p:grpSp>
        <p:nvGrpSpPr>
          <p:cNvPr id="70" name="Groupe 69"/>
          <p:cNvGrpSpPr/>
          <p:nvPr/>
        </p:nvGrpSpPr>
        <p:grpSpPr>
          <a:xfrm>
            <a:off x="3241672" y="1538472"/>
            <a:ext cx="3870329" cy="784770"/>
            <a:chOff x="3241672" y="1538472"/>
            <a:chExt cx="3870329" cy="784770"/>
          </a:xfrm>
        </p:grpSpPr>
        <p:sp>
          <p:nvSpPr>
            <p:cNvPr id="67" name="Text Box 3"/>
            <p:cNvSpPr txBox="1">
              <a:spLocks noChangeArrowheads="1"/>
            </p:cNvSpPr>
            <p:nvPr/>
          </p:nvSpPr>
          <p:spPr bwMode="auto">
            <a:xfrm>
              <a:off x="5070275" y="1616614"/>
              <a:ext cx="1920719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sz="2000" b="1" dirty="0" err="1" smtClean="0">
                  <a:solidFill>
                    <a:srgbClr val="000000"/>
                  </a:solidFill>
                  <a:latin typeface="Arial" charset="0"/>
                </a:rPr>
                <a:t>Given</a:t>
              </a:r>
              <a:r>
                <a:rPr lang="fr-FR" altLang="fr-FR" sz="2000" b="1" dirty="0" smtClean="0">
                  <a:solidFill>
                    <a:srgbClr val="000000"/>
                  </a:solidFill>
                  <a:latin typeface="Arial" charset="0"/>
                </a:rPr>
                <a:t> by OMP</a:t>
              </a:r>
            </a:p>
          </p:txBody>
        </p:sp>
        <p:grpSp>
          <p:nvGrpSpPr>
            <p:cNvPr id="69" name="Groupe 68"/>
            <p:cNvGrpSpPr/>
            <p:nvPr/>
          </p:nvGrpSpPr>
          <p:grpSpPr>
            <a:xfrm>
              <a:off x="3241672" y="1538472"/>
              <a:ext cx="3870329" cy="784770"/>
              <a:chOff x="3241672" y="1538472"/>
              <a:chExt cx="3870329" cy="784770"/>
            </a:xfrm>
          </p:grpSpPr>
          <p:sp>
            <p:nvSpPr>
              <p:cNvPr id="64" name="Ellipse 63"/>
              <p:cNvSpPr/>
              <p:nvPr/>
            </p:nvSpPr>
            <p:spPr>
              <a:xfrm>
                <a:off x="3241672" y="1538472"/>
                <a:ext cx="806624" cy="784770"/>
              </a:xfrm>
              <a:prstGeom prst="ellipse">
                <a:avLst/>
              </a:prstGeom>
              <a:solidFill>
                <a:schemeClr val="tx2">
                  <a:alpha val="18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66" name="Connecteur droit avec flèche 65"/>
              <p:cNvCxnSpPr>
                <a:endCxn id="64" idx="6"/>
              </p:cNvCxnSpPr>
              <p:nvPr/>
            </p:nvCxnSpPr>
            <p:spPr>
              <a:xfrm flipH="1">
                <a:off x="4048296" y="1822450"/>
                <a:ext cx="1041229" cy="108407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Rectangle 67"/>
              <p:cNvSpPr/>
              <p:nvPr/>
            </p:nvSpPr>
            <p:spPr>
              <a:xfrm>
                <a:off x="5089525" y="1665288"/>
                <a:ext cx="2022476" cy="351436"/>
              </a:xfrm>
              <a:prstGeom prst="rect">
                <a:avLst/>
              </a:prstGeom>
              <a:solidFill>
                <a:schemeClr val="tx2">
                  <a:alpha val="19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grpSp>
        <p:nvGrpSpPr>
          <p:cNvPr id="80" name="Groupe 79"/>
          <p:cNvGrpSpPr/>
          <p:nvPr/>
        </p:nvGrpSpPr>
        <p:grpSpPr>
          <a:xfrm>
            <a:off x="279923" y="4659270"/>
            <a:ext cx="3580083" cy="1392280"/>
            <a:chOff x="279923" y="4659270"/>
            <a:chExt cx="3580083" cy="1392280"/>
          </a:xfrm>
        </p:grpSpPr>
        <p:sp>
          <p:nvSpPr>
            <p:cNvPr id="76" name="Rectangle 75"/>
            <p:cNvSpPr/>
            <p:nvPr/>
          </p:nvSpPr>
          <p:spPr>
            <a:xfrm>
              <a:off x="299173" y="4707944"/>
              <a:ext cx="2731365" cy="351436"/>
            </a:xfrm>
            <a:prstGeom prst="rect">
              <a:avLst/>
            </a:prstGeom>
            <a:solidFill>
              <a:schemeClr val="tx2">
                <a:alpha val="19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65" name="Ellipse 64"/>
            <p:cNvSpPr/>
            <p:nvPr/>
          </p:nvSpPr>
          <p:spPr>
            <a:xfrm>
              <a:off x="1964531" y="5449094"/>
              <a:ext cx="1895475" cy="602456"/>
            </a:xfrm>
            <a:prstGeom prst="ellipse">
              <a:avLst/>
            </a:prstGeom>
            <a:solidFill>
              <a:schemeClr val="tx2">
                <a:alpha val="2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2" name="Text Box 3"/>
            <p:cNvSpPr txBox="1">
              <a:spLocks noChangeArrowheads="1"/>
            </p:cNvSpPr>
            <p:nvPr/>
          </p:nvSpPr>
          <p:spPr bwMode="auto">
            <a:xfrm>
              <a:off x="279923" y="4659270"/>
              <a:ext cx="2837928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fr-FR" altLang="fr-FR" sz="2000" b="1" dirty="0" err="1" smtClean="0">
                  <a:solidFill>
                    <a:srgbClr val="000000"/>
                  </a:solidFill>
                  <a:latin typeface="Arial" charset="0"/>
                </a:rPr>
                <a:t>Parity</a:t>
              </a:r>
              <a:r>
                <a:rPr lang="fr-FR" altLang="fr-FR" sz="2000" b="1" dirty="0" smtClean="0">
                  <a:solidFill>
                    <a:srgbClr val="000000"/>
                  </a:solidFill>
                  <a:latin typeface="Arial" charset="0"/>
                </a:rPr>
                <a:t> </a:t>
              </a:r>
              <a:r>
                <a:rPr lang="fr-FR" altLang="fr-FR" sz="2000" b="1" dirty="0" err="1" smtClean="0">
                  <a:solidFill>
                    <a:srgbClr val="000000"/>
                  </a:solidFill>
                  <a:latin typeface="Arial" charset="0"/>
                </a:rPr>
                <a:t>selection</a:t>
              </a:r>
              <a:r>
                <a:rPr lang="fr-FR" altLang="fr-FR" sz="2000" b="1" dirty="0">
                  <a:solidFill>
                    <a:srgbClr val="000000"/>
                  </a:solidFill>
                  <a:latin typeface="Arial" charset="0"/>
                </a:rPr>
                <a:t> </a:t>
              </a:r>
              <a:r>
                <a:rPr lang="fr-FR" altLang="fr-FR" sz="2000" b="1" dirty="0" err="1" smtClean="0">
                  <a:solidFill>
                    <a:srgbClr val="000000"/>
                  </a:solidFill>
                  <a:latin typeface="Arial" charset="0"/>
                </a:rPr>
                <a:t>rules</a:t>
              </a:r>
              <a:endParaRPr lang="fr-FR" altLang="fr-FR" sz="2000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cxnSp>
          <p:nvCxnSpPr>
            <p:cNvPr id="75" name="Connecteur droit avec flèche 74"/>
            <p:cNvCxnSpPr>
              <a:stCxn id="76" idx="2"/>
              <a:endCxn id="65" idx="0"/>
            </p:cNvCxnSpPr>
            <p:nvPr/>
          </p:nvCxnSpPr>
          <p:spPr>
            <a:xfrm>
              <a:off x="1664856" y="5059380"/>
              <a:ext cx="1247413" cy="389714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56120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9"/>
          <p:cNvSpPr>
            <a:spLocks/>
          </p:cNvSpPr>
          <p:nvPr/>
        </p:nvSpPr>
        <p:spPr bwMode="auto">
          <a:xfrm>
            <a:off x="2195736" y="52388"/>
            <a:ext cx="5593432" cy="90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0" hangingPunct="0"/>
            <a:r>
              <a:rPr lang="fr-FR" sz="2200" b="1" dirty="0" smtClean="0">
                <a:solidFill>
                  <a:prstClr val="white"/>
                </a:solidFill>
                <a:latin typeface="Arial" charset="0"/>
              </a:rPr>
              <a:t>THE COMPOUND NUCLEUS MODEL</a:t>
            </a:r>
          </a:p>
          <a:p>
            <a:pPr algn="ctr" eaLnBrk="0" hangingPunct="0"/>
            <a:r>
              <a:rPr lang="fr-FR" sz="2200" b="1" dirty="0" smtClean="0">
                <a:solidFill>
                  <a:prstClr val="white"/>
                </a:solidFill>
                <a:latin typeface="Arial" charset="0"/>
              </a:rPr>
              <a:t>(</a:t>
            </a:r>
            <a:r>
              <a:rPr lang="fr-FR" sz="2200" b="1" dirty="0" err="1" smtClean="0">
                <a:solidFill>
                  <a:prstClr val="white"/>
                </a:solidFill>
                <a:latin typeface="Arial" charset="0"/>
              </a:rPr>
              <a:t>width</a:t>
            </a:r>
            <a:r>
              <a:rPr lang="fr-FR" sz="2200" b="1" dirty="0" smtClean="0">
                <a:solidFill>
                  <a:prstClr val="white"/>
                </a:solidFill>
                <a:latin typeface="Arial" charset="0"/>
              </a:rPr>
              <a:t> fluctuation correction factor)</a:t>
            </a:r>
            <a:endParaRPr lang="fr-FR" sz="2200" b="1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385763" y="901700"/>
            <a:ext cx="7816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b="1" smtClean="0">
                <a:solidFill>
                  <a:srgbClr val="000000"/>
                </a:solidFill>
                <a:latin typeface="Arial" charset="0"/>
              </a:rPr>
              <a:t>Breit-Wigner resonance integrated and averaged over an energy width</a:t>
            </a:r>
          </a:p>
          <a:p>
            <a:r>
              <a:rPr lang="fr-FR" altLang="fr-FR" b="1" smtClean="0">
                <a:solidFill>
                  <a:srgbClr val="000000"/>
                </a:solidFill>
                <a:latin typeface="Arial" charset="0"/>
              </a:rPr>
              <a:t>Corresponding to the incident beam dispersion</a:t>
            </a:r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1677988" y="1304925"/>
            <a:ext cx="5846762" cy="1555750"/>
            <a:chOff x="1057" y="822"/>
            <a:chExt cx="3683" cy="980"/>
          </a:xfrm>
        </p:grpSpPr>
        <p:sp>
          <p:nvSpPr>
            <p:cNvPr id="5" name="Text Box 5"/>
            <p:cNvSpPr txBox="1">
              <a:spLocks noChangeArrowheads="1"/>
            </p:cNvSpPr>
            <p:nvPr/>
          </p:nvSpPr>
          <p:spPr bwMode="auto">
            <a:xfrm>
              <a:off x="2990" y="822"/>
              <a:ext cx="1750" cy="9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fr-FR" altLang="fr-FR" sz="960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&lt;    &gt;</a:t>
              </a:r>
            </a:p>
          </p:txBody>
        </p: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1057" y="940"/>
              <a:ext cx="3291" cy="705"/>
              <a:chOff x="1057" y="940"/>
              <a:chExt cx="3291" cy="705"/>
            </a:xfrm>
          </p:grpSpPr>
          <p:sp>
            <p:nvSpPr>
              <p:cNvPr id="7" name="Text Box 7"/>
              <p:cNvSpPr txBox="1">
                <a:spLocks noChangeArrowheads="1"/>
              </p:cNvSpPr>
              <p:nvPr/>
            </p:nvSpPr>
            <p:spPr bwMode="auto">
              <a:xfrm>
                <a:off x="1349" y="1098"/>
                <a:ext cx="989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fr-FR" altLang="fr-FR" sz="3200" b="1" smtClean="0">
                    <a:solidFill>
                      <a:srgbClr val="000000"/>
                    </a:solidFill>
                    <a:latin typeface="Times New Roman" pitchFamily="18" charset="0"/>
                    <a:sym typeface="Symbol" pitchFamily="18" charset="2"/>
                  </a:rPr>
                  <a:t></a:t>
                </a:r>
                <a:r>
                  <a:rPr lang="fr-FR" altLang="fr-FR" sz="3200" b="1" baseline="-25000" smtClean="0">
                    <a:solidFill>
                      <a:srgbClr val="00FF00"/>
                    </a:solidFill>
                    <a:latin typeface="Times New Roman" pitchFamily="18" charset="0"/>
                    <a:sym typeface="Symbol" pitchFamily="18" charset="2"/>
                  </a:rPr>
                  <a:t>a</a:t>
                </a:r>
                <a:r>
                  <a:rPr lang="fr-FR" altLang="fr-FR" sz="3200" b="1" baseline="-25000" smtClean="0">
                    <a:solidFill>
                      <a:srgbClr val="FF3300"/>
                    </a:solidFill>
                    <a:latin typeface="Times New Roman" pitchFamily="18" charset="0"/>
                    <a:sym typeface="Symbol" pitchFamily="18" charset="2"/>
                  </a:rPr>
                  <a:t>b</a:t>
                </a:r>
                <a:r>
                  <a:rPr lang="fr-FR" altLang="fr-FR" sz="2000" b="1" smtClean="0">
                    <a:solidFill>
                      <a:srgbClr val="000000"/>
                    </a:solidFill>
                    <a:latin typeface="Times New Roman" pitchFamily="18" charset="0"/>
                    <a:sym typeface="Symbol" pitchFamily="18" charset="2"/>
                  </a:rPr>
                  <a:t>         </a:t>
                </a:r>
                <a:r>
                  <a:rPr lang="fr-FR" altLang="fr-FR" sz="2000" b="1" smtClean="0">
                    <a:solidFill>
                      <a:srgbClr val="000000"/>
                    </a:solidFill>
                    <a:latin typeface="Arial" charset="0"/>
                    <a:cs typeface="Arial" charset="0"/>
                    <a:sym typeface="Symbol" pitchFamily="18" charset="2"/>
                  </a:rPr>
                  <a:t>=  </a:t>
                </a:r>
                <a:endParaRPr lang="fr-FR" altLang="fr-FR" sz="2000" b="1" baseline="-25000" smtClean="0">
                  <a:solidFill>
                    <a:srgbClr val="CCFF66"/>
                  </a:solidFill>
                  <a:latin typeface="Arial" charset="0"/>
                  <a:cs typeface="Arial" charset="0"/>
                  <a:sym typeface="Symbol" pitchFamily="18" charset="2"/>
                </a:endParaRPr>
              </a:p>
            </p:txBody>
          </p:sp>
          <p:sp>
            <p:nvSpPr>
              <p:cNvPr id="8" name="Text Box 8"/>
              <p:cNvSpPr txBox="1">
                <a:spLocks noChangeArrowheads="1"/>
              </p:cNvSpPr>
              <p:nvPr/>
            </p:nvSpPr>
            <p:spPr bwMode="auto">
              <a:xfrm>
                <a:off x="1057" y="1017"/>
                <a:ext cx="1036" cy="5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fr-FR" altLang="fr-FR" sz="540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&lt;    &gt;</a:t>
                </a:r>
              </a:p>
            </p:txBody>
          </p:sp>
          <p:sp>
            <p:nvSpPr>
              <p:cNvPr id="9" name="Rectangle 9"/>
              <p:cNvSpPr>
                <a:spLocks noChangeArrowheads="1"/>
              </p:cNvSpPr>
              <p:nvPr/>
            </p:nvSpPr>
            <p:spPr bwMode="auto">
              <a:xfrm>
                <a:off x="2307" y="1067"/>
                <a:ext cx="204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fr-FR" altLang="fr-FR" sz="2000" b="1" smtClean="0">
                    <a:solidFill>
                      <a:srgbClr val="000000"/>
                    </a:solidFill>
                    <a:latin typeface="Times New Roman" pitchFamily="18" charset="0"/>
                    <a:sym typeface="Symbol" pitchFamily="18" charset="2"/>
                  </a:rPr>
                  <a:t></a:t>
                </a:r>
              </a:p>
            </p:txBody>
          </p:sp>
          <p:sp>
            <p:nvSpPr>
              <p:cNvPr id="10" name="Line 10"/>
              <p:cNvSpPr>
                <a:spLocks noChangeShapeType="1"/>
              </p:cNvSpPr>
              <p:nvPr/>
            </p:nvSpPr>
            <p:spPr bwMode="auto">
              <a:xfrm>
                <a:off x="2289" y="1323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Rectangle 11"/>
              <p:cNvSpPr>
                <a:spLocks noChangeArrowheads="1"/>
              </p:cNvSpPr>
              <p:nvPr/>
            </p:nvSpPr>
            <p:spPr bwMode="auto">
              <a:xfrm>
                <a:off x="2289" y="1388"/>
                <a:ext cx="297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fr-FR" altLang="fr-FR" sz="2000" b="1" smtClean="0">
                    <a:solidFill>
                      <a:srgbClr val="000000"/>
                    </a:solidFill>
                    <a:latin typeface="Times New Roman" pitchFamily="18" charset="0"/>
                    <a:sym typeface="Symbol" pitchFamily="18" charset="2"/>
                  </a:rPr>
                  <a:t>k</a:t>
                </a:r>
                <a:r>
                  <a:rPr lang="fr-FR" altLang="fr-FR" sz="2000" b="1" smtClean="0">
                    <a:solidFill>
                      <a:srgbClr val="00FF00"/>
                    </a:solidFill>
                    <a:latin typeface="Times New Roman" pitchFamily="18" charset="0"/>
                    <a:sym typeface="Symbol" pitchFamily="18" charset="2"/>
                  </a:rPr>
                  <a:t> </a:t>
                </a:r>
                <a:r>
                  <a:rPr lang="fr-FR" altLang="fr-FR" sz="2000" b="1" baseline="-25000" smtClean="0">
                    <a:solidFill>
                      <a:srgbClr val="00FF00"/>
                    </a:solidFill>
                    <a:latin typeface="Times New Roman" pitchFamily="18" charset="0"/>
                    <a:sym typeface="Symbol" pitchFamily="18" charset="2"/>
                  </a:rPr>
                  <a:t>a</a:t>
                </a:r>
              </a:p>
            </p:txBody>
          </p:sp>
          <p:sp>
            <p:nvSpPr>
              <p:cNvPr id="12" name="Rectangle 12"/>
              <p:cNvSpPr>
                <a:spLocks noChangeArrowheads="1"/>
              </p:cNvSpPr>
              <p:nvPr/>
            </p:nvSpPr>
            <p:spPr bwMode="auto">
              <a:xfrm>
                <a:off x="2418" y="1317"/>
                <a:ext cx="168" cy="1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fr-FR" altLang="fr-FR" sz="2000" b="1" baseline="-25000" smtClean="0">
                    <a:solidFill>
                      <a:srgbClr val="000000"/>
                    </a:solidFill>
                    <a:latin typeface="Times New Roman" pitchFamily="18" charset="0"/>
                    <a:sym typeface="Symbol" pitchFamily="18" charset="2"/>
                  </a:rPr>
                  <a:t>2</a:t>
                </a:r>
              </a:p>
            </p:txBody>
          </p:sp>
          <p:sp>
            <p:nvSpPr>
              <p:cNvPr id="13" name="Rectangle 13"/>
              <p:cNvSpPr>
                <a:spLocks noChangeArrowheads="1"/>
              </p:cNvSpPr>
              <p:nvPr/>
            </p:nvSpPr>
            <p:spPr bwMode="auto">
              <a:xfrm>
                <a:off x="2669" y="1067"/>
                <a:ext cx="284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fr-FR" altLang="fr-FR" sz="2000" b="1" smtClean="0">
                    <a:solidFill>
                      <a:srgbClr val="000000"/>
                    </a:solidFill>
                    <a:latin typeface="Times New Roman" pitchFamily="18" charset="0"/>
                    <a:sym typeface="Symbol" pitchFamily="18" charset="2"/>
                  </a:rPr>
                  <a:t>2</a:t>
                </a:r>
              </a:p>
            </p:txBody>
          </p:sp>
          <p:sp>
            <p:nvSpPr>
              <p:cNvPr id="14" name="Line 14"/>
              <p:cNvSpPr>
                <a:spLocks noChangeShapeType="1"/>
              </p:cNvSpPr>
              <p:nvPr/>
            </p:nvSpPr>
            <p:spPr bwMode="auto">
              <a:xfrm>
                <a:off x="2651" y="1323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" name="Rectangle 15"/>
              <p:cNvSpPr>
                <a:spLocks noChangeArrowheads="1"/>
              </p:cNvSpPr>
              <p:nvPr/>
            </p:nvSpPr>
            <p:spPr bwMode="auto">
              <a:xfrm>
                <a:off x="2694" y="1388"/>
                <a:ext cx="23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fr-FR" altLang="fr-FR" sz="2000" b="1" smtClean="0">
                    <a:solidFill>
                      <a:srgbClr val="000000"/>
                    </a:solidFill>
                    <a:latin typeface="Times New Roman" pitchFamily="18" charset="0"/>
                    <a:sym typeface="Symbol" pitchFamily="18" charset="2"/>
                  </a:rPr>
                  <a:t>D</a:t>
                </a:r>
                <a:endParaRPr lang="fr-FR" altLang="fr-FR" sz="2000" b="1" baseline="-25000" smtClean="0">
                  <a:solidFill>
                    <a:srgbClr val="000000"/>
                  </a:solidFill>
                  <a:latin typeface="Times New Roman" pitchFamily="18" charset="0"/>
                  <a:sym typeface="Symbol" pitchFamily="18" charset="2"/>
                </a:endParaRPr>
              </a:p>
            </p:txBody>
          </p:sp>
          <p:sp>
            <p:nvSpPr>
              <p:cNvPr id="16" name="Rectangle 16"/>
              <p:cNvSpPr>
                <a:spLocks noChangeArrowheads="1"/>
              </p:cNvSpPr>
              <p:nvPr/>
            </p:nvSpPr>
            <p:spPr bwMode="auto">
              <a:xfrm>
                <a:off x="3683" y="1280"/>
                <a:ext cx="467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fr-FR" altLang="fr-FR" sz="3200" b="1" smtClean="0">
                    <a:solidFill>
                      <a:srgbClr val="0000FF"/>
                    </a:solidFill>
                    <a:sym typeface="Symbol" pitchFamily="18" charset="2"/>
                  </a:rPr>
                  <a:t>G</a:t>
                </a:r>
                <a:r>
                  <a:rPr lang="fr-FR" altLang="fr-FR" sz="3200" b="1" baseline="-25000" smtClean="0">
                    <a:solidFill>
                      <a:srgbClr val="0000FF"/>
                    </a:solidFill>
                    <a:latin typeface="Times New Roman" pitchFamily="18" charset="0"/>
                    <a:sym typeface="Symbol" pitchFamily="18" charset="2"/>
                  </a:rPr>
                  <a:t>tot</a:t>
                </a:r>
              </a:p>
            </p:txBody>
          </p:sp>
          <p:sp>
            <p:nvSpPr>
              <p:cNvPr id="17" name="Line 17"/>
              <p:cNvSpPr>
                <a:spLocks noChangeShapeType="1"/>
              </p:cNvSpPr>
              <p:nvPr/>
            </p:nvSpPr>
            <p:spPr bwMode="auto">
              <a:xfrm>
                <a:off x="3357" y="1325"/>
                <a:ext cx="991" cy="0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" name="Rectangle 18"/>
              <p:cNvSpPr>
                <a:spLocks noChangeArrowheads="1"/>
              </p:cNvSpPr>
              <p:nvPr/>
            </p:nvSpPr>
            <p:spPr bwMode="auto">
              <a:xfrm>
                <a:off x="3551" y="940"/>
                <a:ext cx="645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fr-FR" altLang="fr-FR" sz="3200" b="1" smtClean="0">
                    <a:solidFill>
                      <a:srgbClr val="00FF00"/>
                    </a:solidFill>
                    <a:sym typeface="Symbol" pitchFamily="18" charset="2"/>
                  </a:rPr>
                  <a:t>G</a:t>
                </a:r>
                <a:r>
                  <a:rPr lang="fr-FR" altLang="fr-FR" sz="3200" b="1" baseline="-25000" smtClean="0">
                    <a:solidFill>
                      <a:srgbClr val="00FF00"/>
                    </a:solidFill>
                    <a:latin typeface="Times New Roman" pitchFamily="18" charset="0"/>
                    <a:sym typeface="Symbol" pitchFamily="18" charset="2"/>
                  </a:rPr>
                  <a:t>a </a:t>
                </a:r>
                <a:r>
                  <a:rPr lang="fr-FR" altLang="fr-FR" sz="3200" b="1" smtClean="0">
                    <a:solidFill>
                      <a:srgbClr val="FF3300"/>
                    </a:solidFill>
                    <a:sym typeface="Symbol" pitchFamily="18" charset="2"/>
                  </a:rPr>
                  <a:t>G</a:t>
                </a:r>
                <a:r>
                  <a:rPr lang="fr-FR" altLang="fr-FR" sz="3200" b="1" baseline="-25000" smtClean="0">
                    <a:solidFill>
                      <a:srgbClr val="FF3300"/>
                    </a:solidFill>
                    <a:latin typeface="Times New Roman" pitchFamily="18" charset="0"/>
                    <a:sym typeface="Symbol" pitchFamily="18" charset="2"/>
                  </a:rPr>
                  <a:t>b</a:t>
                </a:r>
              </a:p>
            </p:txBody>
          </p:sp>
        </p:grpSp>
      </p:grpSp>
      <p:grpSp>
        <p:nvGrpSpPr>
          <p:cNvPr id="2" name="Groupe 1"/>
          <p:cNvGrpSpPr/>
          <p:nvPr/>
        </p:nvGrpSpPr>
        <p:grpSpPr>
          <a:xfrm>
            <a:off x="142875" y="2438400"/>
            <a:ext cx="3709045" cy="1349375"/>
            <a:chOff x="142875" y="2438400"/>
            <a:chExt cx="3709045" cy="1349375"/>
          </a:xfrm>
        </p:grpSpPr>
        <p:sp>
          <p:nvSpPr>
            <p:cNvPr id="19" name="Text Box 20"/>
            <p:cNvSpPr txBox="1">
              <a:spLocks noChangeArrowheads="1"/>
            </p:cNvSpPr>
            <p:nvPr/>
          </p:nvSpPr>
          <p:spPr bwMode="auto">
            <a:xfrm>
              <a:off x="142875" y="3014663"/>
              <a:ext cx="800100" cy="369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b="1" dirty="0" err="1" smtClean="0">
                  <a:solidFill>
                    <a:srgbClr val="000000"/>
                  </a:solidFill>
                  <a:latin typeface="Arial" charset="0"/>
                </a:rPr>
                <a:t>Since</a:t>
              </a:r>
              <a:endParaRPr lang="fr-FR" altLang="fr-FR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" name="Rectangle 21"/>
            <p:cNvSpPr>
              <a:spLocks noChangeArrowheads="1"/>
            </p:cNvSpPr>
            <p:nvPr/>
          </p:nvSpPr>
          <p:spPr bwMode="auto">
            <a:xfrm>
              <a:off x="2823220" y="2614613"/>
              <a:ext cx="598488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fr-FR" altLang="fr-FR" sz="3200" b="1" smtClean="0">
                  <a:solidFill>
                    <a:srgbClr val="FF3300"/>
                  </a:solidFill>
                  <a:sym typeface="Symbol" pitchFamily="18" charset="2"/>
                </a:rPr>
                <a:t>G</a:t>
              </a:r>
              <a:r>
                <a:rPr lang="fr-FR" altLang="fr-FR" sz="3200" b="1" baseline="-25000" smtClean="0">
                  <a:solidFill>
                    <a:srgbClr val="FF3300"/>
                  </a:solidFill>
                  <a:sym typeface="Symbol" pitchFamily="18" charset="2"/>
                </a:rPr>
                <a:t>a</a:t>
              </a:r>
            </a:p>
          </p:txBody>
        </p:sp>
        <p:sp>
          <p:nvSpPr>
            <p:cNvPr id="21" name="Rectangle 22"/>
            <p:cNvSpPr>
              <a:spLocks noChangeArrowheads="1"/>
            </p:cNvSpPr>
            <p:nvPr/>
          </p:nvSpPr>
          <p:spPr bwMode="auto">
            <a:xfrm>
              <a:off x="1007120" y="2870200"/>
              <a:ext cx="890588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fr-FR" altLang="fr-FR" sz="3200" b="1" smtClean="0">
                  <a:solidFill>
                    <a:srgbClr val="FF3300"/>
                  </a:solidFill>
                  <a:latin typeface="Arial" charset="0"/>
                  <a:cs typeface="Arial" charset="0"/>
                  <a:sym typeface="Symbol" pitchFamily="18" charset="2"/>
                </a:rPr>
                <a:t>T</a:t>
              </a:r>
              <a:r>
                <a:rPr lang="fr-FR" altLang="fr-FR" sz="3200" b="1" baseline="-25000" smtClean="0">
                  <a:solidFill>
                    <a:srgbClr val="FF3300"/>
                  </a:solidFill>
                  <a:sym typeface="Symbol" pitchFamily="18" charset="2"/>
                </a:rPr>
                <a:t>a </a:t>
              </a:r>
              <a:r>
                <a:rPr lang="fr-FR" altLang="fr-FR" sz="3200" smtClean="0">
                  <a:solidFill>
                    <a:srgbClr val="FF3300"/>
                  </a:solidFill>
                  <a:latin typeface="Arial" charset="0"/>
                  <a:cs typeface="Arial" charset="0"/>
                  <a:sym typeface="Symbol" pitchFamily="18" charset="2"/>
                </a:rPr>
                <a:t></a:t>
              </a:r>
            </a:p>
          </p:txBody>
        </p:sp>
        <p:sp>
          <p:nvSpPr>
            <p:cNvPr id="22" name="Rectangle 23"/>
            <p:cNvSpPr>
              <a:spLocks noChangeArrowheads="1"/>
            </p:cNvSpPr>
            <p:nvPr/>
          </p:nvSpPr>
          <p:spPr bwMode="auto">
            <a:xfrm>
              <a:off x="1940570" y="2701925"/>
              <a:ext cx="503238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fr-FR" altLang="fr-FR" sz="2400" b="1" smtClean="0">
                  <a:solidFill>
                    <a:srgbClr val="FF3300"/>
                  </a:solidFill>
                  <a:latin typeface="Times New Roman" pitchFamily="18" charset="0"/>
                  <a:sym typeface="Symbol" pitchFamily="18" charset="2"/>
                </a:rPr>
                <a:t>2</a:t>
              </a:r>
              <a:r>
                <a:rPr lang="fr-FR" altLang="fr-FR" sz="2400" b="1" smtClean="0">
                  <a:solidFill>
                    <a:srgbClr val="FF3300"/>
                  </a:solidFill>
                  <a:sym typeface="Symbol" pitchFamily="18" charset="2"/>
                </a:rPr>
                <a:t></a:t>
              </a:r>
            </a:p>
          </p:txBody>
        </p:sp>
        <p:sp>
          <p:nvSpPr>
            <p:cNvPr id="23" name="Line 24"/>
            <p:cNvSpPr>
              <a:spLocks noChangeShapeType="1"/>
            </p:cNvSpPr>
            <p:nvPr/>
          </p:nvSpPr>
          <p:spPr bwMode="auto">
            <a:xfrm flipV="1">
              <a:off x="1988195" y="3230563"/>
              <a:ext cx="1789113" cy="4763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4" name="Rectangle 25"/>
            <p:cNvSpPr>
              <a:spLocks noChangeArrowheads="1"/>
            </p:cNvSpPr>
            <p:nvPr/>
          </p:nvSpPr>
          <p:spPr bwMode="auto">
            <a:xfrm>
              <a:off x="2672407" y="3146425"/>
              <a:ext cx="514350" cy="641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fr-FR" altLang="fr-FR" sz="3600" smtClean="0">
                  <a:solidFill>
                    <a:srgbClr val="FF3300"/>
                  </a:solidFill>
                  <a:latin typeface="Times New Roman" pitchFamily="18" charset="0"/>
                  <a:sym typeface="Symbol" pitchFamily="18" charset="2"/>
                </a:rPr>
                <a:t>D</a:t>
              </a:r>
              <a:endParaRPr lang="fr-FR" altLang="fr-FR" sz="3600" baseline="-25000" smtClean="0">
                <a:solidFill>
                  <a:srgbClr val="FF3300"/>
                </a:solidFill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25" name="Text Box 26"/>
            <p:cNvSpPr txBox="1">
              <a:spLocks noChangeArrowheads="1"/>
            </p:cNvSpPr>
            <p:nvPr/>
          </p:nvSpPr>
          <p:spPr bwMode="auto">
            <a:xfrm>
              <a:off x="2378720" y="2438400"/>
              <a:ext cx="1473200" cy="914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fr-FR" altLang="fr-FR" sz="5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&lt;   &gt;</a:t>
              </a:r>
            </a:p>
          </p:txBody>
        </p:sp>
      </p:grpSp>
      <p:grpSp>
        <p:nvGrpSpPr>
          <p:cNvPr id="26" name="Group 27"/>
          <p:cNvGrpSpPr>
            <a:grpSpLocks/>
          </p:cNvGrpSpPr>
          <p:nvPr/>
        </p:nvGrpSpPr>
        <p:grpSpPr bwMode="auto">
          <a:xfrm>
            <a:off x="2058988" y="3722688"/>
            <a:ext cx="5761037" cy="2730500"/>
            <a:chOff x="1297" y="2568"/>
            <a:chExt cx="3629" cy="1720"/>
          </a:xfrm>
        </p:grpSpPr>
        <p:sp>
          <p:nvSpPr>
            <p:cNvPr id="27" name="Text Box 28"/>
            <p:cNvSpPr txBox="1">
              <a:spLocks noChangeArrowheads="1"/>
            </p:cNvSpPr>
            <p:nvPr/>
          </p:nvSpPr>
          <p:spPr bwMode="auto">
            <a:xfrm>
              <a:off x="1517" y="2726"/>
              <a:ext cx="949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fr-FR" altLang="fr-FR" sz="3200" b="1" smtClean="0">
                  <a:solidFill>
                    <a:srgbClr val="000000"/>
                  </a:solidFill>
                  <a:latin typeface="Times New Roman" pitchFamily="18" charset="0"/>
                  <a:sym typeface="Symbol" pitchFamily="18" charset="2"/>
                </a:rPr>
                <a:t></a:t>
              </a:r>
              <a:r>
                <a:rPr lang="fr-FR" altLang="fr-FR" sz="3200" b="1" baseline="-25000" smtClean="0">
                  <a:solidFill>
                    <a:srgbClr val="00FF00"/>
                  </a:solidFill>
                  <a:latin typeface="Times New Roman" pitchFamily="18" charset="0"/>
                  <a:sym typeface="Symbol" pitchFamily="18" charset="2"/>
                </a:rPr>
                <a:t>a</a:t>
              </a:r>
              <a:r>
                <a:rPr lang="fr-FR" altLang="fr-FR" sz="3200" b="1" baseline="-25000" smtClean="0">
                  <a:solidFill>
                    <a:srgbClr val="FF3300"/>
                  </a:solidFill>
                  <a:latin typeface="Times New Roman" pitchFamily="18" charset="0"/>
                  <a:sym typeface="Symbol" pitchFamily="18" charset="2"/>
                </a:rPr>
                <a:t>b</a:t>
              </a:r>
              <a:r>
                <a:rPr lang="fr-FR" altLang="fr-FR" sz="2000" b="1" smtClean="0">
                  <a:solidFill>
                    <a:srgbClr val="000000"/>
                  </a:solidFill>
                  <a:latin typeface="Times New Roman" pitchFamily="18" charset="0"/>
                  <a:sym typeface="Symbol" pitchFamily="18" charset="2"/>
                </a:rPr>
                <a:t>        </a:t>
              </a:r>
              <a:r>
                <a:rPr lang="fr-FR" altLang="fr-FR" sz="2000" b="1" smtClean="0">
                  <a:solidFill>
                    <a:srgbClr val="000000"/>
                  </a:solidFill>
                  <a:latin typeface="Arial" charset="0"/>
                  <a:cs typeface="Arial" charset="0"/>
                  <a:sym typeface="Symbol" pitchFamily="18" charset="2"/>
                </a:rPr>
                <a:t>=  </a:t>
              </a:r>
              <a:endParaRPr lang="fr-FR" altLang="fr-FR" sz="2000" b="1" baseline="-25000" smtClean="0">
                <a:solidFill>
                  <a:srgbClr val="CCFF66"/>
                </a:solidFill>
                <a:latin typeface="Arial" charset="0"/>
                <a:cs typeface="Arial" charset="0"/>
                <a:sym typeface="Symbol" pitchFamily="18" charset="2"/>
              </a:endParaRPr>
            </a:p>
          </p:txBody>
        </p:sp>
        <p:sp>
          <p:nvSpPr>
            <p:cNvPr id="28" name="Text Box 29"/>
            <p:cNvSpPr txBox="1">
              <a:spLocks noChangeArrowheads="1"/>
            </p:cNvSpPr>
            <p:nvPr/>
          </p:nvSpPr>
          <p:spPr bwMode="auto">
            <a:xfrm>
              <a:off x="1297" y="2645"/>
              <a:ext cx="928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fr-FR" altLang="fr-FR" sz="540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&lt;   &gt;</a:t>
              </a:r>
            </a:p>
          </p:txBody>
        </p:sp>
        <p:sp>
          <p:nvSpPr>
            <p:cNvPr id="29" name="Rectangle 30"/>
            <p:cNvSpPr>
              <a:spLocks noChangeArrowheads="1"/>
            </p:cNvSpPr>
            <p:nvPr/>
          </p:nvSpPr>
          <p:spPr bwMode="auto">
            <a:xfrm>
              <a:off x="2377" y="2695"/>
              <a:ext cx="20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fr-FR" altLang="fr-FR" sz="2000" b="1" smtClean="0">
                  <a:solidFill>
                    <a:srgbClr val="000000"/>
                  </a:solidFill>
                  <a:latin typeface="Times New Roman" pitchFamily="18" charset="0"/>
                  <a:sym typeface="Symbol" pitchFamily="18" charset="2"/>
                </a:rPr>
                <a:t></a:t>
              </a:r>
            </a:p>
          </p:txBody>
        </p:sp>
        <p:sp>
          <p:nvSpPr>
            <p:cNvPr id="30" name="Line 31"/>
            <p:cNvSpPr>
              <a:spLocks noChangeShapeType="1"/>
            </p:cNvSpPr>
            <p:nvPr/>
          </p:nvSpPr>
          <p:spPr bwMode="auto">
            <a:xfrm>
              <a:off x="2359" y="2951"/>
              <a:ext cx="288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1" name="Rectangle 32"/>
            <p:cNvSpPr>
              <a:spLocks noChangeArrowheads="1"/>
            </p:cNvSpPr>
            <p:nvPr/>
          </p:nvSpPr>
          <p:spPr bwMode="auto">
            <a:xfrm>
              <a:off x="2359" y="3016"/>
              <a:ext cx="29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fr-FR" altLang="fr-FR" sz="2000" b="1" smtClean="0">
                  <a:solidFill>
                    <a:srgbClr val="000000"/>
                  </a:solidFill>
                  <a:latin typeface="Times New Roman" pitchFamily="18" charset="0"/>
                  <a:sym typeface="Symbol" pitchFamily="18" charset="2"/>
                </a:rPr>
                <a:t>k </a:t>
              </a:r>
              <a:r>
                <a:rPr lang="fr-FR" altLang="fr-FR" sz="2000" b="1" baseline="-25000" smtClean="0">
                  <a:solidFill>
                    <a:srgbClr val="00FF00"/>
                  </a:solidFill>
                  <a:latin typeface="Times New Roman" pitchFamily="18" charset="0"/>
                  <a:sym typeface="Symbol" pitchFamily="18" charset="2"/>
                </a:rPr>
                <a:t>a</a:t>
              </a:r>
            </a:p>
          </p:txBody>
        </p:sp>
        <p:sp>
          <p:nvSpPr>
            <p:cNvPr id="32" name="Rectangle 33"/>
            <p:cNvSpPr>
              <a:spLocks noChangeArrowheads="1"/>
            </p:cNvSpPr>
            <p:nvPr/>
          </p:nvSpPr>
          <p:spPr bwMode="auto">
            <a:xfrm>
              <a:off x="2488" y="2945"/>
              <a:ext cx="168" cy="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fr-FR" altLang="fr-FR" sz="2000" b="1" baseline="-25000" smtClean="0">
                  <a:solidFill>
                    <a:srgbClr val="000000"/>
                  </a:solidFill>
                  <a:latin typeface="Times New Roman" pitchFamily="18" charset="0"/>
                  <a:sym typeface="Symbol" pitchFamily="18" charset="2"/>
                </a:rPr>
                <a:t>2</a:t>
              </a:r>
            </a:p>
          </p:txBody>
        </p:sp>
        <p:sp>
          <p:nvSpPr>
            <p:cNvPr id="33" name="Line 34"/>
            <p:cNvSpPr>
              <a:spLocks noChangeShapeType="1"/>
            </p:cNvSpPr>
            <p:nvPr/>
          </p:nvSpPr>
          <p:spPr bwMode="auto">
            <a:xfrm>
              <a:off x="2699" y="2953"/>
              <a:ext cx="673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4" name="Rectangle 35"/>
            <p:cNvSpPr>
              <a:spLocks noChangeArrowheads="1"/>
            </p:cNvSpPr>
            <p:nvPr/>
          </p:nvSpPr>
          <p:spPr bwMode="auto">
            <a:xfrm>
              <a:off x="2689" y="2568"/>
              <a:ext cx="691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fr-FR" altLang="fr-FR" sz="3200" b="1" smtClean="0">
                  <a:solidFill>
                    <a:srgbClr val="00FF00"/>
                  </a:solidFill>
                  <a:sym typeface="Symbol" pitchFamily="18" charset="2"/>
                </a:rPr>
                <a:t>T</a:t>
              </a:r>
              <a:r>
                <a:rPr lang="fr-FR" altLang="fr-FR" sz="3200" b="1" baseline="-25000" smtClean="0">
                  <a:solidFill>
                    <a:srgbClr val="00FF00"/>
                  </a:solidFill>
                  <a:latin typeface="Times New Roman" pitchFamily="18" charset="0"/>
                  <a:sym typeface="Symbol" pitchFamily="18" charset="2"/>
                </a:rPr>
                <a:t>a  </a:t>
              </a:r>
              <a:r>
                <a:rPr lang="fr-FR" altLang="fr-FR" sz="3200" b="1" smtClean="0">
                  <a:solidFill>
                    <a:srgbClr val="FF3300"/>
                  </a:solidFill>
                  <a:sym typeface="Symbol" pitchFamily="18" charset="2"/>
                </a:rPr>
                <a:t>T</a:t>
              </a:r>
              <a:r>
                <a:rPr lang="fr-FR" altLang="fr-FR" sz="3200" b="1" baseline="-25000" smtClean="0">
                  <a:solidFill>
                    <a:srgbClr val="FF3300"/>
                  </a:solidFill>
                  <a:latin typeface="Times New Roman" pitchFamily="18" charset="0"/>
                  <a:sym typeface="Symbol" pitchFamily="18" charset="2"/>
                </a:rPr>
                <a:t>b</a:t>
              </a:r>
            </a:p>
          </p:txBody>
        </p:sp>
        <p:grpSp>
          <p:nvGrpSpPr>
            <p:cNvPr id="35" name="Group 36"/>
            <p:cNvGrpSpPr>
              <a:grpSpLocks/>
            </p:cNvGrpSpPr>
            <p:nvPr/>
          </p:nvGrpSpPr>
          <p:grpSpPr bwMode="auto">
            <a:xfrm>
              <a:off x="2767" y="2908"/>
              <a:ext cx="564" cy="387"/>
              <a:chOff x="2109" y="3226"/>
              <a:chExt cx="564" cy="387"/>
            </a:xfrm>
          </p:grpSpPr>
          <p:sp>
            <p:nvSpPr>
              <p:cNvPr id="64" name="Rectangle 37"/>
              <p:cNvSpPr>
                <a:spLocks noChangeArrowheads="1"/>
              </p:cNvSpPr>
              <p:nvPr/>
            </p:nvSpPr>
            <p:spPr bwMode="auto">
              <a:xfrm>
                <a:off x="2109" y="3226"/>
                <a:ext cx="564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fr-FR" altLang="fr-FR" sz="3200" b="1" smtClean="0">
                    <a:solidFill>
                      <a:srgbClr val="0000FF"/>
                    </a:solidFill>
                    <a:sym typeface="Symbol" pitchFamily="18" charset="2"/>
                  </a:rPr>
                  <a:t>S T</a:t>
                </a:r>
                <a:r>
                  <a:rPr lang="fr-FR" altLang="fr-FR" sz="3200" b="1" baseline="-25000" smtClean="0">
                    <a:solidFill>
                      <a:srgbClr val="0000FF"/>
                    </a:solidFill>
                    <a:latin typeface="Times New Roman" pitchFamily="18" charset="0"/>
                    <a:sym typeface="Symbol" pitchFamily="18" charset="2"/>
                  </a:rPr>
                  <a:t>c</a:t>
                </a:r>
              </a:p>
            </p:txBody>
          </p:sp>
          <p:sp>
            <p:nvSpPr>
              <p:cNvPr id="65" name="Rectangle 38"/>
              <p:cNvSpPr>
                <a:spLocks noChangeArrowheads="1"/>
              </p:cNvSpPr>
              <p:nvPr/>
            </p:nvSpPr>
            <p:spPr bwMode="auto">
              <a:xfrm>
                <a:off x="2148" y="3353"/>
                <a:ext cx="191" cy="2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fr-FR" altLang="fr-FR" sz="3200" b="1" baseline="-25000" smtClean="0">
                    <a:solidFill>
                      <a:srgbClr val="0000FF"/>
                    </a:solidFill>
                    <a:latin typeface="Times New Roman" pitchFamily="18" charset="0"/>
                    <a:sym typeface="Symbol" pitchFamily="18" charset="2"/>
                  </a:rPr>
                  <a:t>c</a:t>
                </a:r>
              </a:p>
            </p:txBody>
          </p:sp>
        </p:grpSp>
        <p:sp>
          <p:nvSpPr>
            <p:cNvPr id="37" name="Rectangle 39"/>
            <p:cNvSpPr>
              <a:spLocks noChangeArrowheads="1"/>
            </p:cNvSpPr>
            <p:nvPr/>
          </p:nvSpPr>
          <p:spPr bwMode="auto">
            <a:xfrm>
              <a:off x="3480" y="2627"/>
              <a:ext cx="852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fr-FR" altLang="fr-FR" sz="5400" b="1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W</a:t>
              </a:r>
              <a:r>
                <a:rPr lang="fr-FR" altLang="fr-FR" sz="5400" b="1" baseline="-25000" smtClean="0">
                  <a:solidFill>
                    <a:srgbClr val="00FF00"/>
                  </a:solidFill>
                  <a:latin typeface="Times New Roman" pitchFamily="18" charset="0"/>
                  <a:sym typeface="Symbol" pitchFamily="18" charset="2"/>
                </a:rPr>
                <a:t>a</a:t>
              </a:r>
              <a:r>
                <a:rPr lang="fr-FR" altLang="fr-FR" sz="5400" b="1" baseline="-25000" smtClean="0">
                  <a:solidFill>
                    <a:srgbClr val="FF3300"/>
                  </a:solidFill>
                  <a:latin typeface="Times New Roman" pitchFamily="18" charset="0"/>
                  <a:sym typeface="Symbol" pitchFamily="18" charset="2"/>
                </a:rPr>
                <a:t>b</a:t>
              </a:r>
            </a:p>
          </p:txBody>
        </p:sp>
        <p:sp>
          <p:nvSpPr>
            <p:cNvPr id="38" name="Text Box 40"/>
            <p:cNvSpPr txBox="1">
              <a:spLocks noChangeArrowheads="1"/>
            </p:cNvSpPr>
            <p:nvPr/>
          </p:nvSpPr>
          <p:spPr bwMode="auto">
            <a:xfrm>
              <a:off x="1355" y="3721"/>
              <a:ext cx="4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b="1" smtClean="0">
                  <a:solidFill>
                    <a:srgbClr val="000000"/>
                  </a:solidFill>
                  <a:latin typeface="Arial" charset="0"/>
                </a:rPr>
                <a:t>with</a:t>
              </a:r>
            </a:p>
          </p:txBody>
        </p:sp>
        <p:sp>
          <p:nvSpPr>
            <p:cNvPr id="39" name="Rectangle 41"/>
            <p:cNvSpPr>
              <a:spLocks noChangeArrowheads="1"/>
            </p:cNvSpPr>
            <p:nvPr/>
          </p:nvSpPr>
          <p:spPr bwMode="auto">
            <a:xfrm>
              <a:off x="1972" y="3682"/>
              <a:ext cx="737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fr-FR" altLang="fr-FR" sz="3200" b="1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W</a:t>
              </a:r>
              <a:r>
                <a:rPr lang="fr-FR" altLang="fr-FR" sz="3200" b="1" baseline="-25000" smtClean="0">
                  <a:solidFill>
                    <a:srgbClr val="00FF00"/>
                  </a:solidFill>
                  <a:latin typeface="Times New Roman" pitchFamily="18" charset="0"/>
                  <a:sym typeface="Symbol" pitchFamily="18" charset="2"/>
                </a:rPr>
                <a:t>a</a:t>
              </a:r>
              <a:r>
                <a:rPr lang="fr-FR" altLang="fr-FR" sz="3200" b="1" baseline="-25000" smtClean="0">
                  <a:solidFill>
                    <a:srgbClr val="FF3300"/>
                  </a:solidFill>
                  <a:latin typeface="Times New Roman" pitchFamily="18" charset="0"/>
                  <a:sym typeface="Symbol" pitchFamily="18" charset="2"/>
                </a:rPr>
                <a:t>b</a:t>
              </a:r>
              <a:r>
                <a:rPr lang="fr-FR" altLang="fr-FR" sz="3200" b="1" baseline="-25000" smtClean="0">
                  <a:solidFill>
                    <a:srgbClr val="00FF00"/>
                  </a:solidFill>
                  <a:latin typeface="Times New Roman" pitchFamily="18" charset="0"/>
                  <a:sym typeface="Symbol" pitchFamily="18" charset="2"/>
                </a:rPr>
                <a:t> </a:t>
              </a:r>
              <a:r>
                <a:rPr lang="fr-FR" altLang="fr-FR" sz="3200" b="1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=</a:t>
              </a:r>
            </a:p>
          </p:txBody>
        </p:sp>
        <p:sp>
          <p:nvSpPr>
            <p:cNvPr id="40" name="Rectangle 42"/>
            <p:cNvSpPr>
              <a:spLocks noChangeArrowheads="1"/>
            </p:cNvSpPr>
            <p:nvPr/>
          </p:nvSpPr>
          <p:spPr bwMode="auto">
            <a:xfrm>
              <a:off x="3026" y="3828"/>
              <a:ext cx="467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fr-FR" altLang="fr-FR" sz="3200" b="1" smtClean="0">
                  <a:solidFill>
                    <a:srgbClr val="0000FF"/>
                  </a:solidFill>
                  <a:sym typeface="Symbol" pitchFamily="18" charset="2"/>
                </a:rPr>
                <a:t>G</a:t>
              </a:r>
              <a:r>
                <a:rPr lang="fr-FR" altLang="fr-FR" sz="3200" b="1" baseline="-25000" smtClean="0">
                  <a:solidFill>
                    <a:srgbClr val="0000FF"/>
                  </a:solidFill>
                  <a:latin typeface="Times New Roman" pitchFamily="18" charset="0"/>
                  <a:sym typeface="Symbol" pitchFamily="18" charset="2"/>
                </a:rPr>
                <a:t>tot</a:t>
              </a:r>
            </a:p>
          </p:txBody>
        </p:sp>
        <p:sp>
          <p:nvSpPr>
            <p:cNvPr id="41" name="Line 43"/>
            <p:cNvSpPr>
              <a:spLocks noChangeShapeType="1"/>
            </p:cNvSpPr>
            <p:nvPr/>
          </p:nvSpPr>
          <p:spPr bwMode="auto">
            <a:xfrm flipV="1">
              <a:off x="2835" y="3873"/>
              <a:ext cx="791" cy="1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2" name="Rectangle 44"/>
            <p:cNvSpPr>
              <a:spLocks noChangeArrowheads="1"/>
            </p:cNvSpPr>
            <p:nvPr/>
          </p:nvSpPr>
          <p:spPr bwMode="auto">
            <a:xfrm>
              <a:off x="2926" y="3466"/>
              <a:ext cx="645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fr-FR" altLang="fr-FR" sz="3200" b="1" smtClean="0">
                  <a:solidFill>
                    <a:srgbClr val="00FF00"/>
                  </a:solidFill>
                  <a:sym typeface="Symbol" pitchFamily="18" charset="2"/>
                </a:rPr>
                <a:t>G</a:t>
              </a:r>
              <a:r>
                <a:rPr lang="fr-FR" altLang="fr-FR" sz="3200" b="1" baseline="-25000" smtClean="0">
                  <a:solidFill>
                    <a:srgbClr val="00FF00"/>
                  </a:solidFill>
                  <a:latin typeface="Times New Roman" pitchFamily="18" charset="0"/>
                  <a:sym typeface="Symbol" pitchFamily="18" charset="2"/>
                </a:rPr>
                <a:t>a </a:t>
              </a:r>
              <a:r>
                <a:rPr lang="fr-FR" altLang="fr-FR" sz="3200" b="1" smtClean="0">
                  <a:solidFill>
                    <a:srgbClr val="FF3300"/>
                  </a:solidFill>
                  <a:sym typeface="Symbol" pitchFamily="18" charset="2"/>
                </a:rPr>
                <a:t>G</a:t>
              </a:r>
              <a:r>
                <a:rPr lang="fr-FR" altLang="fr-FR" sz="3200" b="1" baseline="-25000" smtClean="0">
                  <a:solidFill>
                    <a:srgbClr val="FF3300"/>
                  </a:solidFill>
                  <a:latin typeface="Times New Roman" pitchFamily="18" charset="0"/>
                  <a:sym typeface="Symbol" pitchFamily="18" charset="2"/>
                </a:rPr>
                <a:t>b</a:t>
              </a:r>
            </a:p>
          </p:txBody>
        </p:sp>
        <p:sp>
          <p:nvSpPr>
            <p:cNvPr id="43" name="Line 45"/>
            <p:cNvSpPr>
              <a:spLocks noChangeShapeType="1"/>
            </p:cNvSpPr>
            <p:nvPr/>
          </p:nvSpPr>
          <p:spPr bwMode="auto">
            <a:xfrm flipH="1">
              <a:off x="3674" y="3466"/>
              <a:ext cx="340" cy="82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4" name="Line 46"/>
            <p:cNvSpPr>
              <a:spLocks noChangeShapeType="1"/>
            </p:cNvSpPr>
            <p:nvPr/>
          </p:nvSpPr>
          <p:spPr bwMode="auto">
            <a:xfrm rot="1200000">
              <a:off x="2835" y="3483"/>
              <a:ext cx="0" cy="4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5" name="Line 47"/>
            <p:cNvSpPr>
              <a:spLocks noChangeShapeType="1"/>
            </p:cNvSpPr>
            <p:nvPr/>
          </p:nvSpPr>
          <p:spPr bwMode="auto">
            <a:xfrm rot="20400000">
              <a:off x="2835" y="3861"/>
              <a:ext cx="0" cy="4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" name="Line 48"/>
            <p:cNvSpPr>
              <a:spLocks noChangeShapeType="1"/>
            </p:cNvSpPr>
            <p:nvPr/>
          </p:nvSpPr>
          <p:spPr bwMode="auto">
            <a:xfrm rot="20400000">
              <a:off x="3631" y="3483"/>
              <a:ext cx="0" cy="4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7" name="Line 49"/>
            <p:cNvSpPr>
              <a:spLocks noChangeShapeType="1"/>
            </p:cNvSpPr>
            <p:nvPr/>
          </p:nvSpPr>
          <p:spPr bwMode="auto">
            <a:xfrm rot="1200000">
              <a:off x="3631" y="3861"/>
              <a:ext cx="0" cy="4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8" name="Line 50"/>
            <p:cNvSpPr>
              <a:spLocks noChangeShapeType="1"/>
            </p:cNvSpPr>
            <p:nvPr/>
          </p:nvSpPr>
          <p:spPr bwMode="auto">
            <a:xfrm rot="1200000">
              <a:off x="4105" y="3492"/>
              <a:ext cx="0" cy="17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9" name="Line 51"/>
            <p:cNvSpPr>
              <a:spLocks noChangeShapeType="1"/>
            </p:cNvSpPr>
            <p:nvPr/>
          </p:nvSpPr>
          <p:spPr bwMode="auto">
            <a:xfrm rot="20400000">
              <a:off x="4105" y="3646"/>
              <a:ext cx="0" cy="17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0" name="Rectangle 52"/>
            <p:cNvSpPr>
              <a:spLocks noChangeArrowheads="1"/>
            </p:cNvSpPr>
            <p:nvPr/>
          </p:nvSpPr>
          <p:spPr bwMode="auto">
            <a:xfrm>
              <a:off x="4090" y="3441"/>
              <a:ext cx="355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fr-FR" altLang="fr-FR" sz="3200" b="1" smtClean="0">
                  <a:solidFill>
                    <a:srgbClr val="00FF00"/>
                  </a:solidFill>
                  <a:sym typeface="Symbol" pitchFamily="18" charset="2"/>
                </a:rPr>
                <a:t>G</a:t>
              </a:r>
              <a:r>
                <a:rPr lang="fr-FR" altLang="fr-FR" sz="3200" b="1" baseline="-25000" smtClean="0">
                  <a:solidFill>
                    <a:srgbClr val="00FF00"/>
                  </a:solidFill>
                  <a:latin typeface="Times New Roman" pitchFamily="18" charset="0"/>
                  <a:sym typeface="Symbol" pitchFamily="18" charset="2"/>
                </a:rPr>
                <a:t>a</a:t>
              </a:r>
              <a:endParaRPr lang="fr-FR" altLang="fr-FR" sz="3200" b="1" baseline="-25000" smtClean="0">
                <a:solidFill>
                  <a:srgbClr val="FF3300"/>
                </a:solidFill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51" name="Line 53"/>
            <p:cNvSpPr>
              <a:spLocks noChangeShapeType="1"/>
            </p:cNvSpPr>
            <p:nvPr/>
          </p:nvSpPr>
          <p:spPr bwMode="auto">
            <a:xfrm rot="20400000">
              <a:off x="4445" y="3492"/>
              <a:ext cx="0" cy="17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2" name="Line 54"/>
            <p:cNvSpPr>
              <a:spLocks noChangeShapeType="1"/>
            </p:cNvSpPr>
            <p:nvPr/>
          </p:nvSpPr>
          <p:spPr bwMode="auto">
            <a:xfrm rot="1200000">
              <a:off x="4445" y="3646"/>
              <a:ext cx="0" cy="17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3" name="Line 55"/>
            <p:cNvSpPr>
              <a:spLocks noChangeShapeType="1"/>
            </p:cNvSpPr>
            <p:nvPr/>
          </p:nvSpPr>
          <p:spPr bwMode="auto">
            <a:xfrm rot="1200000">
              <a:off x="4581" y="3489"/>
              <a:ext cx="0" cy="17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4" name="Line 56"/>
            <p:cNvSpPr>
              <a:spLocks noChangeShapeType="1"/>
            </p:cNvSpPr>
            <p:nvPr/>
          </p:nvSpPr>
          <p:spPr bwMode="auto">
            <a:xfrm rot="20400000">
              <a:off x="4581" y="3643"/>
              <a:ext cx="0" cy="17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5" name="Rectangle 57"/>
            <p:cNvSpPr>
              <a:spLocks noChangeArrowheads="1"/>
            </p:cNvSpPr>
            <p:nvPr/>
          </p:nvSpPr>
          <p:spPr bwMode="auto">
            <a:xfrm>
              <a:off x="4562" y="3438"/>
              <a:ext cx="36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fr-FR" altLang="fr-FR" sz="3200" b="1" smtClean="0">
                  <a:solidFill>
                    <a:srgbClr val="FF3300"/>
                  </a:solidFill>
                  <a:sym typeface="Symbol" pitchFamily="18" charset="2"/>
                </a:rPr>
                <a:t>G</a:t>
              </a:r>
              <a:r>
                <a:rPr lang="fr-FR" altLang="fr-FR" sz="3200" b="1" baseline="-25000" smtClean="0">
                  <a:solidFill>
                    <a:srgbClr val="FF3300"/>
                  </a:solidFill>
                  <a:latin typeface="Times New Roman" pitchFamily="18" charset="0"/>
                  <a:sym typeface="Symbol" pitchFamily="18" charset="2"/>
                </a:rPr>
                <a:t>b</a:t>
              </a:r>
            </a:p>
          </p:txBody>
        </p:sp>
        <p:sp>
          <p:nvSpPr>
            <p:cNvPr id="56" name="Line 58"/>
            <p:cNvSpPr>
              <a:spLocks noChangeShapeType="1"/>
            </p:cNvSpPr>
            <p:nvPr/>
          </p:nvSpPr>
          <p:spPr bwMode="auto">
            <a:xfrm rot="20400000">
              <a:off x="4921" y="3489"/>
              <a:ext cx="0" cy="17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7" name="Line 59"/>
            <p:cNvSpPr>
              <a:spLocks noChangeShapeType="1"/>
            </p:cNvSpPr>
            <p:nvPr/>
          </p:nvSpPr>
          <p:spPr bwMode="auto">
            <a:xfrm rot="1200000">
              <a:off x="4921" y="3643"/>
              <a:ext cx="0" cy="17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8" name="Line 60"/>
            <p:cNvSpPr>
              <a:spLocks noChangeShapeType="1"/>
            </p:cNvSpPr>
            <p:nvPr/>
          </p:nvSpPr>
          <p:spPr bwMode="auto">
            <a:xfrm rot="1200000">
              <a:off x="4286" y="3923"/>
              <a:ext cx="0" cy="17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9" name="Line 61"/>
            <p:cNvSpPr>
              <a:spLocks noChangeShapeType="1"/>
            </p:cNvSpPr>
            <p:nvPr/>
          </p:nvSpPr>
          <p:spPr bwMode="auto">
            <a:xfrm rot="20400000">
              <a:off x="4286" y="4077"/>
              <a:ext cx="0" cy="17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0" name="Rectangle 62"/>
            <p:cNvSpPr>
              <a:spLocks noChangeArrowheads="1"/>
            </p:cNvSpPr>
            <p:nvPr/>
          </p:nvSpPr>
          <p:spPr bwMode="auto">
            <a:xfrm>
              <a:off x="4275" y="3872"/>
              <a:ext cx="467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fr-FR" altLang="fr-FR" sz="3200" b="1" smtClean="0">
                  <a:solidFill>
                    <a:srgbClr val="0000FF"/>
                  </a:solidFill>
                  <a:sym typeface="Symbol" pitchFamily="18" charset="2"/>
                </a:rPr>
                <a:t>G</a:t>
              </a:r>
              <a:r>
                <a:rPr lang="fr-FR" altLang="fr-FR" sz="3200" b="1" baseline="-25000" smtClean="0">
                  <a:solidFill>
                    <a:srgbClr val="0000FF"/>
                  </a:solidFill>
                  <a:latin typeface="Times New Roman" pitchFamily="18" charset="0"/>
                  <a:sym typeface="Symbol" pitchFamily="18" charset="2"/>
                </a:rPr>
                <a:t>tot</a:t>
              </a:r>
            </a:p>
          </p:txBody>
        </p:sp>
        <p:sp>
          <p:nvSpPr>
            <p:cNvPr id="61" name="Line 63"/>
            <p:cNvSpPr>
              <a:spLocks noChangeShapeType="1"/>
            </p:cNvSpPr>
            <p:nvPr/>
          </p:nvSpPr>
          <p:spPr bwMode="auto">
            <a:xfrm rot="20400000">
              <a:off x="4740" y="3923"/>
              <a:ext cx="0" cy="17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2" name="Line 64"/>
            <p:cNvSpPr>
              <a:spLocks noChangeShapeType="1"/>
            </p:cNvSpPr>
            <p:nvPr/>
          </p:nvSpPr>
          <p:spPr bwMode="auto">
            <a:xfrm rot="1200000">
              <a:off x="4740" y="4077"/>
              <a:ext cx="0" cy="17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3" name="Line 65"/>
            <p:cNvSpPr>
              <a:spLocks noChangeShapeType="1"/>
            </p:cNvSpPr>
            <p:nvPr/>
          </p:nvSpPr>
          <p:spPr bwMode="auto">
            <a:xfrm flipV="1">
              <a:off x="4119" y="3871"/>
              <a:ext cx="791" cy="1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66" name="Group 66"/>
          <p:cNvGrpSpPr>
            <a:grpSpLocks/>
          </p:cNvGrpSpPr>
          <p:nvPr/>
        </p:nvGrpSpPr>
        <p:grpSpPr bwMode="auto">
          <a:xfrm>
            <a:off x="695325" y="3802063"/>
            <a:ext cx="1192213" cy="2647950"/>
            <a:chOff x="438" y="2618"/>
            <a:chExt cx="751" cy="1668"/>
          </a:xfrm>
        </p:grpSpPr>
        <p:sp>
          <p:nvSpPr>
            <p:cNvPr id="67" name="Text Box 67"/>
            <p:cNvSpPr txBox="1">
              <a:spLocks noChangeArrowheads="1"/>
            </p:cNvSpPr>
            <p:nvPr/>
          </p:nvSpPr>
          <p:spPr bwMode="auto">
            <a:xfrm>
              <a:off x="438" y="3173"/>
              <a:ext cx="432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sz="4000" b="1" smtClean="0">
                  <a:solidFill>
                    <a:srgbClr val="FF3300"/>
                  </a:solidFill>
                  <a:latin typeface="Arial" charset="0"/>
                  <a:sym typeface="Symbol" pitchFamily="18" charset="2"/>
                </a:rPr>
                <a:t></a:t>
              </a:r>
            </a:p>
          </p:txBody>
        </p:sp>
        <p:grpSp>
          <p:nvGrpSpPr>
            <p:cNvPr id="68" name="Group 68"/>
            <p:cNvGrpSpPr>
              <a:grpSpLocks/>
            </p:cNvGrpSpPr>
            <p:nvPr/>
          </p:nvGrpSpPr>
          <p:grpSpPr bwMode="auto">
            <a:xfrm>
              <a:off x="896" y="2618"/>
              <a:ext cx="293" cy="1668"/>
              <a:chOff x="896" y="2472"/>
              <a:chExt cx="293" cy="1668"/>
            </a:xfrm>
          </p:grpSpPr>
          <p:sp>
            <p:nvSpPr>
              <p:cNvPr id="69" name="Text Box 69"/>
              <p:cNvSpPr txBox="1">
                <a:spLocks noChangeArrowheads="1"/>
              </p:cNvSpPr>
              <p:nvPr/>
            </p:nvSpPr>
            <p:spPr bwMode="auto">
              <a:xfrm>
                <a:off x="896" y="3698"/>
                <a:ext cx="274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altLang="fr-FR" sz="4000" b="1" smtClean="0">
                    <a:solidFill>
                      <a:srgbClr val="FF3300"/>
                    </a:solidFill>
                    <a:latin typeface="Arial" charset="0"/>
                    <a:sym typeface="Symbol" pitchFamily="18" charset="2"/>
                  </a:rPr>
                  <a:t></a:t>
                </a:r>
              </a:p>
            </p:txBody>
          </p:sp>
          <p:sp>
            <p:nvSpPr>
              <p:cNvPr id="70" name="Text Box 70"/>
              <p:cNvSpPr txBox="1">
                <a:spLocks noChangeArrowheads="1"/>
              </p:cNvSpPr>
              <p:nvPr/>
            </p:nvSpPr>
            <p:spPr bwMode="auto">
              <a:xfrm>
                <a:off x="898" y="2472"/>
                <a:ext cx="274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altLang="fr-FR" sz="4000" b="1" smtClean="0">
                    <a:solidFill>
                      <a:srgbClr val="FF3300"/>
                    </a:solidFill>
                    <a:latin typeface="Arial" charset="0"/>
                    <a:sym typeface="Symbol" pitchFamily="18" charset="2"/>
                  </a:rPr>
                  <a:t></a:t>
                </a:r>
              </a:p>
            </p:txBody>
          </p:sp>
          <p:sp>
            <p:nvSpPr>
              <p:cNvPr id="71" name="Text Box 71"/>
              <p:cNvSpPr txBox="1">
                <a:spLocks noChangeArrowheads="1"/>
              </p:cNvSpPr>
              <p:nvPr/>
            </p:nvSpPr>
            <p:spPr bwMode="auto">
              <a:xfrm>
                <a:off x="897" y="3074"/>
                <a:ext cx="274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altLang="fr-FR" sz="4000" b="1" smtClean="0">
                    <a:solidFill>
                      <a:srgbClr val="FF3300"/>
                    </a:solidFill>
                    <a:latin typeface="Arial" charset="0"/>
                    <a:sym typeface="Symbol" pitchFamily="18" charset="2"/>
                  </a:rPr>
                  <a:t></a:t>
                </a:r>
              </a:p>
            </p:txBody>
          </p:sp>
          <p:sp>
            <p:nvSpPr>
              <p:cNvPr id="72" name="Text Box 72"/>
              <p:cNvSpPr txBox="1">
                <a:spLocks noChangeArrowheads="1"/>
              </p:cNvSpPr>
              <p:nvPr/>
            </p:nvSpPr>
            <p:spPr bwMode="auto">
              <a:xfrm>
                <a:off x="950" y="3386"/>
                <a:ext cx="239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altLang="fr-FR" sz="4000" b="1" smtClean="0">
                    <a:solidFill>
                      <a:srgbClr val="FF3300"/>
                    </a:solidFill>
                    <a:latin typeface="Arial" charset="0"/>
                    <a:sym typeface="Symbol" pitchFamily="18" charset="2"/>
                  </a:rPr>
                  <a:t></a:t>
                </a:r>
              </a:p>
            </p:txBody>
          </p:sp>
          <p:sp>
            <p:nvSpPr>
              <p:cNvPr id="73" name="Text Box 73"/>
              <p:cNvSpPr txBox="1">
                <a:spLocks noChangeArrowheads="1"/>
              </p:cNvSpPr>
              <p:nvPr/>
            </p:nvSpPr>
            <p:spPr bwMode="auto">
              <a:xfrm>
                <a:off x="947" y="2762"/>
                <a:ext cx="170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fr-FR" altLang="fr-FR" sz="4000" b="1" smtClean="0">
                    <a:solidFill>
                      <a:srgbClr val="FF3300"/>
                    </a:solidFill>
                    <a:latin typeface="Arial" charset="0"/>
                    <a:sym typeface="Symbol" pitchFamily="18" charset="2"/>
                  </a:rPr>
                  <a:t>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56120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9"/>
          <p:cNvSpPr>
            <a:spLocks/>
          </p:cNvSpPr>
          <p:nvPr/>
        </p:nvSpPr>
        <p:spPr bwMode="auto">
          <a:xfrm>
            <a:off x="2195736" y="52388"/>
            <a:ext cx="5593432" cy="90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0" hangingPunct="0"/>
            <a:r>
              <a:rPr lang="fr-FR" sz="2200" b="1" dirty="0" smtClean="0">
                <a:solidFill>
                  <a:prstClr val="white"/>
                </a:solidFill>
                <a:latin typeface="Arial" charset="0"/>
              </a:rPr>
              <a:t>THE COMPOUND NUCLEUS MODEL</a:t>
            </a:r>
          </a:p>
          <a:p>
            <a:pPr algn="ctr" eaLnBrk="0" hangingPunct="0"/>
            <a:r>
              <a:rPr lang="fr-FR" sz="2200" b="1" dirty="0" smtClean="0">
                <a:solidFill>
                  <a:prstClr val="white"/>
                </a:solidFill>
                <a:latin typeface="Arial" charset="0"/>
              </a:rPr>
              <a:t>(main </a:t>
            </a:r>
            <a:r>
              <a:rPr lang="fr-FR" sz="2200" b="1" dirty="0" err="1" smtClean="0">
                <a:solidFill>
                  <a:prstClr val="white"/>
                </a:solidFill>
                <a:latin typeface="Arial" charset="0"/>
              </a:rPr>
              <a:t>methods</a:t>
            </a:r>
            <a:r>
              <a:rPr lang="fr-FR" sz="2200" b="1" dirty="0" smtClean="0">
                <a:solidFill>
                  <a:prstClr val="white"/>
                </a:solidFill>
                <a:latin typeface="Arial" charset="0"/>
              </a:rPr>
              <a:t> to </a:t>
            </a:r>
            <a:r>
              <a:rPr lang="fr-FR" sz="2200" b="1" dirty="0" err="1" smtClean="0">
                <a:solidFill>
                  <a:prstClr val="white"/>
                </a:solidFill>
                <a:latin typeface="Arial" charset="0"/>
              </a:rPr>
              <a:t>calculate</a:t>
            </a:r>
            <a:r>
              <a:rPr lang="fr-FR" sz="2200" b="1" dirty="0" smtClean="0">
                <a:solidFill>
                  <a:prstClr val="white"/>
                </a:solidFill>
                <a:latin typeface="Arial" charset="0"/>
              </a:rPr>
              <a:t> WFCF)</a:t>
            </a:r>
            <a:endParaRPr lang="fr-FR" sz="2200" b="1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825500" y="1044575"/>
            <a:ext cx="4219575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fr-FR" altLang="fr-FR" sz="2400" smtClean="0">
                <a:solidFill>
                  <a:srgbClr val="000000"/>
                </a:solidFill>
                <a:latin typeface="Arial" charset="0"/>
              </a:rPr>
              <a:t> Tepel method</a:t>
            </a:r>
          </a:p>
          <a:p>
            <a:pPr>
              <a:buFontTx/>
              <a:buChar char="•"/>
            </a:pPr>
            <a:endParaRPr lang="fr-FR" altLang="fr-FR" sz="2400" smtClean="0">
              <a:solidFill>
                <a:srgbClr val="000000"/>
              </a:solidFill>
              <a:latin typeface="Arial" charset="0"/>
            </a:endParaRPr>
          </a:p>
          <a:p>
            <a:pPr lvl="1"/>
            <a:r>
              <a:rPr lang="fr-FR" altLang="fr-FR" sz="2400" smtClean="0">
                <a:solidFill>
                  <a:srgbClr val="000000"/>
                </a:solidFill>
                <a:latin typeface="Arial" charset="0"/>
              </a:rPr>
              <a:t>Simplified iterative method</a:t>
            </a:r>
          </a:p>
          <a:p>
            <a:pPr lvl="1"/>
            <a:endParaRPr lang="fr-FR" altLang="fr-FR" sz="2400" smtClean="0">
              <a:solidFill>
                <a:srgbClr val="000000"/>
              </a:solidFill>
              <a:latin typeface="Arial" charset="0"/>
            </a:endParaRPr>
          </a:p>
          <a:p>
            <a:pPr>
              <a:buFontTx/>
              <a:buChar char="•"/>
            </a:pPr>
            <a:r>
              <a:rPr lang="fr-FR" altLang="fr-FR" sz="2400" smtClean="0">
                <a:solidFill>
                  <a:srgbClr val="000000"/>
                </a:solidFill>
                <a:latin typeface="Arial" charset="0"/>
              </a:rPr>
              <a:t> Moldauer method</a:t>
            </a:r>
          </a:p>
          <a:p>
            <a:pPr>
              <a:buFontTx/>
              <a:buChar char="•"/>
            </a:pPr>
            <a:endParaRPr lang="fr-FR" altLang="fr-FR" sz="2400" smtClean="0">
              <a:solidFill>
                <a:srgbClr val="000000"/>
              </a:solidFill>
              <a:latin typeface="Arial" charset="0"/>
            </a:endParaRPr>
          </a:p>
          <a:p>
            <a:pPr lvl="1"/>
            <a:r>
              <a:rPr lang="fr-FR" altLang="fr-FR" sz="2400" smtClean="0">
                <a:solidFill>
                  <a:srgbClr val="000000"/>
                </a:solidFill>
                <a:latin typeface="Arial" charset="0"/>
              </a:rPr>
              <a:t>Simple integral</a:t>
            </a:r>
          </a:p>
          <a:p>
            <a:pPr>
              <a:buFontTx/>
              <a:buChar char="•"/>
            </a:pPr>
            <a:endParaRPr lang="fr-FR" altLang="fr-FR" sz="2400" smtClean="0">
              <a:solidFill>
                <a:srgbClr val="000000"/>
              </a:solidFill>
              <a:latin typeface="Arial" charset="0"/>
            </a:endParaRPr>
          </a:p>
          <a:p>
            <a:pPr>
              <a:buFontTx/>
              <a:buChar char="•"/>
            </a:pPr>
            <a:r>
              <a:rPr lang="fr-FR" altLang="fr-FR" sz="2400" smtClean="0">
                <a:solidFill>
                  <a:srgbClr val="000000"/>
                </a:solidFill>
                <a:latin typeface="Arial" charset="0"/>
              </a:rPr>
              <a:t> GOE triple integral</a:t>
            </a:r>
          </a:p>
          <a:p>
            <a:pPr>
              <a:buFontTx/>
              <a:buChar char="•"/>
            </a:pPr>
            <a:endParaRPr lang="fr-FR" altLang="fr-FR" sz="2400" smtClean="0">
              <a:solidFill>
                <a:srgbClr val="000000"/>
              </a:solidFill>
              <a:latin typeface="Arial" charset="0"/>
            </a:endParaRPr>
          </a:p>
          <a:p>
            <a:pPr lvl="1"/>
            <a:r>
              <a:rPr lang="fr-FR" altLang="fr-FR" sz="2400" smtClean="0">
                <a:solidFill>
                  <a:srgbClr val="000000"/>
                </a:solidFill>
                <a:latin typeface="Arial" charset="0"/>
              </a:rPr>
              <a:t>« </a:t>
            </a:r>
            <a:r>
              <a:rPr lang="fr-FR" altLang="fr-FR" sz="2400" smtClean="0">
                <a:solidFill>
                  <a:srgbClr val="FF0000"/>
                </a:solidFill>
                <a:latin typeface="Arial" charset="0"/>
              </a:rPr>
              <a:t>exact</a:t>
            </a:r>
            <a:r>
              <a:rPr lang="fr-FR" altLang="fr-FR" sz="2400" smtClean="0">
                <a:solidFill>
                  <a:srgbClr val="000000"/>
                </a:solidFill>
                <a:latin typeface="Arial" charset="0"/>
              </a:rPr>
              <a:t> » result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90513" y="5892800"/>
            <a:ext cx="7591425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2200" b="1" dirty="0" err="1" smtClean="0">
                <a:solidFill>
                  <a:srgbClr val="FF0000"/>
                </a:solidFill>
                <a:latin typeface="Arial" charset="0"/>
              </a:rPr>
              <a:t>Elastic</a:t>
            </a:r>
            <a:r>
              <a:rPr lang="fr-FR" altLang="fr-FR" sz="22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fr-FR" altLang="fr-FR" sz="2200" b="1" dirty="0" err="1" smtClean="0">
                <a:solidFill>
                  <a:srgbClr val="FF0000"/>
                </a:solidFill>
                <a:latin typeface="Arial" charset="0"/>
              </a:rPr>
              <a:t>enhancement</a:t>
            </a:r>
            <a:r>
              <a:rPr lang="fr-FR" altLang="fr-FR" sz="22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fr-FR" altLang="fr-FR" sz="2200" b="1" dirty="0" err="1" smtClean="0">
                <a:solidFill>
                  <a:srgbClr val="FF0000"/>
                </a:solidFill>
                <a:latin typeface="Arial" charset="0"/>
              </a:rPr>
              <a:t>with</a:t>
            </a:r>
            <a:r>
              <a:rPr lang="fr-FR" altLang="fr-FR" sz="2200" b="1" dirty="0" smtClean="0">
                <a:solidFill>
                  <a:srgbClr val="FF0000"/>
                </a:solidFill>
                <a:latin typeface="Arial" charset="0"/>
              </a:rPr>
              <a:t> respect to the </a:t>
            </a:r>
            <a:r>
              <a:rPr lang="fr-FR" altLang="fr-FR" sz="2200" b="1" dirty="0" err="1" smtClean="0">
                <a:solidFill>
                  <a:srgbClr val="FF0000"/>
                </a:solidFill>
                <a:latin typeface="Arial" charset="0"/>
              </a:rPr>
              <a:t>other</a:t>
            </a:r>
            <a:r>
              <a:rPr lang="fr-FR" altLang="fr-FR" sz="22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fr-FR" altLang="fr-FR" sz="2200" b="1" dirty="0" err="1" smtClean="0">
                <a:solidFill>
                  <a:srgbClr val="FF0000"/>
                </a:solidFill>
                <a:latin typeface="Arial" charset="0"/>
              </a:rPr>
              <a:t>channels</a:t>
            </a:r>
            <a:endParaRPr lang="fr-FR" altLang="fr-FR" sz="2200" b="1" dirty="0" smtClean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80798" y="6242322"/>
            <a:ext cx="8949886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2200" b="1" dirty="0" err="1">
                <a:solidFill>
                  <a:srgbClr val="FF0000"/>
                </a:solidFill>
                <a:latin typeface="Arial" charset="0"/>
              </a:rPr>
              <a:t>I</a:t>
            </a:r>
            <a:r>
              <a:rPr lang="fr-FR" altLang="fr-FR" sz="2200" b="1" dirty="0" err="1" smtClean="0">
                <a:solidFill>
                  <a:srgbClr val="FF0000"/>
                </a:solidFill>
                <a:latin typeface="Arial" charset="0"/>
              </a:rPr>
              <a:t>nelastic</a:t>
            </a:r>
            <a:r>
              <a:rPr lang="fr-FR" altLang="fr-FR" sz="22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fr-FR" altLang="fr-FR" sz="2200" b="1" dirty="0" err="1" smtClean="0">
                <a:solidFill>
                  <a:srgbClr val="FF0000"/>
                </a:solidFill>
                <a:latin typeface="Arial" charset="0"/>
              </a:rPr>
              <a:t>enhancement</a:t>
            </a:r>
            <a:r>
              <a:rPr lang="fr-FR" altLang="fr-FR" sz="22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fr-FR" altLang="fr-FR" sz="2200" b="1" dirty="0" err="1" smtClean="0">
                <a:solidFill>
                  <a:srgbClr val="FF0000"/>
                </a:solidFill>
                <a:latin typeface="Arial" charset="0"/>
              </a:rPr>
              <a:t>sometimes</a:t>
            </a:r>
            <a:r>
              <a:rPr lang="fr-FR" altLang="fr-FR" sz="2200" b="1" dirty="0" smtClean="0">
                <a:solidFill>
                  <a:srgbClr val="FF0000"/>
                </a:solidFill>
                <a:latin typeface="Arial" charset="0"/>
              </a:rPr>
              <a:t> in </a:t>
            </a:r>
            <a:r>
              <a:rPr lang="fr-FR" altLang="fr-FR" sz="2200" b="1" dirty="0" err="1" smtClean="0">
                <a:solidFill>
                  <a:srgbClr val="FF0000"/>
                </a:solidFill>
                <a:latin typeface="Arial" charset="0"/>
              </a:rPr>
              <a:t>very</a:t>
            </a:r>
            <a:r>
              <a:rPr lang="fr-FR" altLang="fr-FR" sz="22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fr-FR" altLang="fr-FR" sz="2200" b="1" dirty="0" err="1" smtClean="0">
                <a:solidFill>
                  <a:srgbClr val="FF0000"/>
                </a:solidFill>
                <a:latin typeface="Arial" charset="0"/>
              </a:rPr>
              <a:t>particular</a:t>
            </a:r>
            <a:r>
              <a:rPr lang="fr-FR" altLang="fr-FR" sz="2200" b="1" dirty="0" smtClean="0">
                <a:solidFill>
                  <a:srgbClr val="FF0000"/>
                </a:solidFill>
                <a:latin typeface="Arial" charset="0"/>
              </a:rPr>
              <a:t> situations ?</a:t>
            </a:r>
          </a:p>
        </p:txBody>
      </p:sp>
    </p:spTree>
    <p:extLst>
      <p:ext uri="{BB962C8B-B14F-4D97-AF65-F5344CB8AC3E}">
        <p14:creationId xmlns:p14="http://schemas.microsoft.com/office/powerpoint/2010/main" val="1056120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9"/>
          <p:cNvSpPr>
            <a:spLocks/>
          </p:cNvSpPr>
          <p:nvPr/>
        </p:nvSpPr>
        <p:spPr bwMode="auto">
          <a:xfrm>
            <a:off x="2195736" y="52388"/>
            <a:ext cx="5593432" cy="90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0" hangingPunct="0"/>
            <a:r>
              <a:rPr lang="fr-FR" sz="2200" b="1" dirty="0" smtClean="0">
                <a:solidFill>
                  <a:prstClr val="white"/>
                </a:solidFill>
                <a:latin typeface="Arial" charset="0"/>
              </a:rPr>
              <a:t>THE COMPOUND NUCLEUS MODEL</a:t>
            </a:r>
          </a:p>
          <a:p>
            <a:pPr algn="ctr" eaLnBrk="0" hangingPunct="0"/>
            <a:r>
              <a:rPr lang="fr-FR" sz="2200" b="1" dirty="0" smtClean="0">
                <a:solidFill>
                  <a:prstClr val="white"/>
                </a:solidFill>
                <a:latin typeface="Arial" charset="0"/>
              </a:rPr>
              <a:t>(the  GOE triple </a:t>
            </a:r>
            <a:r>
              <a:rPr lang="fr-FR" sz="2200" b="1" dirty="0" err="1" smtClean="0">
                <a:solidFill>
                  <a:prstClr val="white"/>
                </a:solidFill>
                <a:latin typeface="Arial" charset="0"/>
              </a:rPr>
              <a:t>integral</a:t>
            </a:r>
            <a:r>
              <a:rPr lang="fr-FR" sz="2200" b="1" dirty="0" smtClean="0">
                <a:solidFill>
                  <a:prstClr val="white"/>
                </a:solidFill>
                <a:latin typeface="Arial" charset="0"/>
              </a:rPr>
              <a:t>)</a:t>
            </a:r>
            <a:endParaRPr lang="fr-FR" sz="2200" b="1" dirty="0">
              <a:solidFill>
                <a:prstClr val="white"/>
              </a:solidFill>
              <a:latin typeface="Arial" charset="0"/>
            </a:endParaRPr>
          </a:p>
        </p:txBody>
      </p:sp>
      <p:pic>
        <p:nvPicPr>
          <p:cNvPr id="3" name="Picture 3" descr="go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3" t="71574" r="34380"/>
          <a:stretch>
            <a:fillRect/>
          </a:stretch>
        </p:blipFill>
        <p:spPr bwMode="auto">
          <a:xfrm>
            <a:off x="1830388" y="4392439"/>
            <a:ext cx="7023100" cy="155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go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76" t="48676" r="12941" b="29532"/>
          <a:stretch>
            <a:fillRect/>
          </a:stretch>
        </p:blipFill>
        <p:spPr bwMode="auto">
          <a:xfrm>
            <a:off x="1995488" y="3338339"/>
            <a:ext cx="6629400" cy="1189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go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52" t="27116" r="31352" b="51207"/>
          <a:stretch>
            <a:fillRect/>
          </a:stretch>
        </p:blipFill>
        <p:spPr bwMode="auto">
          <a:xfrm>
            <a:off x="1481138" y="2209626"/>
            <a:ext cx="4264025" cy="118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go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5" t="6924" r="11427" b="71953"/>
          <a:stretch>
            <a:fillRect/>
          </a:stretch>
        </p:blipFill>
        <p:spPr bwMode="auto">
          <a:xfrm>
            <a:off x="0" y="1009476"/>
            <a:ext cx="8980488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go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7" t="48676" r="70717" b="29532"/>
          <a:stretch>
            <a:fillRect/>
          </a:stretch>
        </p:blipFill>
        <p:spPr bwMode="auto">
          <a:xfrm>
            <a:off x="5584825" y="2149301"/>
            <a:ext cx="1968500" cy="118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go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84" t="73145" r="3041" b="7158"/>
          <a:stretch>
            <a:fillRect/>
          </a:stretch>
        </p:blipFill>
        <p:spPr bwMode="auto">
          <a:xfrm>
            <a:off x="5343525" y="5738639"/>
            <a:ext cx="3609975" cy="1074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612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9"/>
          <p:cNvSpPr>
            <a:spLocks/>
          </p:cNvSpPr>
          <p:nvPr/>
        </p:nvSpPr>
        <p:spPr bwMode="auto">
          <a:xfrm>
            <a:off x="2195736" y="52388"/>
            <a:ext cx="5593432" cy="90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0" hangingPunct="0"/>
            <a:r>
              <a:rPr lang="fr-FR" sz="2200" b="1" dirty="0" smtClean="0">
                <a:solidFill>
                  <a:prstClr val="white"/>
                </a:solidFill>
                <a:latin typeface="Arial" charset="0"/>
              </a:rPr>
              <a:t>THE COMPOUND NUCLEUS MODEL</a:t>
            </a:r>
          </a:p>
          <a:p>
            <a:pPr algn="ctr" eaLnBrk="0" hangingPunct="0"/>
            <a:r>
              <a:rPr lang="fr-FR" sz="2200" b="1" dirty="0" smtClean="0">
                <a:solidFill>
                  <a:prstClr val="white"/>
                </a:solidFill>
                <a:latin typeface="Arial" charset="0"/>
              </a:rPr>
              <a:t>(flux redistribution illustration)</a:t>
            </a:r>
            <a:endParaRPr lang="fr-FR" sz="2200" b="1" dirty="0">
              <a:solidFill>
                <a:prstClr val="white"/>
              </a:solidFill>
              <a:latin typeface="Arial" charset="0"/>
            </a:endParaRPr>
          </a:p>
        </p:txBody>
      </p:sp>
      <p:pic>
        <p:nvPicPr>
          <p:cNvPr id="3" name="Picture 2" descr="goemold2"/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661" y="980728"/>
            <a:ext cx="5908675" cy="5851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612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9"/>
          <p:cNvSpPr>
            <a:spLocks/>
          </p:cNvSpPr>
          <p:nvPr/>
        </p:nvSpPr>
        <p:spPr bwMode="auto">
          <a:xfrm>
            <a:off x="2195736" y="52388"/>
            <a:ext cx="5593432" cy="90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0" hangingPunct="0"/>
            <a:r>
              <a:rPr lang="fr-FR" sz="2200" b="1" dirty="0" smtClean="0">
                <a:solidFill>
                  <a:prstClr val="white"/>
                </a:solidFill>
                <a:latin typeface="Arial" charset="0"/>
              </a:rPr>
              <a:t>THE COMPOUND NUCLEUS MODEL</a:t>
            </a:r>
          </a:p>
          <a:p>
            <a:pPr algn="ctr" eaLnBrk="0" hangingPunct="0"/>
            <a:r>
              <a:rPr lang="fr-FR" sz="2200" b="1" dirty="0" smtClean="0">
                <a:solidFill>
                  <a:prstClr val="white"/>
                </a:solidFill>
                <a:latin typeface="Arial" charset="0"/>
              </a:rPr>
              <a:t>(multiple </a:t>
            </a:r>
            <a:r>
              <a:rPr lang="fr-FR" sz="2200" b="1" dirty="0" err="1" smtClean="0">
                <a:solidFill>
                  <a:prstClr val="white"/>
                </a:solidFill>
                <a:latin typeface="Arial" charset="0"/>
              </a:rPr>
              <a:t>emission</a:t>
            </a:r>
            <a:r>
              <a:rPr lang="fr-FR" sz="2200" b="1" dirty="0" smtClean="0">
                <a:solidFill>
                  <a:prstClr val="white"/>
                </a:solidFill>
                <a:latin typeface="Arial" charset="0"/>
              </a:rPr>
              <a:t>)</a:t>
            </a:r>
            <a:endParaRPr lang="fr-FR" sz="2200" b="1" dirty="0">
              <a:solidFill>
                <a:prstClr val="white"/>
              </a:solidFill>
              <a:latin typeface="Arial" charset="0"/>
            </a:endParaRPr>
          </a:p>
        </p:txBody>
      </p:sp>
      <p:grpSp>
        <p:nvGrpSpPr>
          <p:cNvPr id="195" name="Group 2"/>
          <p:cNvGrpSpPr>
            <a:grpSpLocks/>
          </p:cNvGrpSpPr>
          <p:nvPr/>
        </p:nvGrpSpPr>
        <p:grpSpPr bwMode="auto">
          <a:xfrm>
            <a:off x="1403350" y="3644900"/>
            <a:ext cx="6985000" cy="2447925"/>
            <a:chOff x="884" y="2296"/>
            <a:chExt cx="4400" cy="1542"/>
          </a:xfrm>
        </p:grpSpPr>
        <p:sp>
          <p:nvSpPr>
            <p:cNvPr id="196" name="Line 3"/>
            <p:cNvSpPr>
              <a:spLocks noChangeShapeType="1"/>
            </p:cNvSpPr>
            <p:nvPr/>
          </p:nvSpPr>
          <p:spPr bwMode="auto">
            <a:xfrm flipV="1">
              <a:off x="1610" y="2296"/>
              <a:ext cx="1270" cy="1542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97" name="Line 4"/>
            <p:cNvSpPr>
              <a:spLocks noChangeShapeType="1"/>
            </p:cNvSpPr>
            <p:nvPr/>
          </p:nvSpPr>
          <p:spPr bwMode="auto">
            <a:xfrm flipV="1">
              <a:off x="2699" y="2296"/>
              <a:ext cx="1270" cy="1542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98" name="Line 5"/>
            <p:cNvSpPr>
              <a:spLocks noChangeShapeType="1"/>
            </p:cNvSpPr>
            <p:nvPr/>
          </p:nvSpPr>
          <p:spPr bwMode="auto">
            <a:xfrm flipV="1">
              <a:off x="3787" y="2296"/>
              <a:ext cx="1270" cy="1542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99" name="Line 6"/>
            <p:cNvSpPr>
              <a:spLocks noChangeShapeType="1"/>
            </p:cNvSpPr>
            <p:nvPr/>
          </p:nvSpPr>
          <p:spPr bwMode="auto">
            <a:xfrm>
              <a:off x="884" y="3294"/>
              <a:ext cx="3946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0" name="Line 7"/>
            <p:cNvSpPr>
              <a:spLocks noChangeShapeType="1"/>
            </p:cNvSpPr>
            <p:nvPr/>
          </p:nvSpPr>
          <p:spPr bwMode="auto">
            <a:xfrm>
              <a:off x="1338" y="2750"/>
              <a:ext cx="3946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201" name="Group 9"/>
          <p:cNvGrpSpPr>
            <a:grpSpLocks/>
          </p:cNvGrpSpPr>
          <p:nvPr/>
        </p:nvGrpSpPr>
        <p:grpSpPr bwMode="auto">
          <a:xfrm>
            <a:off x="5364163" y="1557338"/>
            <a:ext cx="720725" cy="1871662"/>
            <a:chOff x="3379" y="1208"/>
            <a:chExt cx="454" cy="1179"/>
          </a:xfrm>
        </p:grpSpPr>
        <p:sp>
          <p:nvSpPr>
            <p:cNvPr id="202" name="Rectangle 10"/>
            <p:cNvSpPr>
              <a:spLocks noChangeArrowheads="1"/>
            </p:cNvSpPr>
            <p:nvPr/>
          </p:nvSpPr>
          <p:spPr bwMode="auto">
            <a:xfrm>
              <a:off x="3379" y="1208"/>
              <a:ext cx="454" cy="907"/>
            </a:xfrm>
            <a:prstGeom prst="rect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03" name="Line 11"/>
            <p:cNvSpPr>
              <a:spLocks noChangeShapeType="1"/>
            </p:cNvSpPr>
            <p:nvPr/>
          </p:nvSpPr>
          <p:spPr bwMode="auto">
            <a:xfrm>
              <a:off x="3379" y="2206"/>
              <a:ext cx="45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04" name="Line 12"/>
            <p:cNvSpPr>
              <a:spLocks noChangeShapeType="1"/>
            </p:cNvSpPr>
            <p:nvPr/>
          </p:nvSpPr>
          <p:spPr bwMode="auto">
            <a:xfrm>
              <a:off x="3379" y="2296"/>
              <a:ext cx="45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05" name="Line 13"/>
            <p:cNvSpPr>
              <a:spLocks noChangeShapeType="1"/>
            </p:cNvSpPr>
            <p:nvPr/>
          </p:nvSpPr>
          <p:spPr bwMode="auto">
            <a:xfrm>
              <a:off x="3379" y="2387"/>
              <a:ext cx="454" cy="0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06" name="Line 14"/>
            <p:cNvSpPr>
              <a:spLocks noChangeShapeType="1"/>
            </p:cNvSpPr>
            <p:nvPr/>
          </p:nvSpPr>
          <p:spPr bwMode="auto">
            <a:xfrm>
              <a:off x="3379" y="2161"/>
              <a:ext cx="45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</p:grpSp>
      <p:grpSp>
        <p:nvGrpSpPr>
          <p:cNvPr id="207" name="Group 15"/>
          <p:cNvGrpSpPr>
            <a:grpSpLocks/>
          </p:cNvGrpSpPr>
          <p:nvPr/>
        </p:nvGrpSpPr>
        <p:grpSpPr bwMode="auto">
          <a:xfrm>
            <a:off x="5364163" y="1844675"/>
            <a:ext cx="720725" cy="865188"/>
            <a:chOff x="3379" y="1556"/>
            <a:chExt cx="454" cy="545"/>
          </a:xfrm>
        </p:grpSpPr>
        <p:sp>
          <p:nvSpPr>
            <p:cNvPr id="208" name="Line 16"/>
            <p:cNvSpPr>
              <a:spLocks noChangeShapeType="1"/>
            </p:cNvSpPr>
            <p:nvPr/>
          </p:nvSpPr>
          <p:spPr bwMode="auto">
            <a:xfrm>
              <a:off x="3379" y="1738"/>
              <a:ext cx="454" cy="0"/>
            </a:xfrm>
            <a:prstGeom prst="line">
              <a:avLst/>
            </a:prstGeom>
            <a:noFill/>
            <a:ln w="15875">
              <a:solidFill>
                <a:srgbClr val="FF66CC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9" name="Line 17"/>
            <p:cNvSpPr>
              <a:spLocks noChangeShapeType="1"/>
            </p:cNvSpPr>
            <p:nvPr/>
          </p:nvSpPr>
          <p:spPr bwMode="auto">
            <a:xfrm>
              <a:off x="3379" y="2101"/>
              <a:ext cx="454" cy="0"/>
            </a:xfrm>
            <a:prstGeom prst="line">
              <a:avLst/>
            </a:prstGeom>
            <a:noFill/>
            <a:ln w="15875">
              <a:solidFill>
                <a:srgbClr val="FF66CC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10" name="Line 18"/>
            <p:cNvSpPr>
              <a:spLocks noChangeShapeType="1"/>
            </p:cNvSpPr>
            <p:nvPr/>
          </p:nvSpPr>
          <p:spPr bwMode="auto">
            <a:xfrm>
              <a:off x="3379" y="1919"/>
              <a:ext cx="454" cy="0"/>
            </a:xfrm>
            <a:prstGeom prst="line">
              <a:avLst/>
            </a:prstGeom>
            <a:noFill/>
            <a:ln w="15875">
              <a:solidFill>
                <a:srgbClr val="FF66CC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11" name="Line 19"/>
            <p:cNvSpPr>
              <a:spLocks noChangeShapeType="1"/>
            </p:cNvSpPr>
            <p:nvPr/>
          </p:nvSpPr>
          <p:spPr bwMode="auto">
            <a:xfrm>
              <a:off x="3379" y="1556"/>
              <a:ext cx="454" cy="0"/>
            </a:xfrm>
            <a:prstGeom prst="line">
              <a:avLst/>
            </a:prstGeom>
            <a:noFill/>
            <a:ln w="15875">
              <a:solidFill>
                <a:srgbClr val="FF66CC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212" name="Group 20"/>
          <p:cNvGrpSpPr>
            <a:grpSpLocks/>
          </p:cNvGrpSpPr>
          <p:nvPr/>
        </p:nvGrpSpPr>
        <p:grpSpPr bwMode="auto">
          <a:xfrm>
            <a:off x="512763" y="1477963"/>
            <a:ext cx="336550" cy="4614862"/>
            <a:chOff x="323" y="931"/>
            <a:chExt cx="212" cy="2907"/>
          </a:xfrm>
        </p:grpSpPr>
        <p:sp>
          <p:nvSpPr>
            <p:cNvPr id="213" name="Line 21"/>
            <p:cNvSpPr>
              <a:spLocks noChangeShapeType="1"/>
            </p:cNvSpPr>
            <p:nvPr/>
          </p:nvSpPr>
          <p:spPr bwMode="auto">
            <a:xfrm flipV="1">
              <a:off x="431" y="1117"/>
              <a:ext cx="0" cy="272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14" name="Text Box 22"/>
            <p:cNvSpPr txBox="1">
              <a:spLocks noChangeArrowheads="1"/>
            </p:cNvSpPr>
            <p:nvPr/>
          </p:nvSpPr>
          <p:spPr bwMode="auto">
            <a:xfrm>
              <a:off x="323" y="931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E</a:t>
              </a:r>
            </a:p>
          </p:txBody>
        </p:sp>
      </p:grpSp>
      <p:grpSp>
        <p:nvGrpSpPr>
          <p:cNvPr id="215" name="Group 23"/>
          <p:cNvGrpSpPr>
            <a:grpSpLocks/>
          </p:cNvGrpSpPr>
          <p:nvPr/>
        </p:nvGrpSpPr>
        <p:grpSpPr bwMode="auto">
          <a:xfrm>
            <a:off x="684213" y="5876925"/>
            <a:ext cx="8340725" cy="727075"/>
            <a:chOff x="431" y="3702"/>
            <a:chExt cx="5254" cy="458"/>
          </a:xfrm>
        </p:grpSpPr>
        <p:sp>
          <p:nvSpPr>
            <p:cNvPr id="216" name="Text Box 24"/>
            <p:cNvSpPr txBox="1">
              <a:spLocks noChangeArrowheads="1"/>
            </p:cNvSpPr>
            <p:nvPr/>
          </p:nvSpPr>
          <p:spPr bwMode="auto">
            <a:xfrm>
              <a:off x="5465" y="3702"/>
              <a:ext cx="2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N</a:t>
              </a:r>
            </a:p>
          </p:txBody>
        </p:sp>
        <p:sp>
          <p:nvSpPr>
            <p:cNvPr id="217" name="Line 25"/>
            <p:cNvSpPr>
              <a:spLocks noChangeShapeType="1"/>
            </p:cNvSpPr>
            <p:nvPr/>
          </p:nvSpPr>
          <p:spPr bwMode="auto">
            <a:xfrm>
              <a:off x="431" y="3838"/>
              <a:ext cx="4989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18" name="Line 26"/>
            <p:cNvSpPr>
              <a:spLocks noChangeShapeType="1"/>
            </p:cNvSpPr>
            <p:nvPr/>
          </p:nvSpPr>
          <p:spPr bwMode="auto">
            <a:xfrm>
              <a:off x="1606" y="3779"/>
              <a:ext cx="0" cy="13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19" name="Line 27"/>
            <p:cNvSpPr>
              <a:spLocks noChangeShapeType="1"/>
            </p:cNvSpPr>
            <p:nvPr/>
          </p:nvSpPr>
          <p:spPr bwMode="auto">
            <a:xfrm>
              <a:off x="2695" y="3779"/>
              <a:ext cx="0" cy="13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20" name="Line 28"/>
            <p:cNvSpPr>
              <a:spLocks noChangeShapeType="1"/>
            </p:cNvSpPr>
            <p:nvPr/>
          </p:nvSpPr>
          <p:spPr bwMode="auto">
            <a:xfrm>
              <a:off x="3784" y="3779"/>
              <a:ext cx="0" cy="13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21" name="Text Box 29"/>
            <p:cNvSpPr txBox="1">
              <a:spLocks noChangeArrowheads="1"/>
            </p:cNvSpPr>
            <p:nvPr/>
          </p:nvSpPr>
          <p:spPr bwMode="auto">
            <a:xfrm>
              <a:off x="2498" y="3929"/>
              <a:ext cx="3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N</a:t>
              </a:r>
              <a:r>
                <a:rPr kumimoji="0" lang="fr-FR" altLang="fr-FR" sz="18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c</a:t>
              </a:r>
              <a:r>
                <a:rPr kumimoji="0" lang="fr-FR" alt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-1</a:t>
              </a:r>
            </a:p>
          </p:txBody>
        </p:sp>
        <p:sp>
          <p:nvSpPr>
            <p:cNvPr id="222" name="Text Box 30"/>
            <p:cNvSpPr txBox="1">
              <a:spLocks noChangeArrowheads="1"/>
            </p:cNvSpPr>
            <p:nvPr/>
          </p:nvSpPr>
          <p:spPr bwMode="auto">
            <a:xfrm>
              <a:off x="3655" y="3929"/>
              <a:ext cx="26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N</a:t>
              </a:r>
              <a:r>
                <a:rPr kumimoji="0" lang="fr-FR" altLang="fr-FR" sz="18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c</a:t>
              </a:r>
              <a:endParaRPr kumimoji="0" lang="fr-FR" alt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23" name="Text Box 31"/>
            <p:cNvSpPr txBox="1">
              <a:spLocks noChangeArrowheads="1"/>
            </p:cNvSpPr>
            <p:nvPr/>
          </p:nvSpPr>
          <p:spPr bwMode="auto">
            <a:xfrm>
              <a:off x="1404" y="3929"/>
              <a:ext cx="3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N</a:t>
              </a:r>
              <a:r>
                <a:rPr kumimoji="0" lang="fr-FR" altLang="fr-FR" sz="18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c</a:t>
              </a:r>
              <a:r>
                <a:rPr kumimoji="0" lang="fr-FR" alt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-2</a:t>
              </a:r>
            </a:p>
          </p:txBody>
        </p:sp>
      </p:grpSp>
      <p:grpSp>
        <p:nvGrpSpPr>
          <p:cNvPr id="224" name="Group 32"/>
          <p:cNvGrpSpPr>
            <a:grpSpLocks/>
          </p:cNvGrpSpPr>
          <p:nvPr/>
        </p:nvGrpSpPr>
        <p:grpSpPr bwMode="auto">
          <a:xfrm>
            <a:off x="684213" y="3357563"/>
            <a:ext cx="2266950" cy="2735262"/>
            <a:chOff x="431" y="2115"/>
            <a:chExt cx="1428" cy="1723"/>
          </a:xfrm>
        </p:grpSpPr>
        <p:sp>
          <p:nvSpPr>
            <p:cNvPr id="225" name="Text Box 33"/>
            <p:cNvSpPr txBox="1">
              <a:spLocks noChangeArrowheads="1"/>
            </p:cNvSpPr>
            <p:nvPr/>
          </p:nvSpPr>
          <p:spPr bwMode="auto">
            <a:xfrm>
              <a:off x="1655" y="2115"/>
              <a:ext cx="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Z</a:t>
              </a:r>
            </a:p>
          </p:txBody>
        </p:sp>
        <p:sp>
          <p:nvSpPr>
            <p:cNvPr id="226" name="Line 34"/>
            <p:cNvSpPr>
              <a:spLocks noChangeShapeType="1"/>
            </p:cNvSpPr>
            <p:nvPr/>
          </p:nvSpPr>
          <p:spPr bwMode="auto">
            <a:xfrm flipV="1">
              <a:off x="431" y="2296"/>
              <a:ext cx="1270" cy="154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27" name="Line 35"/>
            <p:cNvSpPr>
              <a:spLocks noChangeShapeType="1"/>
            </p:cNvSpPr>
            <p:nvPr/>
          </p:nvSpPr>
          <p:spPr bwMode="auto">
            <a:xfrm>
              <a:off x="807" y="3294"/>
              <a:ext cx="136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28" name="Line 36"/>
            <p:cNvSpPr>
              <a:spLocks noChangeShapeType="1"/>
            </p:cNvSpPr>
            <p:nvPr/>
          </p:nvSpPr>
          <p:spPr bwMode="auto">
            <a:xfrm>
              <a:off x="1254" y="2750"/>
              <a:ext cx="136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29" name="Text Box 37"/>
            <p:cNvSpPr txBox="1">
              <a:spLocks noChangeArrowheads="1"/>
            </p:cNvSpPr>
            <p:nvPr/>
          </p:nvSpPr>
          <p:spPr bwMode="auto">
            <a:xfrm>
              <a:off x="975" y="2614"/>
              <a:ext cx="25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Z</a:t>
              </a:r>
              <a:r>
                <a:rPr kumimoji="0" lang="fr-FR" altLang="fr-FR" sz="18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c</a:t>
              </a:r>
              <a:endParaRPr kumimoji="0" lang="fr-FR" alt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30" name="Text Box 38"/>
            <p:cNvSpPr txBox="1">
              <a:spLocks noChangeArrowheads="1"/>
            </p:cNvSpPr>
            <p:nvPr/>
          </p:nvSpPr>
          <p:spPr bwMode="auto">
            <a:xfrm>
              <a:off x="431" y="3158"/>
              <a:ext cx="38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Z</a:t>
              </a:r>
              <a:r>
                <a:rPr kumimoji="0" lang="fr-FR" altLang="fr-FR" sz="18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c</a:t>
              </a:r>
              <a:r>
                <a:rPr kumimoji="0" lang="fr-FR" alt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-1</a:t>
              </a:r>
            </a:p>
          </p:txBody>
        </p:sp>
      </p:grpSp>
      <p:grpSp>
        <p:nvGrpSpPr>
          <p:cNvPr id="231" name="Group 39"/>
          <p:cNvGrpSpPr>
            <a:grpSpLocks/>
          </p:cNvGrpSpPr>
          <p:nvPr/>
        </p:nvGrpSpPr>
        <p:grpSpPr bwMode="auto">
          <a:xfrm>
            <a:off x="5364163" y="2692400"/>
            <a:ext cx="1025525" cy="304800"/>
            <a:chOff x="3379" y="1926"/>
            <a:chExt cx="646" cy="192"/>
          </a:xfrm>
        </p:grpSpPr>
        <p:sp>
          <p:nvSpPr>
            <p:cNvPr id="232" name="Line 40"/>
            <p:cNvSpPr>
              <a:spLocks noChangeShapeType="1"/>
            </p:cNvSpPr>
            <p:nvPr/>
          </p:nvSpPr>
          <p:spPr bwMode="auto">
            <a:xfrm>
              <a:off x="3379" y="2024"/>
              <a:ext cx="45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33" name="Text Box 41"/>
            <p:cNvSpPr txBox="1">
              <a:spLocks noChangeArrowheads="1"/>
            </p:cNvSpPr>
            <p:nvPr/>
          </p:nvSpPr>
          <p:spPr bwMode="auto">
            <a:xfrm>
              <a:off x="3794" y="1926"/>
              <a:ext cx="23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S</a:t>
              </a:r>
              <a:r>
                <a:rPr kumimoji="0" lang="fr-FR" altLang="fr-FR" sz="1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n</a:t>
              </a:r>
            </a:p>
          </p:txBody>
        </p:sp>
      </p:grpSp>
      <p:grpSp>
        <p:nvGrpSpPr>
          <p:cNvPr id="234" name="Group 42"/>
          <p:cNvGrpSpPr>
            <a:grpSpLocks/>
          </p:cNvGrpSpPr>
          <p:nvPr/>
        </p:nvGrpSpPr>
        <p:grpSpPr bwMode="auto">
          <a:xfrm>
            <a:off x="5364163" y="1778000"/>
            <a:ext cx="1025525" cy="304800"/>
            <a:chOff x="3379" y="1514"/>
            <a:chExt cx="646" cy="192"/>
          </a:xfrm>
        </p:grpSpPr>
        <p:sp>
          <p:nvSpPr>
            <p:cNvPr id="235" name="Line 43"/>
            <p:cNvSpPr>
              <a:spLocks noChangeShapeType="1"/>
            </p:cNvSpPr>
            <p:nvPr/>
          </p:nvSpPr>
          <p:spPr bwMode="auto">
            <a:xfrm>
              <a:off x="3379" y="1612"/>
              <a:ext cx="45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36" name="Text Box 44"/>
            <p:cNvSpPr txBox="1">
              <a:spLocks noChangeArrowheads="1"/>
            </p:cNvSpPr>
            <p:nvPr/>
          </p:nvSpPr>
          <p:spPr bwMode="auto">
            <a:xfrm>
              <a:off x="3794" y="1514"/>
              <a:ext cx="23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S</a:t>
              </a:r>
              <a:r>
                <a:rPr kumimoji="0" lang="fr-FR" altLang="fr-FR" sz="1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p</a:t>
              </a:r>
            </a:p>
          </p:txBody>
        </p:sp>
      </p:grpSp>
      <p:grpSp>
        <p:nvGrpSpPr>
          <p:cNvPr id="237" name="Group 45"/>
          <p:cNvGrpSpPr>
            <a:grpSpLocks/>
          </p:cNvGrpSpPr>
          <p:nvPr/>
        </p:nvGrpSpPr>
        <p:grpSpPr bwMode="auto">
          <a:xfrm>
            <a:off x="5368925" y="2044700"/>
            <a:ext cx="1033463" cy="304800"/>
            <a:chOff x="3382" y="1682"/>
            <a:chExt cx="651" cy="192"/>
          </a:xfrm>
        </p:grpSpPr>
        <p:sp>
          <p:nvSpPr>
            <p:cNvPr id="238" name="Line 46"/>
            <p:cNvSpPr>
              <a:spLocks noChangeShapeType="1"/>
            </p:cNvSpPr>
            <p:nvPr/>
          </p:nvSpPr>
          <p:spPr bwMode="auto">
            <a:xfrm>
              <a:off x="3382" y="1780"/>
              <a:ext cx="45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39" name="Text Box 47"/>
            <p:cNvSpPr txBox="1">
              <a:spLocks noChangeArrowheads="1"/>
            </p:cNvSpPr>
            <p:nvPr/>
          </p:nvSpPr>
          <p:spPr bwMode="auto">
            <a:xfrm>
              <a:off x="3797" y="1682"/>
              <a:ext cx="2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S</a:t>
              </a:r>
              <a:r>
                <a:rPr kumimoji="0" lang="fr-FR" altLang="fr-FR" sz="1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a</a:t>
              </a:r>
            </a:p>
          </p:txBody>
        </p:sp>
      </p:grpSp>
      <p:grpSp>
        <p:nvGrpSpPr>
          <p:cNvPr id="240" name="Group 48"/>
          <p:cNvGrpSpPr>
            <a:grpSpLocks/>
          </p:cNvGrpSpPr>
          <p:nvPr/>
        </p:nvGrpSpPr>
        <p:grpSpPr bwMode="auto">
          <a:xfrm>
            <a:off x="7092950" y="1484313"/>
            <a:ext cx="1057275" cy="2447925"/>
            <a:chOff x="4468" y="981"/>
            <a:chExt cx="666" cy="1542"/>
          </a:xfrm>
        </p:grpSpPr>
        <p:sp>
          <p:nvSpPr>
            <p:cNvPr id="241" name="Rectangle 49"/>
            <p:cNvSpPr>
              <a:spLocks noChangeArrowheads="1"/>
            </p:cNvSpPr>
            <p:nvPr/>
          </p:nvSpPr>
          <p:spPr bwMode="auto">
            <a:xfrm>
              <a:off x="4468" y="981"/>
              <a:ext cx="454" cy="1270"/>
            </a:xfrm>
            <a:prstGeom prst="rect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42" name="Line 50"/>
            <p:cNvSpPr>
              <a:spLocks noChangeShapeType="1"/>
            </p:cNvSpPr>
            <p:nvPr/>
          </p:nvSpPr>
          <p:spPr bwMode="auto">
            <a:xfrm>
              <a:off x="4468" y="2401"/>
              <a:ext cx="45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43" name="Line 51"/>
            <p:cNvSpPr>
              <a:spLocks noChangeShapeType="1"/>
            </p:cNvSpPr>
            <p:nvPr/>
          </p:nvSpPr>
          <p:spPr bwMode="auto">
            <a:xfrm>
              <a:off x="4468" y="2432"/>
              <a:ext cx="45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44" name="Line 52"/>
            <p:cNvSpPr>
              <a:spLocks noChangeShapeType="1"/>
            </p:cNvSpPr>
            <p:nvPr/>
          </p:nvSpPr>
          <p:spPr bwMode="auto">
            <a:xfrm>
              <a:off x="4468" y="2523"/>
              <a:ext cx="454" cy="0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45" name="Line 53"/>
            <p:cNvSpPr>
              <a:spLocks noChangeShapeType="1"/>
            </p:cNvSpPr>
            <p:nvPr/>
          </p:nvSpPr>
          <p:spPr bwMode="auto">
            <a:xfrm>
              <a:off x="4468" y="2297"/>
              <a:ext cx="45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46" name="Line 54"/>
            <p:cNvSpPr>
              <a:spLocks noChangeShapeType="1"/>
            </p:cNvSpPr>
            <p:nvPr/>
          </p:nvSpPr>
          <p:spPr bwMode="auto">
            <a:xfrm>
              <a:off x="4468" y="1707"/>
              <a:ext cx="454" cy="0"/>
            </a:xfrm>
            <a:prstGeom prst="line">
              <a:avLst/>
            </a:prstGeom>
            <a:noFill/>
            <a:ln w="15875">
              <a:solidFill>
                <a:srgbClr val="FF66CC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47" name="Line 55"/>
            <p:cNvSpPr>
              <a:spLocks noChangeShapeType="1"/>
            </p:cNvSpPr>
            <p:nvPr/>
          </p:nvSpPr>
          <p:spPr bwMode="auto">
            <a:xfrm>
              <a:off x="4468" y="2070"/>
              <a:ext cx="454" cy="0"/>
            </a:xfrm>
            <a:prstGeom prst="line">
              <a:avLst/>
            </a:prstGeom>
            <a:noFill/>
            <a:ln w="15875">
              <a:solidFill>
                <a:srgbClr val="FF66CC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48" name="Line 56"/>
            <p:cNvSpPr>
              <a:spLocks noChangeShapeType="1"/>
            </p:cNvSpPr>
            <p:nvPr/>
          </p:nvSpPr>
          <p:spPr bwMode="auto">
            <a:xfrm>
              <a:off x="4468" y="1888"/>
              <a:ext cx="454" cy="0"/>
            </a:xfrm>
            <a:prstGeom prst="line">
              <a:avLst/>
            </a:prstGeom>
            <a:noFill/>
            <a:ln w="15875">
              <a:solidFill>
                <a:srgbClr val="FF66CC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49" name="Line 57"/>
            <p:cNvSpPr>
              <a:spLocks noChangeShapeType="1"/>
            </p:cNvSpPr>
            <p:nvPr/>
          </p:nvSpPr>
          <p:spPr bwMode="auto">
            <a:xfrm>
              <a:off x="4468" y="1525"/>
              <a:ext cx="454" cy="0"/>
            </a:xfrm>
            <a:prstGeom prst="line">
              <a:avLst/>
            </a:prstGeom>
            <a:noFill/>
            <a:ln w="15875">
              <a:solidFill>
                <a:srgbClr val="FF66CC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grpSp>
          <p:nvGrpSpPr>
            <p:cNvPr id="250" name="Group 58"/>
            <p:cNvGrpSpPr>
              <a:grpSpLocks/>
            </p:cNvGrpSpPr>
            <p:nvPr/>
          </p:nvGrpSpPr>
          <p:grpSpPr bwMode="auto">
            <a:xfrm>
              <a:off x="4476" y="2069"/>
              <a:ext cx="646" cy="192"/>
              <a:chOff x="3379" y="1926"/>
              <a:chExt cx="646" cy="192"/>
            </a:xfrm>
          </p:grpSpPr>
          <p:sp>
            <p:nvSpPr>
              <p:cNvPr id="260" name="Line 59"/>
              <p:cNvSpPr>
                <a:spLocks noChangeShapeType="1"/>
              </p:cNvSpPr>
              <p:nvPr/>
            </p:nvSpPr>
            <p:spPr bwMode="auto">
              <a:xfrm>
                <a:off x="3379" y="2024"/>
                <a:ext cx="454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261" name="Text Box 60"/>
              <p:cNvSpPr txBox="1">
                <a:spLocks noChangeArrowheads="1"/>
              </p:cNvSpPr>
              <p:nvPr/>
            </p:nvSpPr>
            <p:spPr bwMode="auto">
              <a:xfrm>
                <a:off x="3794" y="1926"/>
                <a:ext cx="231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S</a:t>
                </a:r>
                <a:r>
                  <a:rPr kumimoji="0" lang="fr-FR" altLang="fr-FR" sz="1400" b="0" i="0" u="none" strike="noStrike" kern="0" cap="none" spc="0" normalizeH="0" baseline="-2500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n</a:t>
                </a:r>
              </a:p>
            </p:txBody>
          </p:sp>
        </p:grpSp>
        <p:grpSp>
          <p:nvGrpSpPr>
            <p:cNvPr id="251" name="Group 61"/>
            <p:cNvGrpSpPr>
              <a:grpSpLocks/>
            </p:cNvGrpSpPr>
            <p:nvPr/>
          </p:nvGrpSpPr>
          <p:grpSpPr bwMode="auto">
            <a:xfrm>
              <a:off x="4468" y="1344"/>
              <a:ext cx="646" cy="192"/>
              <a:chOff x="3379" y="1514"/>
              <a:chExt cx="646" cy="192"/>
            </a:xfrm>
          </p:grpSpPr>
          <p:sp>
            <p:nvSpPr>
              <p:cNvPr id="258" name="Line 62"/>
              <p:cNvSpPr>
                <a:spLocks noChangeShapeType="1"/>
              </p:cNvSpPr>
              <p:nvPr/>
            </p:nvSpPr>
            <p:spPr bwMode="auto">
              <a:xfrm>
                <a:off x="3379" y="1612"/>
                <a:ext cx="454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259" name="Text Box 63"/>
              <p:cNvSpPr txBox="1">
                <a:spLocks noChangeArrowheads="1"/>
              </p:cNvSpPr>
              <p:nvPr/>
            </p:nvSpPr>
            <p:spPr bwMode="auto">
              <a:xfrm>
                <a:off x="3794" y="1514"/>
                <a:ext cx="231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S</a:t>
                </a:r>
                <a:r>
                  <a:rPr kumimoji="0" lang="fr-FR" altLang="fr-FR" sz="1400" b="0" i="0" u="none" strike="noStrike" kern="0" cap="none" spc="0" normalizeH="0" baseline="-2500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p</a:t>
                </a:r>
              </a:p>
            </p:txBody>
          </p:sp>
        </p:grpSp>
        <p:grpSp>
          <p:nvGrpSpPr>
            <p:cNvPr id="252" name="Group 64"/>
            <p:cNvGrpSpPr>
              <a:grpSpLocks/>
            </p:cNvGrpSpPr>
            <p:nvPr/>
          </p:nvGrpSpPr>
          <p:grpSpPr bwMode="auto">
            <a:xfrm>
              <a:off x="4483" y="1480"/>
              <a:ext cx="651" cy="192"/>
              <a:chOff x="3382" y="1682"/>
              <a:chExt cx="651" cy="192"/>
            </a:xfrm>
          </p:grpSpPr>
          <p:sp>
            <p:nvSpPr>
              <p:cNvPr id="256" name="Line 65"/>
              <p:cNvSpPr>
                <a:spLocks noChangeShapeType="1"/>
              </p:cNvSpPr>
              <p:nvPr/>
            </p:nvSpPr>
            <p:spPr bwMode="auto">
              <a:xfrm>
                <a:off x="3382" y="1780"/>
                <a:ext cx="454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257" name="Text Box 66"/>
              <p:cNvSpPr txBox="1">
                <a:spLocks noChangeArrowheads="1"/>
              </p:cNvSpPr>
              <p:nvPr/>
            </p:nvSpPr>
            <p:spPr bwMode="auto">
              <a:xfrm>
                <a:off x="3797" y="1682"/>
                <a:ext cx="236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S</a:t>
                </a:r>
                <a:r>
                  <a:rPr kumimoji="0" lang="fr-FR" altLang="fr-FR" sz="1400" b="0" i="0" u="none" strike="noStrike" kern="0" cap="none" spc="0" normalizeH="0" baseline="-2500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a</a:t>
                </a:r>
              </a:p>
            </p:txBody>
          </p:sp>
        </p:grpSp>
        <p:sp>
          <p:nvSpPr>
            <p:cNvPr id="253" name="Line 67"/>
            <p:cNvSpPr>
              <a:spLocks noChangeShapeType="1"/>
            </p:cNvSpPr>
            <p:nvPr/>
          </p:nvSpPr>
          <p:spPr bwMode="auto">
            <a:xfrm>
              <a:off x="4468" y="2317"/>
              <a:ext cx="45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54" name="Line 68"/>
            <p:cNvSpPr>
              <a:spLocks noChangeShapeType="1"/>
            </p:cNvSpPr>
            <p:nvPr/>
          </p:nvSpPr>
          <p:spPr bwMode="auto">
            <a:xfrm>
              <a:off x="4468" y="1344"/>
              <a:ext cx="454" cy="0"/>
            </a:xfrm>
            <a:prstGeom prst="line">
              <a:avLst/>
            </a:prstGeom>
            <a:noFill/>
            <a:ln w="15875">
              <a:solidFill>
                <a:srgbClr val="FF66CC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55" name="Line 69"/>
            <p:cNvSpPr>
              <a:spLocks noChangeShapeType="1"/>
            </p:cNvSpPr>
            <p:nvPr/>
          </p:nvSpPr>
          <p:spPr bwMode="auto">
            <a:xfrm>
              <a:off x="4468" y="1162"/>
              <a:ext cx="454" cy="0"/>
            </a:xfrm>
            <a:prstGeom prst="line">
              <a:avLst/>
            </a:prstGeom>
            <a:noFill/>
            <a:ln w="15875">
              <a:solidFill>
                <a:srgbClr val="FF66CC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</p:grpSp>
      <p:grpSp>
        <p:nvGrpSpPr>
          <p:cNvPr id="262" name="Group 70"/>
          <p:cNvGrpSpPr>
            <a:grpSpLocks/>
          </p:cNvGrpSpPr>
          <p:nvPr/>
        </p:nvGrpSpPr>
        <p:grpSpPr bwMode="auto">
          <a:xfrm>
            <a:off x="6084888" y="1557338"/>
            <a:ext cx="1366837" cy="1512887"/>
            <a:chOff x="3833" y="981"/>
            <a:chExt cx="861" cy="953"/>
          </a:xfrm>
        </p:grpSpPr>
        <p:sp>
          <p:nvSpPr>
            <p:cNvPr id="263" name="Line 71"/>
            <p:cNvSpPr>
              <a:spLocks noChangeShapeType="1"/>
            </p:cNvSpPr>
            <p:nvPr/>
          </p:nvSpPr>
          <p:spPr bwMode="auto">
            <a:xfrm flipH="1">
              <a:off x="3833" y="981"/>
              <a:ext cx="861" cy="953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4" name="Text Box 72"/>
            <p:cNvSpPr txBox="1">
              <a:spLocks noChangeArrowheads="1"/>
            </p:cNvSpPr>
            <p:nvPr/>
          </p:nvSpPr>
          <p:spPr bwMode="auto">
            <a:xfrm>
              <a:off x="3969" y="1480"/>
              <a:ext cx="21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sz="1400" b="1" smtClean="0">
                  <a:solidFill>
                    <a:srgbClr val="0000FF"/>
                  </a:solidFill>
                  <a:latin typeface="Arial" charset="0"/>
                </a:rPr>
                <a:t>n’</a:t>
              </a:r>
            </a:p>
          </p:txBody>
        </p:sp>
      </p:grpSp>
      <p:grpSp>
        <p:nvGrpSpPr>
          <p:cNvPr id="265" name="Group 73"/>
          <p:cNvGrpSpPr>
            <a:grpSpLocks/>
          </p:cNvGrpSpPr>
          <p:nvPr/>
        </p:nvGrpSpPr>
        <p:grpSpPr bwMode="auto">
          <a:xfrm>
            <a:off x="6084888" y="1557338"/>
            <a:ext cx="1366837" cy="576262"/>
            <a:chOff x="3833" y="981"/>
            <a:chExt cx="861" cy="363"/>
          </a:xfrm>
        </p:grpSpPr>
        <p:sp>
          <p:nvSpPr>
            <p:cNvPr id="266" name="Line 74"/>
            <p:cNvSpPr>
              <a:spLocks noChangeShapeType="1"/>
            </p:cNvSpPr>
            <p:nvPr/>
          </p:nvSpPr>
          <p:spPr bwMode="auto">
            <a:xfrm flipH="1">
              <a:off x="3833" y="981"/>
              <a:ext cx="861" cy="363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7" name="Text Box 75"/>
            <p:cNvSpPr txBox="1">
              <a:spLocks noChangeArrowheads="1"/>
            </p:cNvSpPr>
            <p:nvPr/>
          </p:nvSpPr>
          <p:spPr bwMode="auto">
            <a:xfrm>
              <a:off x="3969" y="1078"/>
              <a:ext cx="21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sz="1400" b="1" smtClean="0">
                  <a:solidFill>
                    <a:srgbClr val="0000FF"/>
                  </a:solidFill>
                  <a:latin typeface="Arial" charset="0"/>
                </a:rPr>
                <a:t>n’</a:t>
              </a:r>
            </a:p>
          </p:txBody>
        </p:sp>
      </p:grpSp>
      <p:grpSp>
        <p:nvGrpSpPr>
          <p:cNvPr id="268" name="Group 76"/>
          <p:cNvGrpSpPr>
            <a:grpSpLocks/>
          </p:cNvGrpSpPr>
          <p:nvPr/>
        </p:nvGrpSpPr>
        <p:grpSpPr bwMode="auto">
          <a:xfrm>
            <a:off x="4356100" y="2260600"/>
            <a:ext cx="1008063" cy="376238"/>
            <a:chOff x="2744" y="1424"/>
            <a:chExt cx="635" cy="237"/>
          </a:xfrm>
        </p:grpSpPr>
        <p:sp>
          <p:nvSpPr>
            <p:cNvPr id="269" name="Line 77"/>
            <p:cNvSpPr>
              <a:spLocks noChangeShapeType="1"/>
            </p:cNvSpPr>
            <p:nvPr/>
          </p:nvSpPr>
          <p:spPr bwMode="auto">
            <a:xfrm flipH="1">
              <a:off x="2744" y="1570"/>
              <a:ext cx="635" cy="91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70" name="Text Box 78"/>
            <p:cNvSpPr txBox="1">
              <a:spLocks noChangeArrowheads="1"/>
            </p:cNvSpPr>
            <p:nvPr/>
          </p:nvSpPr>
          <p:spPr bwMode="auto">
            <a:xfrm>
              <a:off x="2886" y="1424"/>
              <a:ext cx="27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sz="1400" b="1" smtClean="0">
                  <a:solidFill>
                    <a:srgbClr val="0000FF"/>
                  </a:solidFill>
                  <a:latin typeface="Arial" charset="0"/>
                </a:rPr>
                <a:t>n</a:t>
              </a:r>
              <a:r>
                <a:rPr lang="fr-FR" altLang="fr-FR" sz="1400" b="1" baseline="-25000" smtClean="0">
                  <a:solidFill>
                    <a:srgbClr val="0000FF"/>
                  </a:solidFill>
                  <a:latin typeface="Arial" charset="0"/>
                </a:rPr>
                <a:t>(2)</a:t>
              </a:r>
              <a:endParaRPr lang="fr-FR" altLang="fr-FR" sz="1400" b="1" smtClean="0">
                <a:solidFill>
                  <a:srgbClr val="0000FF"/>
                </a:solidFill>
                <a:latin typeface="Arial" charset="0"/>
              </a:endParaRPr>
            </a:p>
          </p:txBody>
        </p:sp>
      </p:grpSp>
      <p:grpSp>
        <p:nvGrpSpPr>
          <p:cNvPr id="271" name="Group 79"/>
          <p:cNvGrpSpPr>
            <a:grpSpLocks/>
          </p:cNvGrpSpPr>
          <p:nvPr/>
        </p:nvGrpSpPr>
        <p:grpSpPr bwMode="auto">
          <a:xfrm>
            <a:off x="7451731" y="1196978"/>
            <a:ext cx="1728789" cy="360363"/>
            <a:chOff x="4694" y="754"/>
            <a:chExt cx="1089" cy="227"/>
          </a:xfrm>
        </p:grpSpPr>
        <p:sp>
          <p:nvSpPr>
            <p:cNvPr id="272" name="Line 80"/>
            <p:cNvSpPr>
              <a:spLocks noChangeShapeType="1"/>
            </p:cNvSpPr>
            <p:nvPr/>
          </p:nvSpPr>
          <p:spPr bwMode="auto">
            <a:xfrm flipV="1">
              <a:off x="4694" y="845"/>
              <a:ext cx="635" cy="136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73" name="Text Box 81"/>
            <p:cNvSpPr txBox="1">
              <a:spLocks noChangeArrowheads="1"/>
            </p:cNvSpPr>
            <p:nvPr/>
          </p:nvSpPr>
          <p:spPr bwMode="auto">
            <a:xfrm>
              <a:off x="5308" y="754"/>
              <a:ext cx="47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sz="1400" b="1" dirty="0" smtClean="0">
                  <a:solidFill>
                    <a:srgbClr val="0000FF"/>
                  </a:solidFill>
                  <a:latin typeface="Arial" charset="0"/>
                </a:rPr>
                <a:t>fission</a:t>
              </a:r>
            </a:p>
          </p:txBody>
        </p:sp>
      </p:grpSp>
      <p:grpSp>
        <p:nvGrpSpPr>
          <p:cNvPr id="274" name="Group 82"/>
          <p:cNvGrpSpPr>
            <a:grpSpLocks/>
          </p:cNvGrpSpPr>
          <p:nvPr/>
        </p:nvGrpSpPr>
        <p:grpSpPr bwMode="auto">
          <a:xfrm>
            <a:off x="3635375" y="1628775"/>
            <a:ext cx="1033463" cy="2736850"/>
            <a:chOff x="2290" y="1026"/>
            <a:chExt cx="651" cy="1724"/>
          </a:xfrm>
        </p:grpSpPr>
        <p:sp>
          <p:nvSpPr>
            <p:cNvPr id="275" name="Rectangle 83"/>
            <p:cNvSpPr>
              <a:spLocks noChangeArrowheads="1"/>
            </p:cNvSpPr>
            <p:nvPr/>
          </p:nvSpPr>
          <p:spPr bwMode="auto">
            <a:xfrm>
              <a:off x="2291" y="1072"/>
              <a:ext cx="454" cy="453"/>
            </a:xfrm>
            <a:prstGeom prst="rect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76" name="Line 84"/>
            <p:cNvSpPr>
              <a:spLocks noChangeShapeType="1"/>
            </p:cNvSpPr>
            <p:nvPr/>
          </p:nvSpPr>
          <p:spPr bwMode="auto">
            <a:xfrm>
              <a:off x="2291" y="1675"/>
              <a:ext cx="45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77" name="Line 85"/>
            <p:cNvSpPr>
              <a:spLocks noChangeShapeType="1"/>
            </p:cNvSpPr>
            <p:nvPr/>
          </p:nvSpPr>
          <p:spPr bwMode="auto">
            <a:xfrm>
              <a:off x="2291" y="1706"/>
              <a:ext cx="45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78" name="Line 86"/>
            <p:cNvSpPr>
              <a:spLocks noChangeShapeType="1"/>
            </p:cNvSpPr>
            <p:nvPr/>
          </p:nvSpPr>
          <p:spPr bwMode="auto">
            <a:xfrm>
              <a:off x="2291" y="1797"/>
              <a:ext cx="454" cy="0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79" name="Line 87"/>
            <p:cNvSpPr>
              <a:spLocks noChangeShapeType="1"/>
            </p:cNvSpPr>
            <p:nvPr/>
          </p:nvSpPr>
          <p:spPr bwMode="auto">
            <a:xfrm>
              <a:off x="2291" y="1571"/>
              <a:ext cx="45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80" name="Line 88"/>
            <p:cNvSpPr>
              <a:spLocks noChangeShapeType="1"/>
            </p:cNvSpPr>
            <p:nvPr/>
          </p:nvSpPr>
          <p:spPr bwMode="auto">
            <a:xfrm>
              <a:off x="2291" y="1344"/>
              <a:ext cx="454" cy="0"/>
            </a:xfrm>
            <a:prstGeom prst="line">
              <a:avLst/>
            </a:prstGeom>
            <a:noFill/>
            <a:ln w="15875">
              <a:solidFill>
                <a:srgbClr val="FF66CC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81" name="Line 89"/>
            <p:cNvSpPr>
              <a:spLocks noChangeShapeType="1"/>
            </p:cNvSpPr>
            <p:nvPr/>
          </p:nvSpPr>
          <p:spPr bwMode="auto">
            <a:xfrm>
              <a:off x="2291" y="1162"/>
              <a:ext cx="454" cy="0"/>
            </a:xfrm>
            <a:prstGeom prst="line">
              <a:avLst/>
            </a:prstGeom>
            <a:noFill/>
            <a:ln w="15875">
              <a:solidFill>
                <a:srgbClr val="FF66CC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grpSp>
          <p:nvGrpSpPr>
            <p:cNvPr id="282" name="Group 90"/>
            <p:cNvGrpSpPr>
              <a:grpSpLocks/>
            </p:cNvGrpSpPr>
            <p:nvPr/>
          </p:nvGrpSpPr>
          <p:grpSpPr bwMode="auto">
            <a:xfrm>
              <a:off x="2290" y="1378"/>
              <a:ext cx="646" cy="192"/>
              <a:chOff x="3379" y="1926"/>
              <a:chExt cx="646" cy="192"/>
            </a:xfrm>
          </p:grpSpPr>
          <p:sp>
            <p:nvSpPr>
              <p:cNvPr id="288" name="Line 91"/>
              <p:cNvSpPr>
                <a:spLocks noChangeShapeType="1"/>
              </p:cNvSpPr>
              <p:nvPr/>
            </p:nvSpPr>
            <p:spPr bwMode="auto">
              <a:xfrm>
                <a:off x="3379" y="2024"/>
                <a:ext cx="454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289" name="Text Box 92"/>
              <p:cNvSpPr txBox="1">
                <a:spLocks noChangeArrowheads="1"/>
              </p:cNvSpPr>
              <p:nvPr/>
            </p:nvSpPr>
            <p:spPr bwMode="auto">
              <a:xfrm>
                <a:off x="3794" y="1926"/>
                <a:ext cx="231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S</a:t>
                </a:r>
                <a:r>
                  <a:rPr kumimoji="0" lang="fr-FR" altLang="fr-FR" sz="1400" b="0" i="0" u="none" strike="noStrike" kern="0" cap="none" spc="0" normalizeH="0" baseline="-2500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n</a:t>
                </a:r>
              </a:p>
            </p:txBody>
          </p:sp>
        </p:grpSp>
        <p:sp>
          <p:nvSpPr>
            <p:cNvPr id="283" name="Line 93"/>
            <p:cNvSpPr>
              <a:spLocks noChangeShapeType="1"/>
            </p:cNvSpPr>
            <p:nvPr/>
          </p:nvSpPr>
          <p:spPr bwMode="auto">
            <a:xfrm>
              <a:off x="2291" y="1591"/>
              <a:ext cx="45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84" name="Line 94"/>
            <p:cNvSpPr>
              <a:spLocks noChangeShapeType="1"/>
            </p:cNvSpPr>
            <p:nvPr/>
          </p:nvSpPr>
          <p:spPr bwMode="auto">
            <a:xfrm flipV="1">
              <a:off x="2517" y="1797"/>
              <a:ext cx="0" cy="953"/>
            </a:xfrm>
            <a:prstGeom prst="line">
              <a:avLst/>
            </a:prstGeom>
            <a:noFill/>
            <a:ln w="38100">
              <a:solidFill>
                <a:srgbClr val="C0C0C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grpSp>
          <p:nvGrpSpPr>
            <p:cNvPr id="285" name="Group 95"/>
            <p:cNvGrpSpPr>
              <a:grpSpLocks/>
            </p:cNvGrpSpPr>
            <p:nvPr/>
          </p:nvGrpSpPr>
          <p:grpSpPr bwMode="auto">
            <a:xfrm>
              <a:off x="2290" y="1026"/>
              <a:ext cx="651" cy="192"/>
              <a:chOff x="3382" y="1682"/>
              <a:chExt cx="651" cy="192"/>
            </a:xfrm>
          </p:grpSpPr>
          <p:sp>
            <p:nvSpPr>
              <p:cNvPr id="286" name="Line 96"/>
              <p:cNvSpPr>
                <a:spLocks noChangeShapeType="1"/>
              </p:cNvSpPr>
              <p:nvPr/>
            </p:nvSpPr>
            <p:spPr bwMode="auto">
              <a:xfrm>
                <a:off x="3382" y="1780"/>
                <a:ext cx="454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287" name="Text Box 97"/>
              <p:cNvSpPr txBox="1">
                <a:spLocks noChangeArrowheads="1"/>
              </p:cNvSpPr>
              <p:nvPr/>
            </p:nvSpPr>
            <p:spPr bwMode="auto">
              <a:xfrm>
                <a:off x="3797" y="1682"/>
                <a:ext cx="236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S</a:t>
                </a:r>
                <a:r>
                  <a:rPr kumimoji="0" lang="fr-FR" altLang="fr-FR" sz="1400" b="0" i="0" u="none" strike="noStrike" kern="0" cap="none" spc="0" normalizeH="0" baseline="-2500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a</a:t>
                </a:r>
              </a:p>
            </p:txBody>
          </p:sp>
        </p:grpSp>
      </p:grpSp>
      <p:sp>
        <p:nvSpPr>
          <p:cNvPr id="290" name="Line 98"/>
          <p:cNvSpPr>
            <a:spLocks noChangeShapeType="1"/>
          </p:cNvSpPr>
          <p:nvPr/>
        </p:nvSpPr>
        <p:spPr bwMode="auto">
          <a:xfrm flipV="1">
            <a:off x="7451725" y="3933825"/>
            <a:ext cx="0" cy="431800"/>
          </a:xfrm>
          <a:prstGeom prst="line">
            <a:avLst/>
          </a:prstGeom>
          <a:noFill/>
          <a:ln w="38100">
            <a:solidFill>
              <a:srgbClr val="C0C0C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291" name="Group 99"/>
          <p:cNvGrpSpPr>
            <a:grpSpLocks/>
          </p:cNvGrpSpPr>
          <p:nvPr/>
        </p:nvGrpSpPr>
        <p:grpSpPr bwMode="auto">
          <a:xfrm>
            <a:off x="6372225" y="3716338"/>
            <a:ext cx="1050925" cy="1512887"/>
            <a:chOff x="4014" y="2976"/>
            <a:chExt cx="662" cy="953"/>
          </a:xfrm>
        </p:grpSpPr>
        <p:sp>
          <p:nvSpPr>
            <p:cNvPr id="292" name="Rectangle 100"/>
            <p:cNvSpPr>
              <a:spLocks noChangeArrowheads="1"/>
            </p:cNvSpPr>
            <p:nvPr/>
          </p:nvSpPr>
          <p:spPr bwMode="auto">
            <a:xfrm>
              <a:off x="4014" y="2976"/>
              <a:ext cx="454" cy="702"/>
            </a:xfrm>
            <a:prstGeom prst="rect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93" name="Line 101"/>
            <p:cNvSpPr>
              <a:spLocks noChangeShapeType="1"/>
            </p:cNvSpPr>
            <p:nvPr/>
          </p:nvSpPr>
          <p:spPr bwMode="auto">
            <a:xfrm>
              <a:off x="4014" y="3716"/>
              <a:ext cx="45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94" name="Line 102"/>
            <p:cNvSpPr>
              <a:spLocks noChangeShapeType="1"/>
            </p:cNvSpPr>
            <p:nvPr/>
          </p:nvSpPr>
          <p:spPr bwMode="auto">
            <a:xfrm>
              <a:off x="4014" y="3747"/>
              <a:ext cx="45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95" name="Line 103"/>
            <p:cNvSpPr>
              <a:spLocks noChangeShapeType="1"/>
            </p:cNvSpPr>
            <p:nvPr/>
          </p:nvSpPr>
          <p:spPr bwMode="auto">
            <a:xfrm>
              <a:off x="4014" y="3838"/>
              <a:ext cx="454" cy="0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96" name="Line 104"/>
            <p:cNvSpPr>
              <a:spLocks noChangeShapeType="1"/>
            </p:cNvSpPr>
            <p:nvPr/>
          </p:nvSpPr>
          <p:spPr bwMode="auto">
            <a:xfrm>
              <a:off x="4014" y="3793"/>
              <a:ext cx="45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97" name="Line 105"/>
            <p:cNvSpPr>
              <a:spLocks noChangeShapeType="1"/>
            </p:cNvSpPr>
            <p:nvPr/>
          </p:nvSpPr>
          <p:spPr bwMode="auto">
            <a:xfrm>
              <a:off x="4014" y="3134"/>
              <a:ext cx="454" cy="0"/>
            </a:xfrm>
            <a:prstGeom prst="line">
              <a:avLst/>
            </a:prstGeom>
            <a:noFill/>
            <a:ln w="15875">
              <a:solidFill>
                <a:srgbClr val="FF66CC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98" name="Line 106"/>
            <p:cNvSpPr>
              <a:spLocks noChangeShapeType="1"/>
            </p:cNvSpPr>
            <p:nvPr/>
          </p:nvSpPr>
          <p:spPr bwMode="auto">
            <a:xfrm>
              <a:off x="4014" y="3497"/>
              <a:ext cx="454" cy="0"/>
            </a:xfrm>
            <a:prstGeom prst="line">
              <a:avLst/>
            </a:prstGeom>
            <a:noFill/>
            <a:ln w="15875">
              <a:solidFill>
                <a:srgbClr val="FF66CC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99" name="Line 107"/>
            <p:cNvSpPr>
              <a:spLocks noChangeShapeType="1"/>
            </p:cNvSpPr>
            <p:nvPr/>
          </p:nvSpPr>
          <p:spPr bwMode="auto">
            <a:xfrm>
              <a:off x="4014" y="3315"/>
              <a:ext cx="454" cy="0"/>
            </a:xfrm>
            <a:prstGeom prst="line">
              <a:avLst/>
            </a:prstGeom>
            <a:noFill/>
            <a:ln w="15875">
              <a:solidFill>
                <a:srgbClr val="FF66CC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grpSp>
          <p:nvGrpSpPr>
            <p:cNvPr id="300" name="Group 108"/>
            <p:cNvGrpSpPr>
              <a:grpSpLocks/>
            </p:cNvGrpSpPr>
            <p:nvPr/>
          </p:nvGrpSpPr>
          <p:grpSpPr bwMode="auto">
            <a:xfrm>
              <a:off x="4014" y="3521"/>
              <a:ext cx="646" cy="192"/>
              <a:chOff x="3379" y="1926"/>
              <a:chExt cx="646" cy="192"/>
            </a:xfrm>
          </p:grpSpPr>
          <p:sp>
            <p:nvSpPr>
              <p:cNvPr id="309" name="Line 109"/>
              <p:cNvSpPr>
                <a:spLocks noChangeShapeType="1"/>
              </p:cNvSpPr>
              <p:nvPr/>
            </p:nvSpPr>
            <p:spPr bwMode="auto">
              <a:xfrm>
                <a:off x="3379" y="2024"/>
                <a:ext cx="454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310" name="Text Box 110"/>
              <p:cNvSpPr txBox="1">
                <a:spLocks noChangeArrowheads="1"/>
              </p:cNvSpPr>
              <p:nvPr/>
            </p:nvSpPr>
            <p:spPr bwMode="auto">
              <a:xfrm>
                <a:off x="3794" y="1926"/>
                <a:ext cx="231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S</a:t>
                </a:r>
                <a:r>
                  <a:rPr kumimoji="0" lang="fr-FR" altLang="fr-FR" sz="1400" b="0" i="0" u="none" strike="noStrike" kern="0" cap="none" spc="0" normalizeH="0" baseline="-2500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n</a:t>
                </a:r>
              </a:p>
            </p:txBody>
          </p:sp>
        </p:grpSp>
        <p:grpSp>
          <p:nvGrpSpPr>
            <p:cNvPr id="301" name="Group 111"/>
            <p:cNvGrpSpPr>
              <a:grpSpLocks/>
            </p:cNvGrpSpPr>
            <p:nvPr/>
          </p:nvGrpSpPr>
          <p:grpSpPr bwMode="auto">
            <a:xfrm>
              <a:off x="4025" y="3204"/>
              <a:ext cx="646" cy="192"/>
              <a:chOff x="3379" y="1514"/>
              <a:chExt cx="646" cy="192"/>
            </a:xfrm>
          </p:grpSpPr>
          <p:sp>
            <p:nvSpPr>
              <p:cNvPr id="307" name="Line 112"/>
              <p:cNvSpPr>
                <a:spLocks noChangeShapeType="1"/>
              </p:cNvSpPr>
              <p:nvPr/>
            </p:nvSpPr>
            <p:spPr bwMode="auto">
              <a:xfrm>
                <a:off x="3379" y="1612"/>
                <a:ext cx="454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308" name="Text Box 113"/>
              <p:cNvSpPr txBox="1">
                <a:spLocks noChangeArrowheads="1"/>
              </p:cNvSpPr>
              <p:nvPr/>
            </p:nvSpPr>
            <p:spPr bwMode="auto">
              <a:xfrm>
                <a:off x="3794" y="1514"/>
                <a:ext cx="231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S</a:t>
                </a:r>
                <a:r>
                  <a:rPr kumimoji="0" lang="fr-FR" altLang="fr-FR" sz="1400" b="0" i="0" u="none" strike="noStrike" kern="0" cap="none" spc="0" normalizeH="0" baseline="-2500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p</a:t>
                </a:r>
              </a:p>
            </p:txBody>
          </p:sp>
        </p:grpSp>
        <p:grpSp>
          <p:nvGrpSpPr>
            <p:cNvPr id="302" name="Group 114"/>
            <p:cNvGrpSpPr>
              <a:grpSpLocks/>
            </p:cNvGrpSpPr>
            <p:nvPr/>
          </p:nvGrpSpPr>
          <p:grpSpPr bwMode="auto">
            <a:xfrm>
              <a:off x="4025" y="3340"/>
              <a:ext cx="651" cy="192"/>
              <a:chOff x="3382" y="1682"/>
              <a:chExt cx="651" cy="192"/>
            </a:xfrm>
          </p:grpSpPr>
          <p:sp>
            <p:nvSpPr>
              <p:cNvPr id="305" name="Line 115"/>
              <p:cNvSpPr>
                <a:spLocks noChangeShapeType="1"/>
              </p:cNvSpPr>
              <p:nvPr/>
            </p:nvSpPr>
            <p:spPr bwMode="auto">
              <a:xfrm>
                <a:off x="3382" y="1780"/>
                <a:ext cx="454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306" name="Text Box 116"/>
              <p:cNvSpPr txBox="1">
                <a:spLocks noChangeArrowheads="1"/>
              </p:cNvSpPr>
              <p:nvPr/>
            </p:nvSpPr>
            <p:spPr bwMode="auto">
              <a:xfrm>
                <a:off x="3797" y="1682"/>
                <a:ext cx="236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S</a:t>
                </a:r>
                <a:r>
                  <a:rPr kumimoji="0" lang="fr-FR" altLang="fr-FR" sz="1400" b="0" i="0" u="none" strike="noStrike" kern="0" cap="none" spc="0" normalizeH="0" baseline="-2500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a</a:t>
                </a:r>
              </a:p>
            </p:txBody>
          </p:sp>
        </p:grpSp>
        <p:sp>
          <p:nvSpPr>
            <p:cNvPr id="303" name="Line 117"/>
            <p:cNvSpPr>
              <a:spLocks noChangeShapeType="1"/>
            </p:cNvSpPr>
            <p:nvPr/>
          </p:nvSpPr>
          <p:spPr bwMode="auto">
            <a:xfrm>
              <a:off x="4014" y="3702"/>
              <a:ext cx="45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04" name="Line 118"/>
            <p:cNvSpPr>
              <a:spLocks noChangeShapeType="1"/>
            </p:cNvSpPr>
            <p:nvPr/>
          </p:nvSpPr>
          <p:spPr bwMode="auto">
            <a:xfrm flipV="1">
              <a:off x="4241" y="3838"/>
              <a:ext cx="0" cy="91"/>
            </a:xfrm>
            <a:prstGeom prst="line">
              <a:avLst/>
            </a:prstGeom>
            <a:noFill/>
            <a:ln w="38100">
              <a:solidFill>
                <a:srgbClr val="C0C0C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</p:grpSp>
      <p:grpSp>
        <p:nvGrpSpPr>
          <p:cNvPr id="311" name="Group 119"/>
          <p:cNvGrpSpPr>
            <a:grpSpLocks/>
          </p:cNvGrpSpPr>
          <p:nvPr/>
        </p:nvGrpSpPr>
        <p:grpSpPr bwMode="auto">
          <a:xfrm>
            <a:off x="6732588" y="1557338"/>
            <a:ext cx="719137" cy="2303462"/>
            <a:chOff x="4241" y="981"/>
            <a:chExt cx="453" cy="1451"/>
          </a:xfrm>
        </p:grpSpPr>
        <p:sp>
          <p:nvSpPr>
            <p:cNvPr id="312" name="Line 120"/>
            <p:cNvSpPr>
              <a:spLocks noChangeShapeType="1"/>
            </p:cNvSpPr>
            <p:nvPr/>
          </p:nvSpPr>
          <p:spPr bwMode="auto">
            <a:xfrm flipH="1">
              <a:off x="4286" y="981"/>
              <a:ext cx="408" cy="1451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13" name="Text Box 121"/>
            <p:cNvSpPr txBox="1">
              <a:spLocks noChangeArrowheads="1"/>
            </p:cNvSpPr>
            <p:nvPr/>
          </p:nvSpPr>
          <p:spPr bwMode="auto">
            <a:xfrm>
              <a:off x="4241" y="1978"/>
              <a:ext cx="18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sz="1400" b="1" smtClean="0">
                  <a:solidFill>
                    <a:srgbClr val="0000FF"/>
                  </a:solidFill>
                  <a:latin typeface="Arial" charset="0"/>
                </a:rPr>
                <a:t>p</a:t>
              </a:r>
            </a:p>
          </p:txBody>
        </p:sp>
      </p:grpSp>
      <p:grpSp>
        <p:nvGrpSpPr>
          <p:cNvPr id="314" name="Group 122"/>
          <p:cNvGrpSpPr>
            <a:grpSpLocks/>
          </p:cNvGrpSpPr>
          <p:nvPr/>
        </p:nvGrpSpPr>
        <p:grpSpPr bwMode="auto">
          <a:xfrm>
            <a:off x="1849438" y="3644900"/>
            <a:ext cx="1282700" cy="1728788"/>
            <a:chOff x="1165" y="2296"/>
            <a:chExt cx="808" cy="1089"/>
          </a:xfrm>
        </p:grpSpPr>
        <p:sp>
          <p:nvSpPr>
            <p:cNvPr id="315" name="Freeform 123"/>
            <p:cNvSpPr>
              <a:spLocks/>
            </p:cNvSpPr>
            <p:nvPr/>
          </p:nvSpPr>
          <p:spPr bwMode="auto">
            <a:xfrm>
              <a:off x="1837" y="2387"/>
              <a:ext cx="136" cy="998"/>
            </a:xfrm>
            <a:custGeom>
              <a:avLst/>
              <a:gdLst>
                <a:gd name="T0" fmla="*/ 0 w 136"/>
                <a:gd name="T1" fmla="*/ 136 h 998"/>
                <a:gd name="T2" fmla="*/ 136 w 136"/>
                <a:gd name="T3" fmla="*/ 0 h 998"/>
                <a:gd name="T4" fmla="*/ 136 w 136"/>
                <a:gd name="T5" fmla="*/ 816 h 998"/>
                <a:gd name="T6" fmla="*/ 0 w 136"/>
                <a:gd name="T7" fmla="*/ 998 h 998"/>
                <a:gd name="T8" fmla="*/ 0 w 136"/>
                <a:gd name="T9" fmla="*/ 136 h 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998">
                  <a:moveTo>
                    <a:pt x="0" y="136"/>
                  </a:moveTo>
                  <a:lnTo>
                    <a:pt x="136" y="0"/>
                  </a:lnTo>
                  <a:lnTo>
                    <a:pt x="136" y="816"/>
                  </a:lnTo>
                  <a:lnTo>
                    <a:pt x="0" y="998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88C9CE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16" name="AutoShape 124"/>
            <p:cNvSpPr>
              <a:spLocks noChangeArrowheads="1"/>
            </p:cNvSpPr>
            <p:nvPr/>
          </p:nvSpPr>
          <p:spPr bwMode="auto">
            <a:xfrm>
              <a:off x="1383" y="2387"/>
              <a:ext cx="590" cy="136"/>
            </a:xfrm>
            <a:prstGeom prst="parallelogram">
              <a:avLst>
                <a:gd name="adj" fmla="val 95582"/>
              </a:avLst>
            </a:prstGeom>
            <a:solidFill>
              <a:srgbClr val="D3EBE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17" name="Line 125"/>
            <p:cNvSpPr>
              <a:spLocks noChangeShapeType="1"/>
            </p:cNvSpPr>
            <p:nvPr/>
          </p:nvSpPr>
          <p:spPr bwMode="auto">
            <a:xfrm>
              <a:off x="1429" y="2478"/>
              <a:ext cx="45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18" name="Line 126"/>
            <p:cNvSpPr>
              <a:spLocks noChangeShapeType="1"/>
            </p:cNvSpPr>
            <p:nvPr/>
          </p:nvSpPr>
          <p:spPr bwMode="auto">
            <a:xfrm>
              <a:off x="1465" y="2432"/>
              <a:ext cx="45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19" name="Line 127"/>
            <p:cNvSpPr>
              <a:spLocks noChangeShapeType="1"/>
            </p:cNvSpPr>
            <p:nvPr/>
          </p:nvSpPr>
          <p:spPr bwMode="auto">
            <a:xfrm>
              <a:off x="1882" y="2478"/>
              <a:ext cx="0" cy="86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20" name="Line 128"/>
            <p:cNvSpPr>
              <a:spLocks noChangeShapeType="1"/>
            </p:cNvSpPr>
            <p:nvPr/>
          </p:nvSpPr>
          <p:spPr bwMode="auto">
            <a:xfrm>
              <a:off x="1927" y="2432"/>
              <a:ext cx="0" cy="81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21" name="Line 129"/>
            <p:cNvSpPr>
              <a:spLocks noChangeShapeType="1"/>
            </p:cNvSpPr>
            <p:nvPr/>
          </p:nvSpPr>
          <p:spPr bwMode="auto">
            <a:xfrm flipV="1">
              <a:off x="1292" y="2341"/>
              <a:ext cx="136" cy="18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22" name="Text Box 130"/>
            <p:cNvSpPr txBox="1">
              <a:spLocks noChangeArrowheads="1"/>
            </p:cNvSpPr>
            <p:nvPr/>
          </p:nvSpPr>
          <p:spPr bwMode="auto">
            <a:xfrm>
              <a:off x="1165" y="2296"/>
              <a:ext cx="21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J</a:t>
              </a:r>
              <a:r>
                <a:rPr kumimoji="0" lang="fr-FR" altLang="fr-FR" sz="1400" b="1" i="0" u="none" strike="noStrike" kern="0" cap="none" spc="0" normalizeH="0" baseline="30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p</a:t>
              </a:r>
            </a:p>
          </p:txBody>
        </p:sp>
      </p:grpSp>
      <p:grpSp>
        <p:nvGrpSpPr>
          <p:cNvPr id="323" name="Group 131"/>
          <p:cNvGrpSpPr>
            <a:grpSpLocks/>
          </p:cNvGrpSpPr>
          <p:nvPr/>
        </p:nvGrpSpPr>
        <p:grpSpPr bwMode="auto">
          <a:xfrm>
            <a:off x="2195513" y="4005263"/>
            <a:ext cx="1033462" cy="2089150"/>
            <a:chOff x="1383" y="2432"/>
            <a:chExt cx="651" cy="1407"/>
          </a:xfrm>
        </p:grpSpPr>
        <p:grpSp>
          <p:nvGrpSpPr>
            <p:cNvPr id="324" name="Group 132"/>
            <p:cNvGrpSpPr>
              <a:grpSpLocks/>
            </p:cNvGrpSpPr>
            <p:nvPr/>
          </p:nvGrpSpPr>
          <p:grpSpPr bwMode="auto">
            <a:xfrm>
              <a:off x="1383" y="2432"/>
              <a:ext cx="651" cy="1179"/>
              <a:chOff x="1383" y="2432"/>
              <a:chExt cx="651" cy="1179"/>
            </a:xfrm>
          </p:grpSpPr>
          <p:sp>
            <p:nvSpPr>
              <p:cNvPr id="326" name="Rectangle 133"/>
              <p:cNvSpPr>
                <a:spLocks noChangeArrowheads="1"/>
              </p:cNvSpPr>
              <p:nvPr/>
            </p:nvSpPr>
            <p:spPr bwMode="auto">
              <a:xfrm>
                <a:off x="1383" y="2432"/>
                <a:ext cx="454" cy="907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327" name="Line 134"/>
              <p:cNvSpPr>
                <a:spLocks noChangeShapeType="1"/>
              </p:cNvSpPr>
              <p:nvPr/>
            </p:nvSpPr>
            <p:spPr bwMode="auto">
              <a:xfrm>
                <a:off x="1383" y="3489"/>
                <a:ext cx="45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328" name="Line 135"/>
              <p:cNvSpPr>
                <a:spLocks noChangeShapeType="1"/>
              </p:cNvSpPr>
              <p:nvPr/>
            </p:nvSpPr>
            <p:spPr bwMode="auto">
              <a:xfrm>
                <a:off x="1383" y="3520"/>
                <a:ext cx="45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329" name="Line 136"/>
              <p:cNvSpPr>
                <a:spLocks noChangeShapeType="1"/>
              </p:cNvSpPr>
              <p:nvPr/>
            </p:nvSpPr>
            <p:spPr bwMode="auto">
              <a:xfrm>
                <a:off x="1383" y="3611"/>
                <a:ext cx="454" cy="0"/>
              </a:xfrm>
              <a:prstGeom prst="line">
                <a:avLst/>
              </a:prstGeom>
              <a:noFill/>
              <a:ln w="317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330" name="Line 137"/>
              <p:cNvSpPr>
                <a:spLocks noChangeShapeType="1"/>
              </p:cNvSpPr>
              <p:nvPr/>
            </p:nvSpPr>
            <p:spPr bwMode="auto">
              <a:xfrm>
                <a:off x="1383" y="3385"/>
                <a:ext cx="45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331" name="Line 138"/>
              <p:cNvSpPr>
                <a:spLocks noChangeShapeType="1"/>
              </p:cNvSpPr>
              <p:nvPr/>
            </p:nvSpPr>
            <p:spPr bwMode="auto">
              <a:xfrm>
                <a:off x="1383" y="2795"/>
                <a:ext cx="454" cy="0"/>
              </a:xfrm>
              <a:prstGeom prst="line">
                <a:avLst/>
              </a:prstGeom>
              <a:noFill/>
              <a:ln w="15875">
                <a:solidFill>
                  <a:srgbClr val="FF66CC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332" name="Line 139"/>
              <p:cNvSpPr>
                <a:spLocks noChangeShapeType="1"/>
              </p:cNvSpPr>
              <p:nvPr/>
            </p:nvSpPr>
            <p:spPr bwMode="auto">
              <a:xfrm>
                <a:off x="1383" y="3158"/>
                <a:ext cx="454" cy="0"/>
              </a:xfrm>
              <a:prstGeom prst="line">
                <a:avLst/>
              </a:prstGeom>
              <a:noFill/>
              <a:ln w="15875">
                <a:solidFill>
                  <a:srgbClr val="FF66CC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333" name="Line 140"/>
              <p:cNvSpPr>
                <a:spLocks noChangeShapeType="1"/>
              </p:cNvSpPr>
              <p:nvPr/>
            </p:nvSpPr>
            <p:spPr bwMode="auto">
              <a:xfrm>
                <a:off x="1383" y="2976"/>
                <a:ext cx="454" cy="0"/>
              </a:xfrm>
              <a:prstGeom prst="line">
                <a:avLst/>
              </a:prstGeom>
              <a:noFill/>
              <a:ln w="15875">
                <a:solidFill>
                  <a:srgbClr val="FF66CC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334" name="Line 141"/>
              <p:cNvSpPr>
                <a:spLocks noChangeShapeType="1"/>
              </p:cNvSpPr>
              <p:nvPr/>
            </p:nvSpPr>
            <p:spPr bwMode="auto">
              <a:xfrm>
                <a:off x="1383" y="2613"/>
                <a:ext cx="454" cy="0"/>
              </a:xfrm>
              <a:prstGeom prst="line">
                <a:avLst/>
              </a:prstGeom>
              <a:noFill/>
              <a:ln w="15875">
                <a:solidFill>
                  <a:srgbClr val="FF66CC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grpSp>
            <p:nvGrpSpPr>
              <p:cNvPr id="335" name="Group 142"/>
              <p:cNvGrpSpPr>
                <a:grpSpLocks/>
              </p:cNvGrpSpPr>
              <p:nvPr/>
            </p:nvGrpSpPr>
            <p:grpSpPr bwMode="auto">
              <a:xfrm>
                <a:off x="1383" y="2976"/>
                <a:ext cx="646" cy="205"/>
                <a:chOff x="3379" y="1926"/>
                <a:chExt cx="646" cy="205"/>
              </a:xfrm>
            </p:grpSpPr>
            <p:sp>
              <p:nvSpPr>
                <p:cNvPr id="343" name="Line 143"/>
                <p:cNvSpPr>
                  <a:spLocks noChangeShapeType="1"/>
                </p:cNvSpPr>
                <p:nvPr/>
              </p:nvSpPr>
              <p:spPr bwMode="auto">
                <a:xfrm>
                  <a:off x="3379" y="2024"/>
                  <a:ext cx="454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endParaRPr>
                </a:p>
              </p:txBody>
            </p:sp>
            <p:sp>
              <p:nvSpPr>
                <p:cNvPr id="344" name="Text Box 144"/>
                <p:cNvSpPr txBox="1">
                  <a:spLocks noChangeArrowheads="1"/>
                </p:cNvSpPr>
                <p:nvPr/>
              </p:nvSpPr>
              <p:spPr bwMode="auto">
                <a:xfrm>
                  <a:off x="3794" y="1926"/>
                  <a:ext cx="231" cy="20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1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</a:rPr>
                    <a:t>S</a:t>
                  </a:r>
                  <a:r>
                    <a:rPr kumimoji="0" lang="fr-FR" altLang="fr-FR" sz="1400" b="0" i="0" u="none" strike="noStrike" kern="0" cap="none" spc="0" normalizeH="0" baseline="-2500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</a:rPr>
                    <a:t>n</a:t>
                  </a:r>
                </a:p>
              </p:txBody>
            </p:sp>
          </p:grpSp>
          <p:grpSp>
            <p:nvGrpSpPr>
              <p:cNvPr id="336" name="Group 145"/>
              <p:cNvGrpSpPr>
                <a:grpSpLocks/>
              </p:cNvGrpSpPr>
              <p:nvPr/>
            </p:nvGrpSpPr>
            <p:grpSpPr bwMode="auto">
              <a:xfrm>
                <a:off x="1383" y="2659"/>
                <a:ext cx="646" cy="204"/>
                <a:chOff x="3379" y="1514"/>
                <a:chExt cx="646" cy="204"/>
              </a:xfrm>
            </p:grpSpPr>
            <p:sp>
              <p:nvSpPr>
                <p:cNvPr id="341" name="Line 146"/>
                <p:cNvSpPr>
                  <a:spLocks noChangeShapeType="1"/>
                </p:cNvSpPr>
                <p:nvPr/>
              </p:nvSpPr>
              <p:spPr bwMode="auto">
                <a:xfrm>
                  <a:off x="3379" y="1612"/>
                  <a:ext cx="454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endParaRPr>
                </a:p>
              </p:txBody>
            </p:sp>
            <p:sp>
              <p:nvSpPr>
                <p:cNvPr id="342" name="Text Box 147"/>
                <p:cNvSpPr txBox="1">
                  <a:spLocks noChangeArrowheads="1"/>
                </p:cNvSpPr>
                <p:nvPr/>
              </p:nvSpPr>
              <p:spPr bwMode="auto">
                <a:xfrm>
                  <a:off x="3794" y="1514"/>
                  <a:ext cx="231" cy="20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1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</a:rPr>
                    <a:t>S</a:t>
                  </a:r>
                  <a:r>
                    <a:rPr kumimoji="0" lang="fr-FR" altLang="fr-FR" sz="1400" b="0" i="0" u="none" strike="noStrike" kern="0" cap="none" spc="0" normalizeH="0" baseline="-2500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</a:rPr>
                    <a:t>p</a:t>
                  </a:r>
                </a:p>
              </p:txBody>
            </p:sp>
          </p:grpSp>
          <p:grpSp>
            <p:nvGrpSpPr>
              <p:cNvPr id="337" name="Group 148"/>
              <p:cNvGrpSpPr>
                <a:grpSpLocks/>
              </p:cNvGrpSpPr>
              <p:nvPr/>
            </p:nvGrpSpPr>
            <p:grpSpPr bwMode="auto">
              <a:xfrm>
                <a:off x="1383" y="2795"/>
                <a:ext cx="651" cy="205"/>
                <a:chOff x="3382" y="1682"/>
                <a:chExt cx="651" cy="205"/>
              </a:xfrm>
            </p:grpSpPr>
            <p:sp>
              <p:nvSpPr>
                <p:cNvPr id="339" name="Line 149"/>
                <p:cNvSpPr>
                  <a:spLocks noChangeShapeType="1"/>
                </p:cNvSpPr>
                <p:nvPr/>
              </p:nvSpPr>
              <p:spPr bwMode="auto">
                <a:xfrm>
                  <a:off x="3382" y="1780"/>
                  <a:ext cx="454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endParaRPr>
                </a:p>
              </p:txBody>
            </p:sp>
            <p:sp>
              <p:nvSpPr>
                <p:cNvPr id="340" name="Text Box 150"/>
                <p:cNvSpPr txBox="1">
                  <a:spLocks noChangeArrowheads="1"/>
                </p:cNvSpPr>
                <p:nvPr/>
              </p:nvSpPr>
              <p:spPr bwMode="auto">
                <a:xfrm>
                  <a:off x="3797" y="1682"/>
                  <a:ext cx="236" cy="20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1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</a:rPr>
                    <a:t>S</a:t>
                  </a:r>
                  <a:r>
                    <a:rPr kumimoji="0" lang="fr-FR" altLang="fr-FR" sz="1400" b="0" i="0" u="none" strike="noStrike" kern="0" cap="none" spc="0" normalizeH="0" baseline="-2500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a</a:t>
                  </a:r>
                </a:p>
              </p:txBody>
            </p:sp>
          </p:grpSp>
          <p:sp>
            <p:nvSpPr>
              <p:cNvPr id="338" name="Line 151"/>
              <p:cNvSpPr>
                <a:spLocks noChangeShapeType="1"/>
              </p:cNvSpPr>
              <p:nvPr/>
            </p:nvSpPr>
            <p:spPr bwMode="auto">
              <a:xfrm>
                <a:off x="1383" y="3405"/>
                <a:ext cx="45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</p:grpSp>
        <p:sp>
          <p:nvSpPr>
            <p:cNvPr id="325" name="Line 152"/>
            <p:cNvSpPr>
              <a:spLocks noChangeShapeType="1"/>
            </p:cNvSpPr>
            <p:nvPr/>
          </p:nvSpPr>
          <p:spPr bwMode="auto">
            <a:xfrm flipV="1">
              <a:off x="1610" y="3612"/>
              <a:ext cx="0" cy="227"/>
            </a:xfrm>
            <a:prstGeom prst="line">
              <a:avLst/>
            </a:prstGeom>
            <a:noFill/>
            <a:ln w="38100">
              <a:solidFill>
                <a:srgbClr val="C0C0C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</p:grpSp>
      <p:grpSp>
        <p:nvGrpSpPr>
          <p:cNvPr id="345" name="Group 153"/>
          <p:cNvGrpSpPr>
            <a:grpSpLocks/>
          </p:cNvGrpSpPr>
          <p:nvPr/>
        </p:nvGrpSpPr>
        <p:grpSpPr bwMode="auto">
          <a:xfrm>
            <a:off x="2916238" y="1557338"/>
            <a:ext cx="4535487" cy="3816350"/>
            <a:chOff x="1837" y="981"/>
            <a:chExt cx="2857" cy="2404"/>
          </a:xfrm>
        </p:grpSpPr>
        <p:sp>
          <p:nvSpPr>
            <p:cNvPr id="346" name="Line 154"/>
            <p:cNvSpPr>
              <a:spLocks noChangeShapeType="1"/>
            </p:cNvSpPr>
            <p:nvPr/>
          </p:nvSpPr>
          <p:spPr bwMode="auto">
            <a:xfrm flipH="1">
              <a:off x="1837" y="981"/>
              <a:ext cx="2857" cy="2404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47" name="Text Box 155"/>
            <p:cNvSpPr txBox="1">
              <a:spLocks noChangeArrowheads="1"/>
            </p:cNvSpPr>
            <p:nvPr/>
          </p:nvSpPr>
          <p:spPr bwMode="auto">
            <a:xfrm>
              <a:off x="1973" y="2976"/>
              <a:ext cx="18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</a:rPr>
                <a:t>a</a:t>
              </a:r>
            </a:p>
          </p:txBody>
        </p:sp>
      </p:grpSp>
      <p:sp>
        <p:nvSpPr>
          <p:cNvPr id="348" name="Line 156"/>
          <p:cNvSpPr>
            <a:spLocks noChangeShapeType="1"/>
          </p:cNvSpPr>
          <p:nvPr/>
        </p:nvSpPr>
        <p:spPr bwMode="auto">
          <a:xfrm flipV="1">
            <a:off x="5724525" y="3429000"/>
            <a:ext cx="0" cy="936625"/>
          </a:xfrm>
          <a:prstGeom prst="line">
            <a:avLst/>
          </a:prstGeom>
          <a:noFill/>
          <a:ln w="38100">
            <a:solidFill>
              <a:srgbClr val="C0C0C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349" name="Group 157"/>
          <p:cNvGrpSpPr>
            <a:grpSpLocks/>
          </p:cNvGrpSpPr>
          <p:nvPr/>
        </p:nvGrpSpPr>
        <p:grpSpPr bwMode="auto">
          <a:xfrm>
            <a:off x="4643438" y="3573463"/>
            <a:ext cx="1033462" cy="1655762"/>
            <a:chOff x="2925" y="2251"/>
            <a:chExt cx="651" cy="1043"/>
          </a:xfrm>
        </p:grpSpPr>
        <p:sp>
          <p:nvSpPr>
            <p:cNvPr id="350" name="Rectangle 158"/>
            <p:cNvSpPr>
              <a:spLocks noChangeArrowheads="1"/>
            </p:cNvSpPr>
            <p:nvPr/>
          </p:nvSpPr>
          <p:spPr bwMode="auto">
            <a:xfrm>
              <a:off x="2925" y="2251"/>
              <a:ext cx="454" cy="544"/>
            </a:xfrm>
            <a:prstGeom prst="rect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51" name="Line 159"/>
            <p:cNvSpPr>
              <a:spLocks noChangeShapeType="1"/>
            </p:cNvSpPr>
            <p:nvPr/>
          </p:nvSpPr>
          <p:spPr bwMode="auto">
            <a:xfrm>
              <a:off x="2925" y="2886"/>
              <a:ext cx="45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52" name="Line 160"/>
            <p:cNvSpPr>
              <a:spLocks noChangeShapeType="1"/>
            </p:cNvSpPr>
            <p:nvPr/>
          </p:nvSpPr>
          <p:spPr bwMode="auto">
            <a:xfrm>
              <a:off x="2925" y="2931"/>
              <a:ext cx="45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53" name="Line 161"/>
            <p:cNvSpPr>
              <a:spLocks noChangeShapeType="1"/>
            </p:cNvSpPr>
            <p:nvPr/>
          </p:nvSpPr>
          <p:spPr bwMode="auto">
            <a:xfrm>
              <a:off x="2925" y="2977"/>
              <a:ext cx="454" cy="0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54" name="Line 162"/>
            <p:cNvSpPr>
              <a:spLocks noChangeShapeType="1"/>
            </p:cNvSpPr>
            <p:nvPr/>
          </p:nvSpPr>
          <p:spPr bwMode="auto">
            <a:xfrm>
              <a:off x="2925" y="2841"/>
              <a:ext cx="45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55" name="Line 163"/>
            <p:cNvSpPr>
              <a:spLocks noChangeShapeType="1"/>
            </p:cNvSpPr>
            <p:nvPr/>
          </p:nvSpPr>
          <p:spPr bwMode="auto">
            <a:xfrm>
              <a:off x="2925" y="2614"/>
              <a:ext cx="454" cy="0"/>
            </a:xfrm>
            <a:prstGeom prst="line">
              <a:avLst/>
            </a:prstGeom>
            <a:noFill/>
            <a:ln w="15875">
              <a:solidFill>
                <a:srgbClr val="FF66CC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56" name="Line 164"/>
            <p:cNvSpPr>
              <a:spLocks noChangeShapeType="1"/>
            </p:cNvSpPr>
            <p:nvPr/>
          </p:nvSpPr>
          <p:spPr bwMode="auto">
            <a:xfrm>
              <a:off x="2925" y="2432"/>
              <a:ext cx="454" cy="0"/>
            </a:xfrm>
            <a:prstGeom prst="line">
              <a:avLst/>
            </a:prstGeom>
            <a:noFill/>
            <a:ln w="15875">
              <a:solidFill>
                <a:srgbClr val="FF66CC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grpSp>
          <p:nvGrpSpPr>
            <p:cNvPr id="357" name="Group 165"/>
            <p:cNvGrpSpPr>
              <a:grpSpLocks/>
            </p:cNvGrpSpPr>
            <p:nvPr/>
          </p:nvGrpSpPr>
          <p:grpSpPr bwMode="auto">
            <a:xfrm>
              <a:off x="2925" y="2659"/>
              <a:ext cx="646" cy="192"/>
              <a:chOff x="3379" y="1926"/>
              <a:chExt cx="646" cy="192"/>
            </a:xfrm>
          </p:grpSpPr>
          <p:sp>
            <p:nvSpPr>
              <p:cNvPr id="366" name="Line 166"/>
              <p:cNvSpPr>
                <a:spLocks noChangeShapeType="1"/>
              </p:cNvSpPr>
              <p:nvPr/>
            </p:nvSpPr>
            <p:spPr bwMode="auto">
              <a:xfrm>
                <a:off x="3379" y="2024"/>
                <a:ext cx="454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367" name="Text Box 167"/>
              <p:cNvSpPr txBox="1">
                <a:spLocks noChangeArrowheads="1"/>
              </p:cNvSpPr>
              <p:nvPr/>
            </p:nvSpPr>
            <p:spPr bwMode="auto">
              <a:xfrm>
                <a:off x="3794" y="1926"/>
                <a:ext cx="231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S</a:t>
                </a:r>
                <a:r>
                  <a:rPr kumimoji="0" lang="fr-FR" altLang="fr-FR" sz="1400" b="0" i="0" u="none" strike="noStrike" kern="0" cap="none" spc="0" normalizeH="0" baseline="-2500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n</a:t>
                </a:r>
              </a:p>
            </p:txBody>
          </p:sp>
        </p:grpSp>
        <p:grpSp>
          <p:nvGrpSpPr>
            <p:cNvPr id="358" name="Group 168"/>
            <p:cNvGrpSpPr>
              <a:grpSpLocks/>
            </p:cNvGrpSpPr>
            <p:nvPr/>
          </p:nvGrpSpPr>
          <p:grpSpPr bwMode="auto">
            <a:xfrm>
              <a:off x="2925" y="2432"/>
              <a:ext cx="646" cy="192"/>
              <a:chOff x="3379" y="1514"/>
              <a:chExt cx="646" cy="192"/>
            </a:xfrm>
          </p:grpSpPr>
          <p:sp>
            <p:nvSpPr>
              <p:cNvPr id="364" name="Line 169"/>
              <p:cNvSpPr>
                <a:spLocks noChangeShapeType="1"/>
              </p:cNvSpPr>
              <p:nvPr/>
            </p:nvSpPr>
            <p:spPr bwMode="auto">
              <a:xfrm>
                <a:off x="3379" y="1612"/>
                <a:ext cx="454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365" name="Text Box 170"/>
              <p:cNvSpPr txBox="1">
                <a:spLocks noChangeArrowheads="1"/>
              </p:cNvSpPr>
              <p:nvPr/>
            </p:nvSpPr>
            <p:spPr bwMode="auto">
              <a:xfrm>
                <a:off x="3794" y="1514"/>
                <a:ext cx="231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S</a:t>
                </a:r>
                <a:r>
                  <a:rPr kumimoji="0" lang="fr-FR" altLang="fr-FR" sz="1400" b="0" i="0" u="none" strike="noStrike" kern="0" cap="none" spc="0" normalizeH="0" baseline="-2500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p</a:t>
                </a:r>
              </a:p>
            </p:txBody>
          </p:sp>
        </p:grpSp>
        <p:grpSp>
          <p:nvGrpSpPr>
            <p:cNvPr id="359" name="Group 171"/>
            <p:cNvGrpSpPr>
              <a:grpSpLocks/>
            </p:cNvGrpSpPr>
            <p:nvPr/>
          </p:nvGrpSpPr>
          <p:grpSpPr bwMode="auto">
            <a:xfrm>
              <a:off x="2925" y="2568"/>
              <a:ext cx="651" cy="192"/>
              <a:chOff x="3382" y="1682"/>
              <a:chExt cx="651" cy="192"/>
            </a:xfrm>
          </p:grpSpPr>
          <p:sp>
            <p:nvSpPr>
              <p:cNvPr id="362" name="Line 172"/>
              <p:cNvSpPr>
                <a:spLocks noChangeShapeType="1"/>
              </p:cNvSpPr>
              <p:nvPr/>
            </p:nvSpPr>
            <p:spPr bwMode="auto">
              <a:xfrm>
                <a:off x="3382" y="1780"/>
                <a:ext cx="454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363" name="Text Box 173"/>
              <p:cNvSpPr txBox="1">
                <a:spLocks noChangeArrowheads="1"/>
              </p:cNvSpPr>
              <p:nvPr/>
            </p:nvSpPr>
            <p:spPr bwMode="auto">
              <a:xfrm>
                <a:off x="3797" y="1682"/>
                <a:ext cx="236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S</a:t>
                </a:r>
                <a:r>
                  <a:rPr kumimoji="0" lang="fr-FR" altLang="fr-FR" sz="1400" b="0" i="0" u="none" strike="noStrike" kern="0" cap="none" spc="0" normalizeH="0" baseline="-2500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a</a:t>
                </a:r>
              </a:p>
            </p:txBody>
          </p:sp>
        </p:grpSp>
        <p:sp>
          <p:nvSpPr>
            <p:cNvPr id="360" name="Line 174"/>
            <p:cNvSpPr>
              <a:spLocks noChangeShapeType="1"/>
            </p:cNvSpPr>
            <p:nvPr/>
          </p:nvSpPr>
          <p:spPr bwMode="auto">
            <a:xfrm>
              <a:off x="2925" y="2861"/>
              <a:ext cx="45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61" name="Line 175"/>
            <p:cNvSpPr>
              <a:spLocks noChangeShapeType="1"/>
            </p:cNvSpPr>
            <p:nvPr/>
          </p:nvSpPr>
          <p:spPr bwMode="auto">
            <a:xfrm flipV="1">
              <a:off x="3152" y="2976"/>
              <a:ext cx="0" cy="318"/>
            </a:xfrm>
            <a:prstGeom prst="line">
              <a:avLst/>
            </a:prstGeom>
            <a:noFill/>
            <a:ln w="38100">
              <a:solidFill>
                <a:srgbClr val="C0C0C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</p:grpSp>
      <p:grpSp>
        <p:nvGrpSpPr>
          <p:cNvPr id="368" name="Group 176"/>
          <p:cNvGrpSpPr>
            <a:grpSpLocks/>
          </p:cNvGrpSpPr>
          <p:nvPr/>
        </p:nvGrpSpPr>
        <p:grpSpPr bwMode="auto">
          <a:xfrm>
            <a:off x="5003800" y="1557338"/>
            <a:ext cx="2447925" cy="2951162"/>
            <a:chOff x="3152" y="981"/>
            <a:chExt cx="1497" cy="1859"/>
          </a:xfrm>
        </p:grpSpPr>
        <p:sp>
          <p:nvSpPr>
            <p:cNvPr id="369" name="Line 177"/>
            <p:cNvSpPr>
              <a:spLocks noChangeShapeType="1"/>
            </p:cNvSpPr>
            <p:nvPr/>
          </p:nvSpPr>
          <p:spPr bwMode="auto">
            <a:xfrm flipH="1">
              <a:off x="3152" y="981"/>
              <a:ext cx="1497" cy="1859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70" name="Text Box 178"/>
            <p:cNvSpPr txBox="1">
              <a:spLocks noChangeArrowheads="1"/>
            </p:cNvSpPr>
            <p:nvPr/>
          </p:nvSpPr>
          <p:spPr bwMode="auto">
            <a:xfrm>
              <a:off x="3379" y="2251"/>
              <a:ext cx="17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sz="1400" b="1" smtClean="0">
                  <a:solidFill>
                    <a:srgbClr val="0000FF"/>
                  </a:solidFill>
                  <a:latin typeface="Arial" charset="0"/>
                </a:rPr>
                <a:t>d</a:t>
              </a:r>
            </a:p>
          </p:txBody>
        </p:sp>
      </p:grpSp>
      <p:grpSp>
        <p:nvGrpSpPr>
          <p:cNvPr id="371" name="Group 179"/>
          <p:cNvGrpSpPr>
            <a:grpSpLocks/>
          </p:cNvGrpSpPr>
          <p:nvPr/>
        </p:nvGrpSpPr>
        <p:grpSpPr bwMode="auto">
          <a:xfrm>
            <a:off x="7380288" y="1557338"/>
            <a:ext cx="257175" cy="1150937"/>
            <a:chOff x="4649" y="981"/>
            <a:chExt cx="162" cy="725"/>
          </a:xfrm>
        </p:grpSpPr>
        <p:sp>
          <p:nvSpPr>
            <p:cNvPr id="372" name="Line 180"/>
            <p:cNvSpPr>
              <a:spLocks noChangeShapeType="1"/>
            </p:cNvSpPr>
            <p:nvPr/>
          </p:nvSpPr>
          <p:spPr bwMode="auto">
            <a:xfrm>
              <a:off x="4694" y="981"/>
              <a:ext cx="0" cy="725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73" name="Text Box 181"/>
            <p:cNvSpPr txBox="1">
              <a:spLocks noChangeArrowheads="1"/>
            </p:cNvSpPr>
            <p:nvPr/>
          </p:nvSpPr>
          <p:spPr bwMode="auto">
            <a:xfrm>
              <a:off x="4649" y="1344"/>
              <a:ext cx="16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</a:rPr>
                <a:t>g</a:t>
              </a:r>
            </a:p>
          </p:txBody>
        </p:sp>
      </p:grpSp>
      <p:grpSp>
        <p:nvGrpSpPr>
          <p:cNvPr id="374" name="Group 182"/>
          <p:cNvGrpSpPr>
            <a:grpSpLocks/>
          </p:cNvGrpSpPr>
          <p:nvPr/>
        </p:nvGrpSpPr>
        <p:grpSpPr bwMode="auto">
          <a:xfrm>
            <a:off x="5705475" y="2089150"/>
            <a:ext cx="257175" cy="403225"/>
            <a:chOff x="3594" y="1316"/>
            <a:chExt cx="162" cy="254"/>
          </a:xfrm>
        </p:grpSpPr>
        <p:sp>
          <p:nvSpPr>
            <p:cNvPr id="375" name="Line 183"/>
            <p:cNvSpPr>
              <a:spLocks noChangeShapeType="1"/>
            </p:cNvSpPr>
            <p:nvPr/>
          </p:nvSpPr>
          <p:spPr bwMode="auto">
            <a:xfrm>
              <a:off x="3606" y="1344"/>
              <a:ext cx="0" cy="226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76" name="Text Box 184"/>
            <p:cNvSpPr txBox="1">
              <a:spLocks noChangeArrowheads="1"/>
            </p:cNvSpPr>
            <p:nvPr/>
          </p:nvSpPr>
          <p:spPr bwMode="auto">
            <a:xfrm>
              <a:off x="3594" y="1316"/>
              <a:ext cx="16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</a:rPr>
                <a:t>g</a:t>
              </a:r>
            </a:p>
          </p:txBody>
        </p:sp>
      </p:grpSp>
      <p:grpSp>
        <p:nvGrpSpPr>
          <p:cNvPr id="377" name="Group 185"/>
          <p:cNvGrpSpPr>
            <a:grpSpLocks/>
          </p:cNvGrpSpPr>
          <p:nvPr/>
        </p:nvGrpSpPr>
        <p:grpSpPr bwMode="auto">
          <a:xfrm>
            <a:off x="4067175" y="2589213"/>
            <a:ext cx="247650" cy="287337"/>
            <a:chOff x="2562" y="1616"/>
            <a:chExt cx="156" cy="181"/>
          </a:xfrm>
        </p:grpSpPr>
        <p:sp>
          <p:nvSpPr>
            <p:cNvPr id="378" name="Line 186"/>
            <p:cNvSpPr>
              <a:spLocks noChangeShapeType="1"/>
            </p:cNvSpPr>
            <p:nvPr/>
          </p:nvSpPr>
          <p:spPr bwMode="auto">
            <a:xfrm>
              <a:off x="2562" y="1661"/>
              <a:ext cx="0" cy="136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79" name="Text Box 187"/>
            <p:cNvSpPr txBox="1">
              <a:spLocks noChangeArrowheads="1"/>
            </p:cNvSpPr>
            <p:nvPr/>
          </p:nvSpPr>
          <p:spPr bwMode="auto">
            <a:xfrm>
              <a:off x="2562" y="1616"/>
              <a:ext cx="15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</a:rPr>
                <a:t>g</a:t>
              </a:r>
            </a:p>
          </p:txBody>
        </p:sp>
      </p:grpSp>
      <p:grpSp>
        <p:nvGrpSpPr>
          <p:cNvPr id="380" name="Group 188"/>
          <p:cNvGrpSpPr>
            <a:grpSpLocks/>
          </p:cNvGrpSpPr>
          <p:nvPr/>
        </p:nvGrpSpPr>
        <p:grpSpPr bwMode="auto">
          <a:xfrm>
            <a:off x="6011863" y="1557338"/>
            <a:ext cx="1439862" cy="1871662"/>
            <a:chOff x="3787" y="981"/>
            <a:chExt cx="907" cy="1179"/>
          </a:xfrm>
        </p:grpSpPr>
        <p:sp>
          <p:nvSpPr>
            <p:cNvPr id="381" name="Line 189"/>
            <p:cNvSpPr>
              <a:spLocks noChangeShapeType="1"/>
            </p:cNvSpPr>
            <p:nvPr/>
          </p:nvSpPr>
          <p:spPr bwMode="auto">
            <a:xfrm flipV="1">
              <a:off x="3833" y="981"/>
              <a:ext cx="861" cy="1179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82" name="Text Box 190"/>
            <p:cNvSpPr txBox="1">
              <a:spLocks noChangeArrowheads="1"/>
            </p:cNvSpPr>
            <p:nvPr/>
          </p:nvSpPr>
          <p:spPr bwMode="auto">
            <a:xfrm>
              <a:off x="3787" y="1888"/>
              <a:ext cx="18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sz="1400" b="1" smtClean="0">
                  <a:solidFill>
                    <a:srgbClr val="FF0000"/>
                  </a:solidFill>
                  <a:latin typeface="Arial" charset="0"/>
                </a:rPr>
                <a:t>n</a:t>
              </a:r>
            </a:p>
          </p:txBody>
        </p:sp>
      </p:grpSp>
      <p:grpSp>
        <p:nvGrpSpPr>
          <p:cNvPr id="383" name="Group 191"/>
          <p:cNvGrpSpPr>
            <a:grpSpLocks/>
          </p:cNvGrpSpPr>
          <p:nvPr/>
        </p:nvGrpSpPr>
        <p:grpSpPr bwMode="auto">
          <a:xfrm>
            <a:off x="5364163" y="3860800"/>
            <a:ext cx="1008062" cy="792163"/>
            <a:chOff x="3379" y="2432"/>
            <a:chExt cx="635" cy="499"/>
          </a:xfrm>
        </p:grpSpPr>
        <p:sp>
          <p:nvSpPr>
            <p:cNvPr id="384" name="Line 192"/>
            <p:cNvSpPr>
              <a:spLocks noChangeShapeType="1"/>
            </p:cNvSpPr>
            <p:nvPr/>
          </p:nvSpPr>
          <p:spPr bwMode="auto">
            <a:xfrm flipH="1">
              <a:off x="3379" y="2432"/>
              <a:ext cx="635" cy="499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85" name="Text Box 193"/>
            <p:cNvSpPr txBox="1">
              <a:spLocks noChangeArrowheads="1"/>
            </p:cNvSpPr>
            <p:nvPr/>
          </p:nvSpPr>
          <p:spPr bwMode="auto">
            <a:xfrm>
              <a:off x="3606" y="2478"/>
              <a:ext cx="18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sz="1400" b="1" smtClean="0">
                  <a:solidFill>
                    <a:srgbClr val="0000FF"/>
                  </a:solidFill>
                  <a:latin typeface="Arial" charset="0"/>
                </a:rPr>
                <a:t>n</a:t>
              </a:r>
            </a:p>
          </p:txBody>
        </p:sp>
      </p:grpSp>
      <p:sp>
        <p:nvSpPr>
          <p:cNvPr id="2" name="ZoneTexte 1"/>
          <p:cNvSpPr txBox="1"/>
          <p:nvPr/>
        </p:nvSpPr>
        <p:spPr>
          <a:xfrm>
            <a:off x="5352246" y="908720"/>
            <a:ext cx="767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arget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6" name="ZoneTexte 385"/>
          <p:cNvSpPr txBox="1"/>
          <p:nvPr/>
        </p:nvSpPr>
        <p:spPr>
          <a:xfrm>
            <a:off x="6444208" y="908720"/>
            <a:ext cx="2089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Compound Nucleus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e 4"/>
          <p:cNvGrpSpPr/>
          <p:nvPr/>
        </p:nvGrpSpPr>
        <p:grpSpPr>
          <a:xfrm>
            <a:off x="985838" y="2564606"/>
            <a:ext cx="4738687" cy="737394"/>
            <a:chOff x="985838" y="2564606"/>
            <a:chExt cx="4738687" cy="737394"/>
          </a:xfrm>
        </p:grpSpPr>
        <p:sp>
          <p:nvSpPr>
            <p:cNvPr id="4" name="Rectangle 3"/>
            <p:cNvSpPr/>
            <p:nvPr/>
          </p:nvSpPr>
          <p:spPr>
            <a:xfrm>
              <a:off x="985838" y="2564606"/>
              <a:ext cx="4738687" cy="737394"/>
            </a:xfrm>
            <a:prstGeom prst="rect">
              <a:avLst/>
            </a:prstGeom>
            <a:solidFill>
              <a:schemeClr val="tx2">
                <a:alpha val="2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" name="ZoneTexte 2"/>
            <p:cNvSpPr txBox="1"/>
            <p:nvPr/>
          </p:nvSpPr>
          <p:spPr>
            <a:xfrm>
              <a:off x="1141254" y="2708920"/>
              <a:ext cx="44246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 Loop over CN spins and </a:t>
              </a:r>
              <a:r>
                <a:rPr lang="fr-FR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parities</a:t>
              </a:r>
              <a:endParaRPr lang="fr-FR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6120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2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14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 tmFilter="0, 0; .2, .5; .8, .5; 1, 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250" autoRev="1" fill="hold"/>
                                        <p:tgtEl>
                                          <p:spTgt spid="3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000"/>
                            </p:stCondLst>
                            <p:childTnLst>
                              <p:par>
                                <p:cTn id="126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 tmFilter="0, 0; .2, .5; .8, .5; 1, 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250" autoRev="1" fill="hold"/>
                                        <p:tgtEl>
                                          <p:spTgt spid="2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20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 tmFilter="0, 0; .2, .5; .8, .5; 1, 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7" dur="250" autoRev="1" fill="hold"/>
                                        <p:tgtEl>
                                          <p:spTgt spid="3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1" dur="1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2" dur="1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3" dur="1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4" dur="1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20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8" dur="10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9" dur="10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0" dur="10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1" dur="10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8" dur="1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69" dur="1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0" dur="1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1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0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0" grpId="0" animBg="1"/>
      <p:bldP spid="348" grpId="0" animBg="1"/>
      <p:bldP spid="2" grpId="0"/>
      <p:bldP spid="386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9"/>
          <p:cNvSpPr>
            <a:spLocks/>
          </p:cNvSpPr>
          <p:nvPr/>
        </p:nvSpPr>
        <p:spPr bwMode="auto">
          <a:xfrm>
            <a:off x="1763688" y="52388"/>
            <a:ext cx="6624736" cy="90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just" eaLnBrk="0" hangingPunct="0"/>
            <a:r>
              <a:rPr lang="fr-FR" sz="2200" b="1" dirty="0" smtClean="0">
                <a:solidFill>
                  <a:prstClr val="white"/>
                </a:solidFill>
                <a:latin typeface="Arial" charset="0"/>
              </a:rPr>
              <a:t>REACTION MODELS &amp; REACTION CHANNELS</a:t>
            </a:r>
          </a:p>
          <a:p>
            <a:pPr algn="just" eaLnBrk="0" hangingPunct="0"/>
            <a:endParaRPr lang="fr-FR" sz="2200" b="1" dirty="0">
              <a:solidFill>
                <a:prstClr val="white"/>
              </a:solidFill>
              <a:latin typeface="Arial" charset="0"/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5257800" y="3140075"/>
            <a:ext cx="3810000" cy="3092450"/>
            <a:chOff x="3312" y="1978"/>
            <a:chExt cx="2400" cy="1948"/>
          </a:xfrm>
        </p:grpSpPr>
        <p:sp>
          <p:nvSpPr>
            <p:cNvPr id="4" name="Text Box 3"/>
            <p:cNvSpPr txBox="1">
              <a:spLocks noChangeArrowheads="1"/>
            </p:cNvSpPr>
            <p:nvPr/>
          </p:nvSpPr>
          <p:spPr bwMode="auto">
            <a:xfrm>
              <a:off x="3648" y="1978"/>
              <a:ext cx="2064" cy="19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fr-FR" altLang="fr-FR" sz="2200" b="1" smtClean="0">
                  <a:solidFill>
                    <a:srgbClr val="FF3300"/>
                  </a:solidFill>
                  <a:latin typeface="Times New Roman" pitchFamily="18" charset="0"/>
                </a:rPr>
                <a:t>Optical model</a:t>
              </a:r>
            </a:p>
            <a:p>
              <a:pPr algn="ctr"/>
              <a:r>
                <a:rPr lang="fr-FR" altLang="fr-FR" sz="2200" b="1" smtClean="0">
                  <a:solidFill>
                    <a:srgbClr val="FF3300"/>
                  </a:solidFill>
                  <a:latin typeface="Times New Roman" pitchFamily="18" charset="0"/>
                </a:rPr>
                <a:t>+</a:t>
              </a:r>
            </a:p>
            <a:p>
              <a:pPr algn="ctr"/>
              <a:r>
                <a:rPr lang="fr-FR" altLang="fr-FR" sz="2200" b="1" smtClean="0">
                  <a:solidFill>
                    <a:srgbClr val="FF3300"/>
                  </a:solidFill>
                  <a:latin typeface="Times New Roman" pitchFamily="18" charset="0"/>
                </a:rPr>
                <a:t>Statistical model</a:t>
              </a:r>
            </a:p>
            <a:p>
              <a:pPr algn="ctr"/>
              <a:r>
                <a:rPr lang="fr-FR" altLang="fr-FR" sz="2200" b="1" smtClean="0">
                  <a:solidFill>
                    <a:srgbClr val="FF3300"/>
                  </a:solidFill>
                  <a:latin typeface="Times New Roman" pitchFamily="18" charset="0"/>
                </a:rPr>
                <a:t>+</a:t>
              </a:r>
            </a:p>
            <a:p>
              <a:pPr algn="ctr"/>
              <a:r>
                <a:rPr lang="fr-FR" altLang="fr-FR" sz="2200" b="1" smtClean="0">
                  <a:solidFill>
                    <a:srgbClr val="FF3300"/>
                  </a:solidFill>
                  <a:latin typeface="Times New Roman" pitchFamily="18" charset="0"/>
                </a:rPr>
                <a:t>Pre-equilibrium model</a:t>
              </a:r>
            </a:p>
            <a:p>
              <a:pPr algn="ctr"/>
              <a:endParaRPr lang="fr-FR" altLang="fr-FR" sz="2200" b="1" smtClean="0">
                <a:solidFill>
                  <a:srgbClr val="FF3300"/>
                </a:solidFill>
              </a:endParaRPr>
            </a:p>
            <a:p>
              <a:r>
                <a:rPr lang="fr-FR" altLang="fr-FR" sz="2200" b="1" smtClean="0">
                  <a:solidFill>
                    <a:srgbClr val="FF3300"/>
                  </a:solidFill>
                </a:rPr>
                <a:t>s</a:t>
              </a:r>
              <a:r>
                <a:rPr lang="fr-FR" altLang="fr-FR" sz="2200" b="1" baseline="-25000" smtClean="0">
                  <a:solidFill>
                    <a:srgbClr val="FF3300"/>
                  </a:solidFill>
                  <a:latin typeface="Times New Roman" pitchFamily="18" charset="0"/>
                </a:rPr>
                <a:t>R</a:t>
              </a:r>
              <a:r>
                <a:rPr lang="fr-FR" altLang="fr-FR" sz="2200" b="1" smtClean="0">
                  <a:solidFill>
                    <a:srgbClr val="000000"/>
                  </a:solidFill>
                  <a:latin typeface="Times New Roman" pitchFamily="18" charset="0"/>
                </a:rPr>
                <a:t> =  </a:t>
              </a:r>
              <a:r>
                <a:rPr lang="fr-FR" altLang="fr-FR" sz="2200" b="1" smtClean="0">
                  <a:solidFill>
                    <a:srgbClr val="FF3300"/>
                  </a:solidFill>
                </a:rPr>
                <a:t>s</a:t>
              </a:r>
              <a:r>
                <a:rPr lang="fr-FR" altLang="fr-FR" sz="2200" b="1" baseline="-25000" smtClean="0">
                  <a:solidFill>
                    <a:srgbClr val="FF3300"/>
                  </a:solidFill>
                  <a:latin typeface="Times New Roman" pitchFamily="18" charset="0"/>
                </a:rPr>
                <a:t>d </a:t>
              </a:r>
              <a:r>
                <a:rPr lang="fr-FR" altLang="fr-FR" sz="2200" b="1" smtClean="0">
                  <a:solidFill>
                    <a:srgbClr val="000000"/>
                  </a:solidFill>
                  <a:latin typeface="Times New Roman" pitchFamily="18" charset="0"/>
                </a:rPr>
                <a:t>+ </a:t>
              </a:r>
              <a:r>
                <a:rPr lang="fr-FR" altLang="fr-FR" sz="2200" b="1" smtClean="0">
                  <a:solidFill>
                    <a:srgbClr val="808080"/>
                  </a:solidFill>
                </a:rPr>
                <a:t>s</a:t>
              </a:r>
              <a:r>
                <a:rPr lang="fr-FR" altLang="fr-FR" sz="2200" b="1" baseline="-25000" smtClean="0">
                  <a:solidFill>
                    <a:srgbClr val="808080"/>
                  </a:solidFill>
                  <a:latin typeface="Times New Roman" pitchFamily="18" charset="0"/>
                </a:rPr>
                <a:t> PE</a:t>
              </a:r>
              <a:r>
                <a:rPr lang="fr-FR" altLang="fr-FR" sz="2200" b="1" smtClean="0">
                  <a:solidFill>
                    <a:srgbClr val="66FF66"/>
                  </a:solidFill>
                  <a:latin typeface="Times New Roman" pitchFamily="18" charset="0"/>
                </a:rPr>
                <a:t> </a:t>
              </a:r>
              <a:r>
                <a:rPr lang="fr-FR" altLang="fr-FR" sz="2200" b="1" smtClean="0">
                  <a:solidFill>
                    <a:srgbClr val="000000"/>
                  </a:solidFill>
                  <a:latin typeface="Times New Roman" pitchFamily="18" charset="0"/>
                </a:rPr>
                <a:t>+ </a:t>
              </a:r>
              <a:r>
                <a:rPr lang="fr-FR" altLang="fr-FR" sz="2200" b="1" smtClean="0">
                  <a:solidFill>
                    <a:srgbClr val="00FF00"/>
                  </a:solidFill>
                </a:rPr>
                <a:t>s</a:t>
              </a:r>
              <a:r>
                <a:rPr lang="fr-FR" altLang="fr-FR" sz="2200" b="1" baseline="-25000" smtClean="0">
                  <a:solidFill>
                    <a:srgbClr val="00FF00"/>
                  </a:solidFill>
                  <a:latin typeface="Times New Roman" pitchFamily="18" charset="0"/>
                </a:rPr>
                <a:t>CN</a:t>
              </a:r>
            </a:p>
            <a:p>
              <a:r>
                <a:rPr lang="fr-FR" altLang="fr-FR" sz="2200" b="1" baseline="-25000" smtClean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</a:p>
            <a:p>
              <a:r>
                <a:rPr lang="fr-FR" altLang="fr-FR" sz="2200" b="1" smtClean="0">
                  <a:solidFill>
                    <a:srgbClr val="0066FF"/>
                  </a:solidFill>
                </a:rPr>
                <a:t>   </a:t>
              </a:r>
              <a:r>
                <a:rPr lang="fr-FR" altLang="fr-FR" sz="2800" b="1" smtClean="0">
                  <a:solidFill>
                    <a:srgbClr val="0066FF"/>
                  </a:solidFill>
                </a:rPr>
                <a:t> </a:t>
              </a:r>
              <a:r>
                <a:rPr lang="fr-FR" altLang="fr-FR" sz="2400" b="1" smtClean="0">
                  <a:solidFill>
                    <a:srgbClr val="0066FF"/>
                  </a:solidFill>
                </a:rPr>
                <a:t> </a:t>
              </a:r>
              <a:endParaRPr lang="fr-FR" altLang="fr-FR" sz="2200" b="1" smtClean="0">
                <a:solidFill>
                  <a:srgbClr val="000000"/>
                </a:solidFill>
              </a:endParaRPr>
            </a:p>
          </p:txBody>
        </p:sp>
        <p:sp>
          <p:nvSpPr>
            <p:cNvPr id="5" name="AutoShape 4"/>
            <p:cNvSpPr>
              <a:spLocks noChangeArrowheads="1"/>
            </p:cNvSpPr>
            <p:nvPr/>
          </p:nvSpPr>
          <p:spPr bwMode="ltGray">
            <a:xfrm rot="-10800000">
              <a:off x="3312" y="2208"/>
              <a:ext cx="624" cy="240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/>
              <a:endParaRPr lang="fr-FR" altLang="fr-FR" sz="2400" smtClean="0">
                <a:solidFill>
                  <a:srgbClr val="3399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250825" y="1447800"/>
            <a:ext cx="4773613" cy="5308600"/>
            <a:chOff x="158" y="912"/>
            <a:chExt cx="3007" cy="3344"/>
          </a:xfrm>
        </p:grpSpPr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240" y="912"/>
              <a:ext cx="2925" cy="3344"/>
              <a:chOff x="240" y="912"/>
              <a:chExt cx="2925" cy="3344"/>
            </a:xfrm>
          </p:grpSpPr>
          <p:pic>
            <p:nvPicPr>
              <p:cNvPr id="14" name="Picture 7" descr="se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16" t="14316" r="9264" b="14316"/>
              <a:stretch>
                <a:fillRect/>
              </a:stretch>
            </p:blipFill>
            <p:spPr bwMode="auto">
              <a:xfrm>
                <a:off x="240" y="1200"/>
                <a:ext cx="2925" cy="30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" name="Text Box 8"/>
              <p:cNvSpPr txBox="1">
                <a:spLocks noChangeArrowheads="1"/>
              </p:cNvSpPr>
              <p:nvPr/>
            </p:nvSpPr>
            <p:spPr bwMode="auto">
              <a:xfrm>
                <a:off x="1344" y="912"/>
                <a:ext cx="759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/>
                <a:r>
                  <a:rPr kumimoji="1" lang="fr-FR" altLang="fr-FR" sz="2400" b="1" smtClean="0">
                    <a:solidFill>
                      <a:srgbClr val="CCCCFF"/>
                    </a:solidFill>
                    <a:latin typeface="Times New Roman" pitchFamily="18" charset="0"/>
                  </a:rPr>
                  <a:t>n + </a:t>
                </a:r>
                <a:r>
                  <a:rPr kumimoji="1" lang="fr-FR" altLang="fr-FR" sz="2400" b="1" baseline="30000" smtClean="0">
                    <a:solidFill>
                      <a:srgbClr val="CCCCFF"/>
                    </a:solidFill>
                    <a:latin typeface="Times New Roman" pitchFamily="18" charset="0"/>
                  </a:rPr>
                  <a:t>238</a:t>
                </a:r>
                <a:r>
                  <a:rPr kumimoji="1" lang="fr-FR" altLang="fr-FR" sz="2400" b="1" smtClean="0">
                    <a:solidFill>
                      <a:srgbClr val="CCCCFF"/>
                    </a:solidFill>
                    <a:latin typeface="Times New Roman" pitchFamily="18" charset="0"/>
                  </a:rPr>
                  <a:t>U</a:t>
                </a:r>
              </a:p>
            </p:txBody>
          </p:sp>
        </p:grp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1429" y="3929"/>
              <a:ext cx="635" cy="1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2041" y="3974"/>
              <a:ext cx="748" cy="22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>
              <a:off x="2358" y="3906"/>
              <a:ext cx="409" cy="29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158" y="1865"/>
              <a:ext cx="250" cy="106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2" name="Rectangle 13"/>
            <p:cNvSpPr>
              <a:spLocks noChangeArrowheads="1"/>
            </p:cNvSpPr>
            <p:nvPr/>
          </p:nvSpPr>
          <p:spPr bwMode="auto">
            <a:xfrm>
              <a:off x="1103" y="3966"/>
              <a:ext cx="144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fr-FR" altLang="fr-FR" sz="1600" b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Neutron energy (MeV)</a:t>
              </a:r>
            </a:p>
          </p:txBody>
        </p:sp>
        <p:sp>
          <p:nvSpPr>
            <p:cNvPr id="13" name="Rectangle 14"/>
            <p:cNvSpPr>
              <a:spLocks noChangeArrowheads="1"/>
            </p:cNvSpPr>
            <p:nvPr/>
          </p:nvSpPr>
          <p:spPr bwMode="auto">
            <a:xfrm rot="16200000">
              <a:off x="-379" y="2630"/>
              <a:ext cx="136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fr-FR" altLang="fr-FR" sz="1600" b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Cross section (barn)</a:t>
              </a:r>
            </a:p>
          </p:txBody>
        </p:sp>
      </p:grp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5657850" y="5703888"/>
            <a:ext cx="3276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fr-FR" altLang="fr-FR" sz="2200" b="1" smtClean="0">
                <a:solidFill>
                  <a:srgbClr val="0066FF"/>
                </a:solidFill>
              </a:rPr>
              <a:t>   </a:t>
            </a:r>
            <a:r>
              <a:rPr lang="fr-FR" altLang="fr-FR" sz="2800" b="1" smtClean="0">
                <a:solidFill>
                  <a:srgbClr val="0066FF"/>
                </a:solidFill>
              </a:rPr>
              <a:t> </a:t>
            </a:r>
            <a:r>
              <a:rPr lang="fr-FR" altLang="fr-FR" sz="2400" b="1" smtClean="0">
                <a:solidFill>
                  <a:srgbClr val="0066FF"/>
                </a:solidFill>
              </a:rPr>
              <a:t> </a:t>
            </a:r>
            <a:r>
              <a:rPr lang="fr-FR" altLang="fr-FR" sz="2200" b="1" smtClean="0">
                <a:solidFill>
                  <a:srgbClr val="000000"/>
                </a:solidFill>
                <a:latin typeface="Times New Roman" pitchFamily="18" charset="0"/>
              </a:rPr>
              <a:t>= </a:t>
            </a:r>
            <a:r>
              <a:rPr lang="fr-FR" altLang="fr-FR" sz="2200" b="1" smtClean="0">
                <a:solidFill>
                  <a:srgbClr val="000000"/>
                </a:solidFill>
              </a:rPr>
              <a:t>s</a:t>
            </a:r>
            <a:r>
              <a:rPr lang="fr-FR" altLang="fr-FR" sz="2200" b="1" baseline="-25000" smtClean="0">
                <a:solidFill>
                  <a:srgbClr val="000000"/>
                </a:solidFill>
                <a:latin typeface="Times New Roman" pitchFamily="18" charset="0"/>
              </a:rPr>
              <a:t>nn’</a:t>
            </a:r>
            <a:r>
              <a:rPr lang="fr-FR" altLang="fr-FR" sz="2200" b="1" smtClean="0">
                <a:solidFill>
                  <a:srgbClr val="66FF66"/>
                </a:solidFill>
                <a:latin typeface="Times New Roman" pitchFamily="18" charset="0"/>
              </a:rPr>
              <a:t> </a:t>
            </a:r>
            <a:r>
              <a:rPr lang="fr-FR" altLang="fr-FR" sz="2200" b="1" smtClean="0">
                <a:solidFill>
                  <a:srgbClr val="000000"/>
                </a:solidFill>
                <a:latin typeface="Times New Roman" pitchFamily="18" charset="0"/>
              </a:rPr>
              <a:t>+ </a:t>
            </a:r>
            <a:r>
              <a:rPr lang="fr-FR" altLang="fr-FR" sz="2200" b="1" smtClean="0">
                <a:solidFill>
                  <a:srgbClr val="000000"/>
                </a:solidFill>
              </a:rPr>
              <a:t>s</a:t>
            </a:r>
            <a:r>
              <a:rPr lang="fr-FR" altLang="fr-FR" sz="2200" b="1" baseline="-25000" smtClean="0">
                <a:solidFill>
                  <a:srgbClr val="000000"/>
                </a:solidFill>
                <a:latin typeface="Times New Roman" pitchFamily="18" charset="0"/>
              </a:rPr>
              <a:t>nf </a:t>
            </a:r>
            <a:r>
              <a:rPr lang="fr-FR" altLang="fr-FR" sz="2200" b="1" smtClean="0">
                <a:solidFill>
                  <a:srgbClr val="000000"/>
                </a:solidFill>
                <a:latin typeface="Times New Roman" pitchFamily="18" charset="0"/>
              </a:rPr>
              <a:t>+ </a:t>
            </a:r>
            <a:r>
              <a:rPr lang="fr-FR" altLang="fr-FR" sz="2200" b="1" smtClean="0">
                <a:solidFill>
                  <a:srgbClr val="000000"/>
                </a:solidFill>
              </a:rPr>
              <a:t>s</a:t>
            </a:r>
            <a:r>
              <a:rPr lang="fr-FR" altLang="fr-FR" sz="2200" b="1" baseline="-25000" smtClean="0">
                <a:solidFill>
                  <a:srgbClr val="000000"/>
                </a:solidFill>
                <a:latin typeface="Times New Roman" pitchFamily="18" charset="0"/>
              </a:rPr>
              <a:t>n</a:t>
            </a:r>
            <a:r>
              <a:rPr lang="fr-FR" altLang="fr-FR" sz="2200" b="1" baseline="-25000" smtClean="0">
                <a:solidFill>
                  <a:srgbClr val="000000"/>
                </a:solidFill>
              </a:rPr>
              <a:t>g </a:t>
            </a:r>
            <a:r>
              <a:rPr lang="fr-FR" altLang="fr-FR" sz="2200" b="1" smtClean="0">
                <a:solidFill>
                  <a:srgbClr val="000000"/>
                </a:solidFill>
              </a:rPr>
              <a:t>+ ...</a:t>
            </a:r>
          </a:p>
        </p:txBody>
      </p:sp>
    </p:spTree>
    <p:extLst>
      <p:ext uri="{BB962C8B-B14F-4D97-AF65-F5344CB8AC3E}">
        <p14:creationId xmlns:p14="http://schemas.microsoft.com/office/powerpoint/2010/main" val="1056120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re 10"/>
          <p:cNvSpPr>
            <a:spLocks noGrp="1"/>
          </p:cNvSpPr>
          <p:nvPr>
            <p:ph type="title" idx="4294967295"/>
          </p:nvPr>
        </p:nvSpPr>
        <p:spPr bwMode="auto">
          <a:xfrm>
            <a:off x="1162050" y="52388"/>
            <a:ext cx="7586663" cy="909637"/>
          </a:xfrm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cap="none" dirty="0" err="1" smtClean="0"/>
              <a:t>Why</a:t>
            </a:r>
            <a:r>
              <a:rPr lang="fr-FR" cap="none" dirty="0" smtClean="0"/>
              <a:t> do </a:t>
            </a:r>
            <a:r>
              <a:rPr lang="fr-FR" cap="none" dirty="0" err="1" smtClean="0"/>
              <a:t>we</a:t>
            </a:r>
            <a:r>
              <a:rPr lang="fr-FR" cap="none" dirty="0" smtClean="0"/>
              <a:t> </a:t>
            </a:r>
            <a:r>
              <a:rPr lang="fr-FR" cap="none" dirty="0" err="1" smtClean="0"/>
              <a:t>need</a:t>
            </a:r>
            <a:r>
              <a:rPr lang="fr-FR" cap="none" dirty="0" smtClean="0"/>
              <a:t> </a:t>
            </a:r>
            <a:r>
              <a:rPr lang="fr-FR" cap="none" dirty="0" err="1" smtClean="0"/>
              <a:t>nuclear</a:t>
            </a:r>
            <a:r>
              <a:rPr lang="fr-FR" cap="none" dirty="0" smtClean="0"/>
              <a:t> data and how </a:t>
            </a:r>
            <a:r>
              <a:rPr lang="fr-FR" cap="none" dirty="0" err="1" smtClean="0"/>
              <a:t>much</a:t>
            </a:r>
            <a:r>
              <a:rPr lang="fr-FR" cap="none" dirty="0" smtClean="0"/>
              <a:t> </a:t>
            </a:r>
            <a:r>
              <a:rPr lang="fr-FR" cap="none" dirty="0" err="1" smtClean="0"/>
              <a:t>accurate</a:t>
            </a:r>
            <a:r>
              <a:rPr lang="fr-FR" cap="none" dirty="0" smtClean="0"/>
              <a:t> ?</a:t>
            </a:r>
          </a:p>
        </p:txBody>
      </p:sp>
      <p:sp>
        <p:nvSpPr>
          <p:cNvPr id="59420" name="Text Box 28"/>
          <p:cNvSpPr txBox="1">
            <a:spLocks noChangeArrowheads="1"/>
          </p:cNvSpPr>
          <p:nvPr/>
        </p:nvSpPr>
        <p:spPr bwMode="auto">
          <a:xfrm>
            <a:off x="236538" y="1196975"/>
            <a:ext cx="4013200" cy="519113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kumimoji="1" lang="en-US" sz="2400">
                <a:solidFill>
                  <a:srgbClr val="FF6600"/>
                </a:solidFill>
                <a:latin typeface="Times New Roman" pitchFamily="18" charset="0"/>
              </a:rPr>
              <a:t> </a:t>
            </a:r>
            <a:r>
              <a:rPr kumimoji="1" lang="en-US" sz="28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Nuclear data needed  for</a:t>
            </a:r>
            <a:endParaRPr kumimoji="1" lang="fr-FR" sz="2800" b="1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59421" name="Text Box 29"/>
          <p:cNvSpPr txBox="1">
            <a:spLocks noChangeArrowheads="1"/>
          </p:cNvSpPr>
          <p:nvPr/>
        </p:nvSpPr>
        <p:spPr bwMode="auto">
          <a:xfrm>
            <a:off x="2209800" y="5578475"/>
            <a:ext cx="5734050" cy="9461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kumimoji="1" lang="en-US" sz="2800" b="1">
                <a:solidFill>
                  <a:srgbClr val="FF0000"/>
                </a:solidFill>
                <a:latin typeface="Times New Roman" pitchFamily="18" charset="0"/>
              </a:rPr>
              <a:t>Predictive &amp; Robust Nuclear models</a:t>
            </a:r>
          </a:p>
          <a:p>
            <a:r>
              <a:rPr kumimoji="1" lang="en-US" sz="2800" b="1">
                <a:solidFill>
                  <a:srgbClr val="FF0000"/>
                </a:solidFill>
                <a:latin typeface="Times New Roman" pitchFamily="18" charset="0"/>
              </a:rPr>
              <a:t> (codes) are essential</a:t>
            </a:r>
            <a:endParaRPr kumimoji="1" lang="fr-FR" sz="28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9422" name="AutoShape 30"/>
          <p:cNvSpPr>
            <a:spLocks noChangeArrowheads="1"/>
          </p:cNvSpPr>
          <p:nvPr/>
        </p:nvSpPr>
        <p:spPr bwMode="auto">
          <a:xfrm>
            <a:off x="323850" y="5653088"/>
            <a:ext cx="1676400" cy="381000"/>
          </a:xfrm>
          <a:prstGeom prst="notchedRightArrow">
            <a:avLst>
              <a:gd name="adj1" fmla="val 50000"/>
              <a:gd name="adj2" fmla="val 110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fr-FR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9423" name="Text Box 31"/>
          <p:cNvSpPr txBox="1">
            <a:spLocks noChangeArrowheads="1"/>
          </p:cNvSpPr>
          <p:nvPr/>
        </p:nvSpPr>
        <p:spPr bwMode="auto">
          <a:xfrm>
            <a:off x="887413" y="2590800"/>
            <a:ext cx="5149850" cy="3968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kumimoji="1" lang="en-US" sz="2000" b="1">
                <a:latin typeface="Times New Roman" pitchFamily="18" charset="0"/>
              </a:rPr>
              <a:t>Existing or future nuclear reactor simulations</a:t>
            </a:r>
            <a:endParaRPr kumimoji="1" lang="fr-FR" sz="2000" b="1">
              <a:latin typeface="Times New Roman" pitchFamily="18" charset="0"/>
            </a:endParaRPr>
          </a:p>
        </p:txBody>
      </p:sp>
      <p:sp>
        <p:nvSpPr>
          <p:cNvPr id="59424" name="Text Box 32"/>
          <p:cNvSpPr txBox="1">
            <a:spLocks noChangeArrowheads="1"/>
          </p:cNvSpPr>
          <p:nvPr/>
        </p:nvSpPr>
        <p:spPr bwMode="auto">
          <a:xfrm>
            <a:off x="887413" y="2971800"/>
            <a:ext cx="7756525" cy="3968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kumimoji="1" lang="en-US" sz="2000" b="1">
                <a:latin typeface="Times New Roman" pitchFamily="18" charset="0"/>
              </a:rPr>
              <a:t>Medical applications, oil well logging, waste transmutation, fusion,  …</a:t>
            </a:r>
            <a:endParaRPr kumimoji="1" lang="fr-FR" sz="2000" b="1">
              <a:latin typeface="Times New Roman" pitchFamily="18" charset="0"/>
            </a:endParaRPr>
          </a:p>
        </p:txBody>
      </p:sp>
      <p:sp>
        <p:nvSpPr>
          <p:cNvPr id="59425" name="Text Box 33"/>
          <p:cNvSpPr txBox="1">
            <a:spLocks noChangeArrowheads="1"/>
          </p:cNvSpPr>
          <p:nvPr/>
        </p:nvSpPr>
        <p:spPr bwMode="auto">
          <a:xfrm>
            <a:off x="887413" y="1844675"/>
            <a:ext cx="7788275" cy="3968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kumimoji="1" lang="en-US" sz="2000" b="1" dirty="0">
                <a:latin typeface="Times New Roman" pitchFamily="18" charset="0"/>
              </a:rPr>
              <a:t>Understanding basic reaction mechanism between particles and nuclei</a:t>
            </a:r>
            <a:endParaRPr kumimoji="1" lang="fr-FR" sz="2000" b="1" dirty="0">
              <a:latin typeface="Times New Roman" pitchFamily="18" charset="0"/>
            </a:endParaRPr>
          </a:p>
        </p:txBody>
      </p:sp>
      <p:sp>
        <p:nvSpPr>
          <p:cNvPr id="59426" name="Text Box 34"/>
          <p:cNvSpPr txBox="1">
            <a:spLocks noChangeArrowheads="1"/>
          </p:cNvSpPr>
          <p:nvPr/>
        </p:nvSpPr>
        <p:spPr bwMode="auto">
          <a:xfrm>
            <a:off x="887413" y="2209800"/>
            <a:ext cx="7858125" cy="3968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kumimoji="1" lang="en-US" sz="2000" b="1" dirty="0">
                <a:latin typeface="Times New Roman" pitchFamily="18" charset="0"/>
              </a:rPr>
              <a:t>Astrophysical applications (Age of the Galaxy, element abundances …)</a:t>
            </a:r>
            <a:endParaRPr kumimoji="1" lang="fr-FR" sz="2000" b="1" dirty="0">
              <a:latin typeface="Times New Roman" pitchFamily="18" charset="0"/>
            </a:endParaRPr>
          </a:p>
        </p:txBody>
      </p:sp>
      <p:sp>
        <p:nvSpPr>
          <p:cNvPr id="59428" name="Text Box 36"/>
          <p:cNvSpPr txBox="1">
            <a:spLocks noChangeArrowheads="1"/>
          </p:cNvSpPr>
          <p:nvPr/>
        </p:nvSpPr>
        <p:spPr bwMode="auto">
          <a:xfrm>
            <a:off x="877888" y="3444503"/>
            <a:ext cx="7496175" cy="3968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kumimoji="1" lang="en-US" sz="2000" b="1">
                <a:latin typeface="Times New Roman" pitchFamily="18" charset="0"/>
              </a:rPr>
              <a:t>Finite number of experimental data (price, safety or counting rates)</a:t>
            </a:r>
            <a:endParaRPr kumimoji="1" lang="fr-FR" sz="2000" b="1">
              <a:latin typeface="Times New Roman" pitchFamily="18" charset="0"/>
            </a:endParaRPr>
          </a:p>
        </p:txBody>
      </p:sp>
      <p:sp>
        <p:nvSpPr>
          <p:cNvPr id="59429" name="Text Box 37"/>
          <p:cNvSpPr txBox="1">
            <a:spLocks noChangeArrowheads="1"/>
          </p:cNvSpPr>
          <p:nvPr/>
        </p:nvSpPr>
        <p:spPr bwMode="auto">
          <a:xfrm>
            <a:off x="885825" y="4479925"/>
            <a:ext cx="6859588" cy="7016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kumimoji="1" lang="en-US" sz="2000" b="1">
                <a:latin typeface="Times New Roman" pitchFamily="18" charset="0"/>
              </a:rPr>
              <a:t>Complete measurements restricted to low energies ( &lt; 1 MeV)</a:t>
            </a:r>
          </a:p>
          <a:p>
            <a:r>
              <a:rPr kumimoji="1" lang="en-US" sz="2000" b="1">
                <a:latin typeface="Times New Roman" pitchFamily="18" charset="0"/>
              </a:rPr>
              <a:t>				   to scarce nuclei</a:t>
            </a:r>
            <a:endParaRPr kumimoji="1" lang="fr-FR" sz="2000" b="1"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5084" y="3068960"/>
            <a:ext cx="8655942" cy="36467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1547664" y="3068960"/>
            <a:ext cx="6369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Good (Excellent)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accuracy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required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 reproduction of data,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safety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547664" y="3429000"/>
            <a:ext cx="5336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Predictive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power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less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important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 Reproductive power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83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9"/>
          <p:cNvSpPr>
            <a:spLocks/>
          </p:cNvSpPr>
          <p:nvPr/>
        </p:nvSpPr>
        <p:spPr bwMode="auto">
          <a:xfrm>
            <a:off x="2146920" y="52388"/>
            <a:ext cx="5593432" cy="90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0" hangingPunct="0"/>
            <a:r>
              <a:rPr lang="fr-FR" sz="2200" b="1" dirty="0" smtClean="0">
                <a:solidFill>
                  <a:prstClr val="white"/>
                </a:solidFill>
                <a:latin typeface="Arial" charset="0"/>
              </a:rPr>
              <a:t>THE COMPOUND NUCLEUS MODEL</a:t>
            </a:r>
          </a:p>
          <a:p>
            <a:pPr algn="ctr" eaLnBrk="0" hangingPunct="0"/>
            <a:r>
              <a:rPr lang="fr-FR" sz="2200" b="1" dirty="0" smtClean="0">
                <a:solidFill>
                  <a:prstClr val="white"/>
                </a:solidFill>
                <a:latin typeface="Arial" charset="0"/>
              </a:rPr>
              <a:t>(compact expression)</a:t>
            </a:r>
            <a:endParaRPr lang="fr-FR" sz="2200" b="1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719138" y="5020717"/>
            <a:ext cx="7669212" cy="67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b="1" smtClean="0">
                <a:solidFill>
                  <a:srgbClr val="000000"/>
                </a:solidFill>
                <a:latin typeface="Arial" charset="0"/>
              </a:rPr>
              <a:t>and         </a:t>
            </a:r>
            <a:r>
              <a:rPr lang="fr-FR" altLang="fr-FR" sz="2000" b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fr-FR" altLang="fr-FR" sz="2000" b="1" baseline="-2500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fr-FR" altLang="fr-FR" sz="2000" b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altLang="fr-FR" sz="2000" b="1" smtClean="0">
                <a:solidFill>
                  <a:srgbClr val="FF3300"/>
                </a:solidFill>
                <a:cs typeface="Times New Roman" pitchFamily="18" charset="0"/>
              </a:rPr>
              <a:t>b</a:t>
            </a:r>
            <a:r>
              <a:rPr lang="fr-FR" altLang="fr-FR" sz="2000" b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fr-FR" altLang="fr-FR" b="1" smtClean="0">
                <a:solidFill>
                  <a:srgbClr val="000000"/>
                </a:solidFill>
                <a:latin typeface="Arial" charset="0"/>
              </a:rPr>
              <a:t>        </a:t>
            </a:r>
            <a:r>
              <a:rPr lang="fr-FR" altLang="fr-FR" sz="2000" b="1" smtClean="0">
                <a:solidFill>
                  <a:srgbClr val="000000"/>
                </a:solidFill>
                <a:latin typeface="Arial" charset="0"/>
              </a:rPr>
              <a:t>=</a:t>
            </a:r>
            <a:r>
              <a:rPr lang="fr-FR" altLang="fr-FR" b="1" smtClean="0">
                <a:solidFill>
                  <a:srgbClr val="000000"/>
                </a:solidFill>
                <a:latin typeface="Arial" charset="0"/>
              </a:rPr>
              <a:t> transmission coefficient for outgoing channel </a:t>
            </a:r>
            <a:r>
              <a:rPr lang="fr-FR" altLang="fr-FR" b="1" smtClean="0">
                <a:solidFill>
                  <a:srgbClr val="FF3300"/>
                </a:solidFill>
              </a:rPr>
              <a:t>b</a:t>
            </a:r>
            <a:r>
              <a:rPr lang="fr-FR" altLang="fr-FR" b="1" smtClean="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r>
              <a:rPr lang="fr-FR" altLang="fr-FR" b="1" smtClean="0">
                <a:solidFill>
                  <a:srgbClr val="000000"/>
                </a:solidFill>
                <a:latin typeface="Arial" charset="0"/>
              </a:rPr>
              <a:t>	 	       associated with the outgoing particle </a:t>
            </a:r>
            <a:r>
              <a:rPr lang="fr-FR" altLang="fr-FR" b="1" smtClean="0">
                <a:solidFill>
                  <a:srgbClr val="FF3300"/>
                </a:solidFill>
                <a:latin typeface="Arial" charset="0"/>
              </a:rPr>
              <a:t>b</a:t>
            </a:r>
            <a:endParaRPr lang="fr-FR" altLang="fr-FR" sz="3600" b="1" smtClean="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5754688" y="3409404"/>
            <a:ext cx="22383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fr-FR" altLang="fr-FR" sz="5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fr-FR" altLang="fr-FR" sz="4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fr-FR" altLang="fr-FR" sz="5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90650" y="4538117"/>
            <a:ext cx="2676525" cy="79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altLang="fr-FR" sz="2000" b="1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J </a:t>
            </a:r>
            <a:r>
              <a:rPr lang="fr-FR" altLang="fr-FR" sz="2000" smtClean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=</a:t>
            </a:r>
            <a:r>
              <a:rPr lang="fr-FR" altLang="fr-FR" sz="2000" b="1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fr-FR" altLang="fr-FR" sz="2000" b="1" smtClean="0">
                <a:solidFill>
                  <a:srgbClr val="00FF00"/>
                </a:solidFill>
                <a:latin typeface="Times New Roman" pitchFamily="18" charset="0"/>
                <a:sym typeface="Symbol" pitchFamily="18" charset="2"/>
              </a:rPr>
              <a:t>l</a:t>
            </a:r>
            <a:r>
              <a:rPr lang="fr-FR" altLang="fr-FR" sz="2000" b="1" baseline="-25000" smtClean="0">
                <a:solidFill>
                  <a:srgbClr val="00FF00"/>
                </a:solidFill>
                <a:sym typeface="Symbol" pitchFamily="18" charset="2"/>
              </a:rPr>
              <a:t>a</a:t>
            </a:r>
            <a:r>
              <a:rPr lang="fr-FR" altLang="fr-FR" sz="2000" b="1" smtClean="0">
                <a:solidFill>
                  <a:srgbClr val="00FF00"/>
                </a:solidFill>
                <a:latin typeface="Times New Roman" pitchFamily="18" charset="0"/>
                <a:sym typeface="Symbol" pitchFamily="18" charset="2"/>
              </a:rPr>
              <a:t> + s</a:t>
            </a:r>
            <a:r>
              <a:rPr lang="fr-FR" altLang="fr-FR" sz="2000" b="1" baseline="-25000" smtClean="0">
                <a:solidFill>
                  <a:srgbClr val="00FF00"/>
                </a:solidFill>
                <a:sym typeface="Symbol" pitchFamily="18" charset="2"/>
              </a:rPr>
              <a:t>a</a:t>
            </a:r>
            <a:r>
              <a:rPr lang="fr-FR" altLang="fr-FR" sz="2000" b="1" smtClean="0">
                <a:solidFill>
                  <a:srgbClr val="00FF00"/>
                </a:solidFill>
                <a:latin typeface="Times New Roman" pitchFamily="18" charset="0"/>
                <a:sym typeface="Symbol" pitchFamily="18" charset="2"/>
              </a:rPr>
              <a:t> + I</a:t>
            </a:r>
            <a:r>
              <a:rPr lang="fr-FR" altLang="fr-FR" sz="2000" b="1" baseline="-25000" smtClean="0">
                <a:solidFill>
                  <a:srgbClr val="00FF00"/>
                </a:solidFill>
                <a:latin typeface="Times New Roman" pitchFamily="18" charset="0"/>
                <a:sym typeface="Symbol" pitchFamily="18" charset="2"/>
              </a:rPr>
              <a:t>A</a:t>
            </a:r>
            <a:r>
              <a:rPr lang="fr-FR" altLang="fr-FR" sz="2000" b="1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fr-FR" altLang="fr-FR" sz="2000" b="1" smtClean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=</a:t>
            </a:r>
            <a:r>
              <a:rPr lang="fr-FR" altLang="fr-FR" sz="2000" b="1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fr-FR" altLang="fr-FR" sz="2000" b="1" smtClean="0">
                <a:solidFill>
                  <a:srgbClr val="00FF00"/>
                </a:solidFill>
                <a:latin typeface="Times New Roman" pitchFamily="18" charset="0"/>
                <a:sym typeface="Symbol" pitchFamily="18" charset="2"/>
              </a:rPr>
              <a:t>j</a:t>
            </a:r>
            <a:r>
              <a:rPr lang="fr-FR" altLang="fr-FR" sz="2000" b="1" baseline="-25000" smtClean="0">
                <a:solidFill>
                  <a:srgbClr val="00FF00"/>
                </a:solidFill>
                <a:sym typeface="Symbol" pitchFamily="18" charset="2"/>
              </a:rPr>
              <a:t>a</a:t>
            </a:r>
            <a:r>
              <a:rPr lang="fr-FR" altLang="fr-FR" sz="2000" b="1" smtClean="0">
                <a:solidFill>
                  <a:srgbClr val="00FF00"/>
                </a:solidFill>
                <a:latin typeface="Times New Roman" pitchFamily="18" charset="0"/>
                <a:sym typeface="Symbol" pitchFamily="18" charset="2"/>
              </a:rPr>
              <a:t> + I</a:t>
            </a:r>
            <a:r>
              <a:rPr lang="fr-FR" altLang="fr-FR" sz="2000" b="1" baseline="-25000" smtClean="0">
                <a:solidFill>
                  <a:srgbClr val="00FF00"/>
                </a:solidFill>
                <a:latin typeface="Times New Roman" pitchFamily="18" charset="0"/>
                <a:sym typeface="Symbol" pitchFamily="18" charset="2"/>
              </a:rPr>
              <a:t>A</a:t>
            </a:r>
          </a:p>
          <a:p>
            <a:pPr eaLnBrk="0" hangingPunct="0"/>
            <a:r>
              <a:rPr lang="fr-FR" altLang="fr-FR" sz="2000" b="1" baseline="-25000" smtClean="0">
                <a:solidFill>
                  <a:srgbClr val="CCCCFF"/>
                </a:solidFill>
                <a:latin typeface="Times New Roman" pitchFamily="18" charset="0"/>
                <a:sym typeface="Symbol" pitchFamily="18" charset="2"/>
              </a:rPr>
              <a:t> </a:t>
            </a:r>
          </a:p>
          <a:p>
            <a:pPr eaLnBrk="0" hangingPunct="0"/>
            <a:endParaRPr lang="fr-FR" altLang="fr-FR" sz="2000" b="1" baseline="-25000" smtClean="0">
              <a:solidFill>
                <a:srgbClr val="CCFF66"/>
              </a:solidFill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057650" y="4539704"/>
            <a:ext cx="2122697" cy="913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altLang="fr-FR" b="1" dirty="0" smtClean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and</a:t>
            </a:r>
            <a:r>
              <a:rPr lang="fr-FR" altLang="fr-FR" sz="2000" b="1" dirty="0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   </a:t>
            </a:r>
            <a:r>
              <a:rPr lang="fr-FR" altLang="fr-FR" sz="2000" b="1" dirty="0" smtClean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=</a:t>
            </a:r>
            <a:r>
              <a:rPr lang="fr-FR" altLang="fr-FR" sz="2000" b="1" dirty="0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fr-FR" altLang="fr-FR" sz="2000" b="1" dirty="0" smtClean="0">
                <a:solidFill>
                  <a:srgbClr val="00FF00"/>
                </a:solidFill>
                <a:latin typeface="Times New Roman" pitchFamily="18" charset="0"/>
                <a:sym typeface="Symbol" pitchFamily="18" charset="2"/>
              </a:rPr>
              <a:t>-1    </a:t>
            </a:r>
            <a:r>
              <a:rPr lang="fr-FR" altLang="fr-FR" sz="2000" b="1" baseline="-25000" dirty="0" smtClean="0">
                <a:solidFill>
                  <a:srgbClr val="00FF00"/>
                </a:solidFill>
                <a:latin typeface="Times New Roman" pitchFamily="18" charset="0"/>
                <a:sym typeface="Symbol" pitchFamily="18" charset="2"/>
              </a:rPr>
              <a:t>A</a:t>
            </a:r>
          </a:p>
          <a:p>
            <a:pPr eaLnBrk="0" hangingPunct="0"/>
            <a:endParaRPr lang="fr-FR" altLang="fr-FR" sz="2000" b="1" baseline="-25000" dirty="0" smtClean="0">
              <a:solidFill>
                <a:srgbClr val="00FF00"/>
              </a:solidFill>
              <a:latin typeface="Times New Roman" pitchFamily="18" charset="0"/>
              <a:sym typeface="Symbol" pitchFamily="18" charset="2"/>
            </a:endParaRPr>
          </a:p>
          <a:p>
            <a:pPr eaLnBrk="0" hangingPunct="0"/>
            <a:r>
              <a:rPr lang="fr-FR" altLang="fr-FR" sz="2000" b="1" baseline="-25000" dirty="0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                </a:t>
            </a:r>
            <a:endParaRPr lang="fr-FR" altLang="fr-FR" sz="2000" b="1" dirty="0" smtClean="0">
              <a:solidFill>
                <a:srgbClr val="CCFF66"/>
              </a:solidFill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19138" y="4561929"/>
            <a:ext cx="641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altLang="fr-FR" b="1" smtClean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with</a:t>
            </a:r>
            <a:endParaRPr lang="fr-FR" altLang="fr-FR" b="1" smtClean="0">
              <a:solidFill>
                <a:srgbClr val="000000"/>
              </a:solidFill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353050" y="4938167"/>
            <a:ext cx="184150" cy="29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fr-FR" altLang="fr-FR" sz="2000" b="1" baseline="-25000" smtClean="0">
              <a:solidFill>
                <a:srgbClr val="CCFF66"/>
              </a:solidFill>
              <a:sym typeface="Symbol" pitchFamily="18" charset="2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436096" y="4322217"/>
            <a:ext cx="3587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altLang="fr-FR" sz="2000" b="1" dirty="0" smtClean="0">
                <a:solidFill>
                  <a:srgbClr val="00FF00"/>
                </a:solidFill>
                <a:latin typeface="Times New Roman" pitchFamily="18" charset="0"/>
                <a:sym typeface="Symbol" pitchFamily="18" charset="2"/>
              </a:rPr>
              <a:t>l</a:t>
            </a:r>
            <a:r>
              <a:rPr lang="fr-FR" altLang="fr-FR" sz="2000" b="1" baseline="-25000" dirty="0" smtClean="0">
                <a:solidFill>
                  <a:srgbClr val="00FF00"/>
                </a:solidFill>
                <a:sym typeface="Symbol" pitchFamily="18" charset="2"/>
              </a:rPr>
              <a:t>a</a:t>
            </a:r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2279650" y="1588542"/>
            <a:ext cx="6180138" cy="981075"/>
            <a:chOff x="4383" y="1782"/>
            <a:chExt cx="3893" cy="618"/>
          </a:xfrm>
        </p:grpSpPr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4383" y="1875"/>
              <a:ext cx="3893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fr-FR" altLang="fr-FR" sz="320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sym typeface="Symbol" pitchFamily="18" charset="2"/>
                </a:rPr>
                <a:t>=      </a:t>
              </a:r>
              <a:r>
                <a:rPr lang="fr-FR" altLang="fr-FR" sz="3200" b="1" baseline="-25000" smtClean="0">
                  <a:solidFill>
                    <a:srgbClr val="00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sym typeface="Symbol" pitchFamily="18" charset="2"/>
                </a:rPr>
                <a:t>a</a:t>
              </a:r>
              <a:r>
                <a:rPr lang="fr-FR" altLang="fr-FR" sz="3200" b="1" baseline="-25000" smtClean="0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sym typeface="Symbol" pitchFamily="18" charset="2"/>
                </a:rPr>
                <a:t>b</a:t>
              </a:r>
              <a:r>
                <a:rPr lang="fr-FR" altLang="fr-FR" sz="3200" b="1" baseline="-2500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sym typeface="Symbol" pitchFamily="18" charset="2"/>
                </a:rPr>
                <a:t>    </a:t>
              </a:r>
              <a:r>
                <a:rPr lang="fr-FR" altLang="fr-FR" sz="2400" b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sym typeface="Symbol" pitchFamily="18" charset="2"/>
                </a:rPr>
                <a:t>où b = </a:t>
              </a:r>
              <a:r>
                <a:rPr lang="fr-FR" altLang="fr-FR" sz="2400" b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itchFamily="18" charset="2"/>
                </a:rPr>
                <a:t>g </a:t>
              </a:r>
              <a:r>
                <a:rPr lang="fr-FR" altLang="fr-FR" sz="2400" b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sym typeface="Symbol" pitchFamily="18" charset="2"/>
                </a:rPr>
                <a:t>, n, p, d, t, …, fission </a:t>
              </a: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4618" y="1782"/>
              <a:ext cx="367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fr-FR" altLang="fr-FR" sz="4400" b="1" smtClean="0">
                  <a:solidFill>
                    <a:srgbClr val="000000"/>
                  </a:solidFill>
                  <a:latin typeface="Times New Roman" pitchFamily="18" charset="0"/>
                  <a:sym typeface="Symbol" pitchFamily="18" charset="2"/>
                </a:rPr>
                <a:t></a:t>
              </a: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4722" y="2169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fr-FR" altLang="fr-FR" b="1" smtClean="0">
                  <a:solidFill>
                    <a:srgbClr val="FF3300"/>
                  </a:solidFill>
                  <a:latin typeface="Times New Roman" pitchFamily="18" charset="0"/>
                  <a:sym typeface="Symbol" pitchFamily="18" charset="2"/>
                </a:rPr>
                <a:t>b</a:t>
              </a:r>
            </a:p>
          </p:txBody>
        </p:sp>
      </p:grp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5473700" y="2653754"/>
            <a:ext cx="22383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fr-FR" altLang="fr-FR" sz="5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fr-FR" altLang="fr-FR" sz="4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fr-FR" altLang="fr-FR" sz="5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720725" y="3118892"/>
            <a:ext cx="9191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altLang="fr-FR" sz="3200" b="1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</a:t>
            </a:r>
            <a:r>
              <a:rPr lang="fr-FR" altLang="fr-FR" sz="3200" b="1" baseline="-25000" smtClean="0">
                <a:solidFill>
                  <a:srgbClr val="00FF00"/>
                </a:solidFill>
                <a:latin typeface="Times New Roman" pitchFamily="18" charset="0"/>
                <a:sym typeface="Symbol" pitchFamily="18" charset="2"/>
              </a:rPr>
              <a:t>a</a:t>
            </a:r>
            <a:r>
              <a:rPr lang="fr-FR" altLang="fr-FR" sz="3200" b="1" baseline="-25000" smtClean="0">
                <a:solidFill>
                  <a:srgbClr val="FF3300"/>
                </a:solidFill>
                <a:latin typeface="Times New Roman" pitchFamily="18" charset="0"/>
                <a:sym typeface="Symbol" pitchFamily="18" charset="2"/>
              </a:rPr>
              <a:t>b</a:t>
            </a:r>
            <a:r>
              <a:rPr lang="fr-FR" altLang="fr-FR" sz="2000" b="1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 =</a:t>
            </a:r>
            <a:endParaRPr lang="fr-FR" altLang="fr-FR" sz="2000" b="1" baseline="-25000" smtClean="0">
              <a:solidFill>
                <a:srgbClr val="CCFF66"/>
              </a:solidFill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1592263" y="3066504"/>
            <a:ext cx="323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altLang="fr-FR" sz="2000" b="1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</a:t>
            </a:r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>
            <a:off x="1563688" y="3472904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63688" y="3576092"/>
            <a:ext cx="4714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altLang="fr-FR" sz="2000" b="1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k </a:t>
            </a:r>
            <a:r>
              <a:rPr lang="fr-FR" altLang="fr-FR" sz="2000" b="1" baseline="-25000" smtClean="0">
                <a:solidFill>
                  <a:srgbClr val="00FF00"/>
                </a:solidFill>
                <a:latin typeface="Times New Roman" pitchFamily="18" charset="0"/>
                <a:sym typeface="Symbol" pitchFamily="18" charset="2"/>
              </a:rPr>
              <a:t>a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768475" y="3463379"/>
            <a:ext cx="266700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altLang="fr-FR" sz="2000" b="1" baseline="-25000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2</a:t>
            </a: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2020888" y="3006179"/>
            <a:ext cx="58261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altLang="fr-FR" sz="4400" b="1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</a:t>
            </a: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2070100" y="3615779"/>
            <a:ext cx="4810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altLang="fr-FR" b="1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J,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3544888" y="3020467"/>
            <a:ext cx="8096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altLang="fr-FR" b="1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2J+1</a:t>
            </a: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3240088" y="3463379"/>
            <a:ext cx="13843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altLang="fr-FR" b="1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2s+12I+1</a:t>
            </a:r>
          </a:p>
        </p:txBody>
      </p:sp>
      <p:sp>
        <p:nvSpPr>
          <p:cNvPr id="24" name="Line 23"/>
          <p:cNvSpPr>
            <a:spLocks noChangeShapeType="1"/>
          </p:cNvSpPr>
          <p:nvPr/>
        </p:nvSpPr>
        <p:spPr bwMode="auto">
          <a:xfrm>
            <a:off x="3240088" y="3463379"/>
            <a:ext cx="1447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5" name="Line 24"/>
          <p:cNvSpPr>
            <a:spLocks noChangeShapeType="1"/>
          </p:cNvSpPr>
          <p:nvPr/>
        </p:nvSpPr>
        <p:spPr bwMode="auto">
          <a:xfrm>
            <a:off x="5759450" y="3453854"/>
            <a:ext cx="17303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5653088" y="3511004"/>
            <a:ext cx="5095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altLang="fr-FR" sz="3600" b="1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</a:t>
            </a: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5781675" y="3922167"/>
            <a:ext cx="2841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altLang="fr-FR" sz="2400" b="1" baseline="-25000" smtClean="0">
                <a:solidFill>
                  <a:srgbClr val="000000"/>
                </a:solidFill>
                <a:sym typeface="Symbol" pitchFamily="18" charset="2"/>
              </a:rPr>
              <a:t>d</a:t>
            </a: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4764088" y="3190329"/>
            <a:ext cx="825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altLang="fr-FR" sz="2000" b="1" smtClean="0">
                <a:solidFill>
                  <a:srgbClr val="00FF00"/>
                </a:solidFill>
                <a:latin typeface="Times New Roman" pitchFamily="18" charset="0"/>
                <a:sym typeface="Symbol" pitchFamily="18" charset="2"/>
              </a:rPr>
              <a:t>T</a:t>
            </a:r>
            <a:r>
              <a:rPr lang="fr-FR" altLang="fr-FR" sz="2000" b="1" baseline="-25000" smtClean="0">
                <a:solidFill>
                  <a:srgbClr val="00FF00"/>
                </a:solidFill>
                <a:latin typeface="Times New Roman" pitchFamily="18" charset="0"/>
                <a:sym typeface="Symbol" pitchFamily="18" charset="2"/>
              </a:rPr>
              <a:t>lj </a:t>
            </a:r>
            <a:r>
              <a:rPr lang="fr-FR" altLang="fr-FR" sz="2000" b="1" smtClean="0">
                <a:solidFill>
                  <a:srgbClr val="00FF00"/>
                </a:solidFill>
                <a:latin typeface="Times New Roman" pitchFamily="18" charset="0"/>
                <a:sym typeface="Symbol" pitchFamily="18" charset="2"/>
              </a:rPr>
              <a:t></a:t>
            </a:r>
            <a:r>
              <a:rPr lang="fr-FR" altLang="fr-FR" sz="2000" b="1" smtClean="0">
                <a:solidFill>
                  <a:srgbClr val="00FF00"/>
                </a:solidFill>
                <a:sym typeface="Symbol" pitchFamily="18" charset="2"/>
              </a:rPr>
              <a:t>a</a:t>
            </a:r>
            <a:r>
              <a:rPr lang="fr-FR" altLang="fr-FR" sz="2000" b="1" smtClean="0">
                <a:solidFill>
                  <a:srgbClr val="00FF00"/>
                </a:solidFill>
                <a:latin typeface="Times New Roman" pitchFamily="18" charset="0"/>
                <a:sym typeface="Symbol" pitchFamily="18" charset="2"/>
              </a:rPr>
              <a:t></a:t>
            </a: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4884738" y="2944267"/>
            <a:ext cx="357187" cy="29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altLang="fr-FR" sz="2000" b="1" baseline="-25000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J</a:t>
            </a: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2630488" y="3006179"/>
            <a:ext cx="58261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altLang="fr-FR" sz="4400" b="1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</a:t>
            </a: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2679700" y="3615779"/>
            <a:ext cx="5111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altLang="fr-FR" b="1" smtClean="0">
                <a:solidFill>
                  <a:srgbClr val="00FF00"/>
                </a:solidFill>
                <a:sym typeface="Symbol" pitchFamily="18" charset="2"/>
              </a:rPr>
              <a:t>a</a:t>
            </a:r>
            <a:r>
              <a:rPr lang="fr-FR" altLang="fr-FR" b="1" smtClean="0">
                <a:solidFill>
                  <a:srgbClr val="000000"/>
                </a:solidFill>
                <a:sym typeface="Symbol" pitchFamily="18" charset="2"/>
              </a:rPr>
              <a:t>,</a:t>
            </a:r>
            <a:r>
              <a:rPr lang="fr-FR" altLang="fr-FR" b="1" smtClean="0">
                <a:solidFill>
                  <a:srgbClr val="FF3300"/>
                </a:solidFill>
                <a:sym typeface="Symbol" pitchFamily="18" charset="2"/>
              </a:rPr>
              <a:t>b</a:t>
            </a: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7683500" y="3225254"/>
            <a:ext cx="6334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altLang="fr-FR" sz="2000" b="1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W</a:t>
            </a:r>
            <a:r>
              <a:rPr lang="fr-FR" altLang="fr-FR" sz="2000" b="1" baseline="-25000" smtClean="0">
                <a:solidFill>
                  <a:srgbClr val="00FF00"/>
                </a:solidFill>
                <a:sym typeface="Symbol" pitchFamily="18" charset="2"/>
              </a:rPr>
              <a:t>a</a:t>
            </a:r>
            <a:r>
              <a:rPr lang="fr-FR" altLang="fr-FR" sz="2000" b="1" baseline="-25000" smtClean="0">
                <a:solidFill>
                  <a:srgbClr val="FF3300"/>
                </a:solidFill>
                <a:sym typeface="Symbol" pitchFamily="18" charset="2"/>
              </a:rPr>
              <a:t>b</a:t>
            </a: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6184900" y="2947442"/>
            <a:ext cx="7953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altLang="fr-FR" sz="2000" b="1" smtClean="0">
                <a:solidFill>
                  <a:srgbClr val="FF3300"/>
                </a:solidFill>
                <a:latin typeface="Times New Roman" pitchFamily="18" charset="0"/>
                <a:sym typeface="Symbol" pitchFamily="18" charset="2"/>
              </a:rPr>
              <a:t>T</a:t>
            </a:r>
            <a:r>
              <a:rPr lang="fr-FR" altLang="fr-FR" sz="2000" b="1" baseline="-25000" smtClean="0">
                <a:solidFill>
                  <a:srgbClr val="FF3300"/>
                </a:solidFill>
                <a:latin typeface="Times New Roman" pitchFamily="18" charset="0"/>
                <a:sym typeface="Symbol" pitchFamily="18" charset="2"/>
              </a:rPr>
              <a:t>b </a:t>
            </a:r>
            <a:r>
              <a:rPr lang="fr-FR" altLang="fr-FR" sz="2000" b="1" smtClean="0">
                <a:solidFill>
                  <a:srgbClr val="FF3300"/>
                </a:solidFill>
                <a:latin typeface="Times New Roman" pitchFamily="18" charset="0"/>
                <a:sym typeface="Symbol" pitchFamily="18" charset="2"/>
              </a:rPr>
              <a:t></a:t>
            </a:r>
            <a:r>
              <a:rPr lang="fr-FR" altLang="fr-FR" sz="2000" b="1" smtClean="0">
                <a:solidFill>
                  <a:srgbClr val="FF3300"/>
                </a:solidFill>
                <a:sym typeface="Symbol" pitchFamily="18" charset="2"/>
              </a:rPr>
              <a:t>b</a:t>
            </a:r>
            <a:r>
              <a:rPr lang="fr-FR" altLang="fr-FR" sz="2000" b="1" smtClean="0">
                <a:solidFill>
                  <a:srgbClr val="FF3300"/>
                </a:solidFill>
                <a:latin typeface="Times New Roman" pitchFamily="18" charset="0"/>
                <a:sym typeface="Symbol" pitchFamily="18" charset="2"/>
              </a:rPr>
              <a:t></a:t>
            </a:r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6337300" y="2758529"/>
            <a:ext cx="357188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altLang="fr-FR" sz="2000" b="1" baseline="-25000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J</a:t>
            </a:r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6477000" y="3676104"/>
            <a:ext cx="7810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altLang="fr-FR" sz="2000" b="1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T</a:t>
            </a:r>
            <a:r>
              <a:rPr lang="fr-FR" altLang="fr-FR" sz="2000" b="1" baseline="-25000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d </a:t>
            </a:r>
            <a:r>
              <a:rPr lang="fr-FR" altLang="fr-FR" sz="2000" b="1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</a:t>
            </a:r>
            <a:r>
              <a:rPr lang="fr-FR" altLang="fr-FR" sz="2000" b="1" smtClean="0">
                <a:solidFill>
                  <a:srgbClr val="000000"/>
                </a:solidFill>
                <a:sym typeface="Symbol" pitchFamily="18" charset="2"/>
              </a:rPr>
              <a:t>d</a:t>
            </a:r>
            <a:r>
              <a:rPr lang="fr-FR" altLang="fr-FR" sz="2000" b="1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</a:t>
            </a:r>
          </a:p>
        </p:txBody>
      </p:sp>
      <p:sp>
        <p:nvSpPr>
          <p:cNvPr id="37" name="Rectangle 35"/>
          <p:cNvSpPr>
            <a:spLocks noChangeArrowheads="1"/>
          </p:cNvSpPr>
          <p:nvPr/>
        </p:nvSpPr>
        <p:spPr bwMode="auto">
          <a:xfrm>
            <a:off x="6597650" y="3430042"/>
            <a:ext cx="357188" cy="29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altLang="fr-FR" sz="2000" b="1" baseline="-25000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J</a:t>
            </a:r>
          </a:p>
        </p:txBody>
      </p:sp>
      <p:sp>
        <p:nvSpPr>
          <p:cNvPr id="38" name="Text Box 36"/>
          <p:cNvSpPr txBox="1">
            <a:spLocks noChangeArrowheads="1"/>
          </p:cNvSpPr>
          <p:nvPr/>
        </p:nvSpPr>
        <p:spPr bwMode="auto">
          <a:xfrm>
            <a:off x="868363" y="4755604"/>
            <a:ext cx="19875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fr-FR" altLang="fr-FR" sz="5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&lt;    &gt;</a:t>
            </a:r>
          </a:p>
        </p:txBody>
      </p:sp>
      <p:sp>
        <p:nvSpPr>
          <p:cNvPr id="39" name="Oval 37"/>
          <p:cNvSpPr>
            <a:spLocks noChangeArrowheads="1"/>
          </p:cNvSpPr>
          <p:nvPr/>
        </p:nvSpPr>
        <p:spPr bwMode="auto">
          <a:xfrm>
            <a:off x="942975" y="1594892"/>
            <a:ext cx="1295400" cy="10668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0" name="Rectangle 38"/>
          <p:cNvSpPr>
            <a:spLocks noChangeArrowheads="1"/>
          </p:cNvSpPr>
          <p:nvPr/>
        </p:nvSpPr>
        <p:spPr bwMode="auto">
          <a:xfrm>
            <a:off x="1236663" y="1556792"/>
            <a:ext cx="1139825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altLang="fr-FR" sz="48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sym typeface="Symbol" pitchFamily="18" charset="2"/>
              </a:rPr>
              <a:t></a:t>
            </a:r>
            <a:r>
              <a:rPr lang="fr-FR" altLang="fr-FR" sz="4800" b="1" baseline="-250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sym typeface="Symbol" pitchFamily="18" charset="2"/>
              </a:rPr>
              <a:t>NC</a:t>
            </a:r>
          </a:p>
        </p:txBody>
      </p:sp>
    </p:spTree>
    <p:extLst>
      <p:ext uri="{BB962C8B-B14F-4D97-AF65-F5344CB8AC3E}">
        <p14:creationId xmlns:p14="http://schemas.microsoft.com/office/powerpoint/2010/main" val="191975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9"/>
          <p:cNvSpPr>
            <a:spLocks/>
          </p:cNvSpPr>
          <p:nvPr/>
        </p:nvSpPr>
        <p:spPr bwMode="auto">
          <a:xfrm>
            <a:off x="2195736" y="52388"/>
            <a:ext cx="5593432" cy="90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0" hangingPunct="0"/>
            <a:r>
              <a:rPr lang="fr-FR" sz="2200" b="1" dirty="0" smtClean="0">
                <a:solidFill>
                  <a:prstClr val="white"/>
                </a:solidFill>
                <a:latin typeface="Arial" charset="0"/>
              </a:rPr>
              <a:t>THE COMPOUND NUCLEUS MODEL</a:t>
            </a:r>
          </a:p>
          <a:p>
            <a:pPr algn="ctr" eaLnBrk="0" hangingPunct="0"/>
            <a:r>
              <a:rPr lang="fr-FR" sz="2200" b="1" dirty="0" smtClean="0">
                <a:solidFill>
                  <a:prstClr val="white"/>
                </a:solidFill>
                <a:latin typeface="Arial" charset="0"/>
              </a:rPr>
              <a:t>(</a:t>
            </a:r>
            <a:r>
              <a:rPr lang="fr-FR" sz="2200" b="1" dirty="0" err="1" smtClean="0">
                <a:solidFill>
                  <a:prstClr val="white"/>
                </a:solidFill>
                <a:latin typeface="Arial" charset="0"/>
              </a:rPr>
              <a:t>various</a:t>
            </a:r>
            <a:r>
              <a:rPr lang="fr-FR" sz="2200" b="1" dirty="0" smtClean="0">
                <a:solidFill>
                  <a:prstClr val="white"/>
                </a:solidFill>
                <a:latin typeface="Arial" charset="0"/>
              </a:rPr>
              <a:t> </a:t>
            </a:r>
            <a:r>
              <a:rPr lang="fr-FR" sz="2200" b="1" dirty="0" err="1" smtClean="0">
                <a:solidFill>
                  <a:prstClr val="white"/>
                </a:solidFill>
                <a:latin typeface="Arial" charset="0"/>
              </a:rPr>
              <a:t>decay</a:t>
            </a:r>
            <a:r>
              <a:rPr lang="fr-FR" sz="2200" b="1" dirty="0" smtClean="0">
                <a:solidFill>
                  <a:prstClr val="white"/>
                </a:solidFill>
                <a:latin typeface="Arial" charset="0"/>
              </a:rPr>
              <a:t> </a:t>
            </a:r>
            <a:r>
              <a:rPr lang="fr-FR" sz="2200" b="1" dirty="0" err="1" smtClean="0">
                <a:solidFill>
                  <a:prstClr val="white"/>
                </a:solidFill>
                <a:latin typeface="Arial" charset="0"/>
              </a:rPr>
              <a:t>channels</a:t>
            </a:r>
            <a:r>
              <a:rPr lang="fr-FR" sz="2200" b="1" dirty="0" smtClean="0">
                <a:solidFill>
                  <a:prstClr val="white"/>
                </a:solidFill>
                <a:latin typeface="Arial" charset="0"/>
              </a:rPr>
              <a:t>)</a:t>
            </a:r>
            <a:endParaRPr lang="fr-FR" sz="2200" b="1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733425" y="1044575"/>
            <a:ext cx="2555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fr-FR" altLang="fr-FR" sz="2400" b="1" smtClean="0">
                <a:solidFill>
                  <a:srgbClr val="000000"/>
                </a:solidFill>
                <a:latin typeface="Arial" charset="0"/>
              </a:rPr>
              <a:t>Possible decays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865188" y="1585913"/>
            <a:ext cx="4967287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fr-FR" altLang="fr-FR" b="1" smtClean="0">
                <a:solidFill>
                  <a:srgbClr val="000000"/>
                </a:solidFill>
                <a:latin typeface="Arial" charset="0"/>
              </a:rPr>
              <a:t> Emission to a discrete level with </a:t>
            </a:r>
            <a:r>
              <a:rPr lang="fr-FR" altLang="fr-FR" b="1" smtClean="0">
                <a:solidFill>
                  <a:srgbClr val="FF3300"/>
                </a:solidFill>
                <a:latin typeface="Arial" charset="0"/>
              </a:rPr>
              <a:t>energy E</a:t>
            </a:r>
            <a:r>
              <a:rPr lang="fr-FR" altLang="fr-FR" b="1" baseline="-25000" smtClean="0">
                <a:solidFill>
                  <a:srgbClr val="FF3300"/>
                </a:solidFill>
                <a:latin typeface="Arial" charset="0"/>
              </a:rPr>
              <a:t>d</a:t>
            </a:r>
          </a:p>
          <a:p>
            <a:pPr>
              <a:buFontTx/>
              <a:buChar char="•"/>
            </a:pPr>
            <a:endParaRPr lang="fr-FR" altLang="fr-FR" b="1" smtClean="0">
              <a:solidFill>
                <a:srgbClr val="FF3300"/>
              </a:solidFill>
              <a:latin typeface="Arial" charset="0"/>
            </a:endParaRPr>
          </a:p>
          <a:p>
            <a:pPr>
              <a:buFontTx/>
              <a:buChar char="•"/>
            </a:pPr>
            <a:endParaRPr lang="fr-FR" altLang="fr-FR" b="1" smtClean="0">
              <a:solidFill>
                <a:srgbClr val="FF3300"/>
              </a:solidFill>
              <a:latin typeface="Arial" charset="0"/>
            </a:endParaRPr>
          </a:p>
          <a:p>
            <a:pPr>
              <a:buFontTx/>
              <a:buChar char="•"/>
            </a:pPr>
            <a:endParaRPr lang="fr-FR" altLang="fr-FR" b="1" smtClean="0">
              <a:solidFill>
                <a:srgbClr val="000000"/>
              </a:solidFill>
              <a:latin typeface="Arial" charset="0"/>
            </a:endParaRPr>
          </a:p>
          <a:p>
            <a:pPr>
              <a:buFontTx/>
              <a:buChar char="•"/>
            </a:pPr>
            <a:endParaRPr lang="fr-FR" altLang="fr-FR" b="1" smtClean="0">
              <a:solidFill>
                <a:srgbClr val="000000"/>
              </a:solidFill>
              <a:latin typeface="Arial" charset="0"/>
            </a:endParaRPr>
          </a:p>
          <a:p>
            <a:pPr>
              <a:buFontTx/>
              <a:buChar char="•"/>
            </a:pPr>
            <a:endParaRPr lang="fr-FR" altLang="fr-FR" b="1" smtClean="0">
              <a:solidFill>
                <a:srgbClr val="000000"/>
              </a:solidFill>
              <a:latin typeface="Arial" charset="0"/>
            </a:endParaRPr>
          </a:p>
          <a:p>
            <a:pPr>
              <a:buFontTx/>
              <a:buChar char="•"/>
            </a:pPr>
            <a:r>
              <a:rPr lang="fr-FR" altLang="fr-FR" b="1" smtClean="0">
                <a:solidFill>
                  <a:srgbClr val="000000"/>
                </a:solidFill>
                <a:latin typeface="Arial" charset="0"/>
              </a:rPr>
              <a:t> Emission in the level continuum</a:t>
            </a:r>
          </a:p>
          <a:p>
            <a:pPr>
              <a:buFontTx/>
              <a:buChar char="•"/>
            </a:pPr>
            <a:endParaRPr lang="fr-FR" altLang="fr-FR" b="1" smtClean="0">
              <a:solidFill>
                <a:srgbClr val="000000"/>
              </a:solidFill>
              <a:latin typeface="Arial" charset="0"/>
            </a:endParaRPr>
          </a:p>
          <a:p>
            <a:pPr>
              <a:buFontTx/>
              <a:buChar char="•"/>
            </a:pPr>
            <a:endParaRPr lang="fr-FR" altLang="fr-FR" b="1" smtClean="0">
              <a:solidFill>
                <a:srgbClr val="000000"/>
              </a:solidFill>
              <a:latin typeface="Arial" charset="0"/>
            </a:endParaRPr>
          </a:p>
          <a:p>
            <a:pPr>
              <a:buFontTx/>
              <a:buChar char="•"/>
            </a:pPr>
            <a:endParaRPr lang="fr-FR" altLang="fr-FR" b="1" smtClean="0">
              <a:solidFill>
                <a:srgbClr val="000000"/>
              </a:solidFill>
              <a:latin typeface="Arial" charset="0"/>
            </a:endParaRPr>
          </a:p>
          <a:p>
            <a:pPr>
              <a:buFontTx/>
              <a:buChar char="•"/>
            </a:pPr>
            <a:endParaRPr lang="fr-FR" altLang="fr-FR" b="1" smtClean="0">
              <a:solidFill>
                <a:srgbClr val="000000"/>
              </a:solidFill>
              <a:latin typeface="Arial" charset="0"/>
            </a:endParaRPr>
          </a:p>
          <a:p>
            <a:pPr>
              <a:buFontTx/>
              <a:buChar char="•"/>
            </a:pPr>
            <a:endParaRPr lang="fr-FR" altLang="fr-FR" b="1" smtClean="0">
              <a:solidFill>
                <a:srgbClr val="000000"/>
              </a:solidFill>
              <a:latin typeface="Arial" charset="0"/>
            </a:endParaRPr>
          </a:p>
          <a:p>
            <a:pPr>
              <a:buFontTx/>
              <a:buChar char="•"/>
            </a:pPr>
            <a:endParaRPr lang="fr-FR" altLang="fr-FR" b="1" smtClean="0">
              <a:solidFill>
                <a:srgbClr val="000000"/>
              </a:solidFill>
              <a:latin typeface="Arial" charset="0"/>
            </a:endParaRPr>
          </a:p>
          <a:p>
            <a:r>
              <a:rPr lang="fr-FR" altLang="fr-FR" b="1" smtClean="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endParaRPr lang="fr-FR" altLang="fr-FR" b="1" smtClean="0">
              <a:solidFill>
                <a:srgbClr val="000000"/>
              </a:solidFill>
              <a:latin typeface="Arial" charset="0"/>
            </a:endParaRPr>
          </a:p>
          <a:p>
            <a:pPr>
              <a:buFontTx/>
              <a:buChar char="•"/>
            </a:pPr>
            <a:r>
              <a:rPr lang="fr-FR" altLang="fr-FR" b="1" smtClean="0">
                <a:solidFill>
                  <a:srgbClr val="000000"/>
                </a:solidFill>
                <a:latin typeface="Arial" charset="0"/>
              </a:rPr>
              <a:t> Emission of photons, fission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1344613" y="2046288"/>
            <a:ext cx="5086350" cy="914400"/>
            <a:chOff x="847" y="1289"/>
            <a:chExt cx="3204" cy="576"/>
          </a:xfrm>
        </p:grpSpPr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847" y="1456"/>
              <a:ext cx="320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b="1" smtClean="0">
                  <a:solidFill>
                    <a:srgbClr val="000000"/>
                  </a:solidFill>
                  <a:latin typeface="Arial" charset="0"/>
                </a:rPr>
                <a:t>      </a:t>
              </a:r>
              <a:r>
                <a:rPr lang="fr-FR" altLang="fr-FR" sz="2000" b="1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fr-FR" altLang="fr-FR" sz="2000" b="1" baseline="-2500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fr-FR" altLang="fr-FR" sz="2000" b="1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fr-FR" altLang="fr-FR" sz="2000" b="1" smtClean="0">
                  <a:solidFill>
                    <a:srgbClr val="FF3300"/>
                  </a:solidFill>
                  <a:cs typeface="Times New Roman" pitchFamily="18" charset="0"/>
                </a:rPr>
                <a:t>b</a:t>
              </a:r>
              <a:r>
                <a:rPr lang="fr-FR" altLang="fr-FR" sz="2000" b="1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r>
                <a:rPr lang="fr-FR" altLang="fr-FR" b="1" smtClean="0">
                  <a:solidFill>
                    <a:srgbClr val="000000"/>
                  </a:solidFill>
                  <a:latin typeface="Arial" charset="0"/>
                </a:rPr>
                <a:t>        </a:t>
              </a:r>
              <a:r>
                <a:rPr lang="fr-FR" altLang="fr-FR" sz="2000" b="1" smtClean="0">
                  <a:solidFill>
                    <a:srgbClr val="000000"/>
                  </a:solidFill>
                  <a:latin typeface="Arial" charset="0"/>
                </a:rPr>
                <a:t>=                </a:t>
              </a:r>
              <a:r>
                <a:rPr lang="fr-FR" altLang="fr-FR" b="1" smtClean="0">
                  <a:solidFill>
                    <a:srgbClr val="000000"/>
                  </a:solidFill>
                  <a:latin typeface="Arial" charset="0"/>
                </a:rPr>
                <a:t>given by the O.M.P.</a:t>
              </a:r>
              <a:r>
                <a:rPr lang="fr-FR" altLang="fr-FR" sz="2000" b="1" smtClean="0">
                  <a:solidFill>
                    <a:srgbClr val="000000"/>
                  </a:solidFill>
                  <a:latin typeface="Arial" charset="0"/>
                </a:rPr>
                <a:t> </a:t>
              </a:r>
              <a:endParaRPr lang="fr-FR" altLang="fr-FR" sz="3600" b="1" smtClean="0">
                <a:solidFill>
                  <a:srgbClr val="FF3300"/>
                </a:solidFill>
                <a:latin typeface="Arial" charset="0"/>
              </a:endParaRP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847" y="1289"/>
              <a:ext cx="928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fr-FR" altLang="fr-FR" sz="540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&lt;   &gt;</a:t>
              </a:r>
            </a:p>
          </p:txBody>
        </p:sp>
        <p:grpSp>
          <p:nvGrpSpPr>
            <p:cNvPr id="8" name="Group 7"/>
            <p:cNvGrpSpPr>
              <a:grpSpLocks/>
            </p:cNvGrpSpPr>
            <p:nvPr/>
          </p:nvGrpSpPr>
          <p:grpSpPr bwMode="auto">
            <a:xfrm>
              <a:off x="1999" y="1371"/>
              <a:ext cx="481" cy="336"/>
              <a:chOff x="2731" y="3407"/>
              <a:chExt cx="481" cy="336"/>
            </a:xfrm>
          </p:grpSpPr>
          <p:sp>
            <p:nvSpPr>
              <p:cNvPr id="9" name="Text Box 8"/>
              <p:cNvSpPr txBox="1">
                <a:spLocks noChangeArrowheads="1"/>
              </p:cNvSpPr>
              <p:nvPr/>
            </p:nvSpPr>
            <p:spPr bwMode="auto">
              <a:xfrm>
                <a:off x="2835" y="3407"/>
                <a:ext cx="217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fr-FR" altLang="fr-FR" sz="1200" b="1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J</a:t>
                </a:r>
                <a:r>
                  <a:rPr lang="fr-FR" altLang="fr-FR" sz="1200" b="1" smtClean="0">
                    <a:solidFill>
                      <a:srgbClr val="000000"/>
                    </a:solidFill>
                    <a:cs typeface="Times New Roman" pitchFamily="18" charset="0"/>
                  </a:rPr>
                  <a:t>p</a:t>
                </a:r>
              </a:p>
            </p:txBody>
          </p:sp>
          <p:sp>
            <p:nvSpPr>
              <p:cNvPr id="10" name="Text Box 9"/>
              <p:cNvSpPr txBox="1">
                <a:spLocks noChangeArrowheads="1"/>
              </p:cNvSpPr>
              <p:nvPr/>
            </p:nvSpPr>
            <p:spPr bwMode="auto">
              <a:xfrm>
                <a:off x="2731" y="3493"/>
                <a:ext cx="481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fr-FR" altLang="fr-FR" sz="2000" b="1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fr-FR" altLang="fr-FR" sz="2000" b="1" baseline="-2500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lj</a:t>
                </a:r>
                <a:r>
                  <a:rPr lang="fr-FR" altLang="fr-FR" sz="2000" b="1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fr-FR" altLang="fr-FR" sz="2000" b="1" smtClean="0">
                    <a:solidFill>
                      <a:srgbClr val="FF3300"/>
                    </a:solidFill>
                    <a:cs typeface="Times New Roman" pitchFamily="18" charset="0"/>
                  </a:rPr>
                  <a:t>b</a:t>
                </a:r>
                <a:r>
                  <a:rPr lang="fr-FR" altLang="fr-FR" sz="2000" b="1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</p:txBody>
          </p:sp>
        </p:grp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1365250" y="3673475"/>
            <a:ext cx="4119563" cy="1087438"/>
            <a:chOff x="860" y="2314"/>
            <a:chExt cx="2595" cy="685"/>
          </a:xfrm>
        </p:grpSpPr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860" y="2522"/>
              <a:ext cx="117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b="1" smtClean="0">
                  <a:solidFill>
                    <a:srgbClr val="000000"/>
                  </a:solidFill>
                  <a:latin typeface="Arial" charset="0"/>
                </a:rPr>
                <a:t>      </a:t>
              </a:r>
              <a:r>
                <a:rPr lang="fr-FR" altLang="fr-FR" sz="2000" b="1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fr-FR" altLang="fr-FR" sz="2000" b="1" baseline="-2500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fr-FR" altLang="fr-FR" sz="2000" b="1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fr-FR" altLang="fr-FR" sz="2000" b="1" smtClean="0">
                  <a:solidFill>
                    <a:srgbClr val="FF3300"/>
                  </a:solidFill>
                  <a:cs typeface="Times New Roman" pitchFamily="18" charset="0"/>
                </a:rPr>
                <a:t>b</a:t>
              </a:r>
              <a:r>
                <a:rPr lang="fr-FR" altLang="fr-FR" sz="2000" b="1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r>
                <a:rPr lang="fr-FR" altLang="fr-FR" b="1" smtClean="0">
                  <a:solidFill>
                    <a:srgbClr val="000000"/>
                  </a:solidFill>
                  <a:latin typeface="Arial" charset="0"/>
                </a:rPr>
                <a:t>        </a:t>
              </a:r>
              <a:r>
                <a:rPr lang="fr-FR" altLang="fr-FR" sz="2000" b="1" smtClean="0">
                  <a:solidFill>
                    <a:srgbClr val="000000"/>
                  </a:solidFill>
                  <a:latin typeface="Arial" charset="0"/>
                </a:rPr>
                <a:t>= </a:t>
              </a:r>
              <a:endParaRPr lang="fr-FR" altLang="fr-FR" sz="3600" b="1" smtClean="0">
                <a:solidFill>
                  <a:srgbClr val="FF3300"/>
                </a:solidFill>
                <a:latin typeface="Arial" charset="0"/>
              </a:endParaRPr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860" y="2355"/>
              <a:ext cx="928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fr-FR" altLang="fr-FR" sz="540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&lt;   &gt;</a:t>
              </a:r>
            </a:p>
          </p:txBody>
        </p:sp>
        <p:grpSp>
          <p:nvGrpSpPr>
            <p:cNvPr id="14" name="Group 13"/>
            <p:cNvGrpSpPr>
              <a:grpSpLocks/>
            </p:cNvGrpSpPr>
            <p:nvPr/>
          </p:nvGrpSpPr>
          <p:grpSpPr bwMode="auto">
            <a:xfrm>
              <a:off x="1949" y="2314"/>
              <a:ext cx="1506" cy="685"/>
              <a:chOff x="4468" y="2591"/>
              <a:chExt cx="1506" cy="685"/>
            </a:xfrm>
          </p:grpSpPr>
          <p:sp>
            <p:nvSpPr>
              <p:cNvPr id="15" name="Text Box 14"/>
              <p:cNvSpPr txBox="1">
                <a:spLocks noChangeArrowheads="1"/>
              </p:cNvSpPr>
              <p:nvPr/>
            </p:nvSpPr>
            <p:spPr bwMode="auto">
              <a:xfrm>
                <a:off x="4554" y="3045"/>
                <a:ext cx="21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fr-FR" altLang="fr-FR" b="1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E</a:t>
                </a:r>
              </a:p>
            </p:txBody>
          </p:sp>
          <p:sp>
            <p:nvSpPr>
              <p:cNvPr id="16" name="Text Box 15"/>
              <p:cNvSpPr txBox="1">
                <a:spLocks noChangeArrowheads="1"/>
              </p:cNvSpPr>
              <p:nvPr/>
            </p:nvSpPr>
            <p:spPr bwMode="auto">
              <a:xfrm>
                <a:off x="4468" y="2659"/>
                <a:ext cx="234" cy="5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fr-FR" altLang="fr-FR" sz="540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</a:t>
                </a:r>
              </a:p>
            </p:txBody>
          </p:sp>
          <p:sp>
            <p:nvSpPr>
              <p:cNvPr id="17" name="Text Box 16"/>
              <p:cNvSpPr txBox="1">
                <a:spLocks noChangeArrowheads="1"/>
              </p:cNvSpPr>
              <p:nvPr/>
            </p:nvSpPr>
            <p:spPr bwMode="auto">
              <a:xfrm>
                <a:off x="4785" y="2744"/>
                <a:ext cx="217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fr-FR" altLang="fr-FR" sz="1200" b="1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J</a:t>
                </a:r>
                <a:r>
                  <a:rPr lang="fr-FR" altLang="fr-FR" sz="1200" b="1" smtClean="0">
                    <a:solidFill>
                      <a:srgbClr val="000000"/>
                    </a:solidFill>
                    <a:cs typeface="Times New Roman" pitchFamily="18" charset="0"/>
                  </a:rPr>
                  <a:t>p</a:t>
                </a:r>
              </a:p>
            </p:txBody>
          </p:sp>
          <p:sp>
            <p:nvSpPr>
              <p:cNvPr id="18" name="Text Box 17"/>
              <p:cNvSpPr txBox="1">
                <a:spLocks noChangeArrowheads="1"/>
              </p:cNvSpPr>
              <p:nvPr/>
            </p:nvSpPr>
            <p:spPr bwMode="auto">
              <a:xfrm>
                <a:off x="4668" y="2803"/>
                <a:ext cx="130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fr-FR" altLang="fr-FR" sz="2000" b="1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fr-FR" altLang="fr-FR" sz="2000" b="1" baseline="-2500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lj</a:t>
                </a:r>
                <a:r>
                  <a:rPr lang="fr-FR" altLang="fr-FR" sz="2000" b="1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fr-FR" altLang="fr-FR" sz="2000" b="1" smtClean="0">
                    <a:solidFill>
                      <a:srgbClr val="FF3300"/>
                    </a:solidFill>
                    <a:cs typeface="Times New Roman" pitchFamily="18" charset="0"/>
                  </a:rPr>
                  <a:t>b</a:t>
                </a:r>
                <a:r>
                  <a:rPr lang="fr-FR" altLang="fr-FR" sz="2000" b="1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fr-FR" altLang="fr-FR" sz="200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altLang="fr-FR" sz="2000" b="1" smtClean="0">
                    <a:solidFill>
                      <a:srgbClr val="00FF00"/>
                    </a:solidFill>
                    <a:cs typeface="Times New Roman" pitchFamily="18" charset="0"/>
                  </a:rPr>
                  <a:t>r</a:t>
                </a:r>
                <a:r>
                  <a:rPr lang="fr-FR" altLang="fr-FR" sz="2000" b="1" smtClean="0">
                    <a:solidFill>
                      <a:srgbClr val="00FF00"/>
                    </a:solidFill>
                    <a:latin typeface="Times New Roman" pitchFamily="18" charset="0"/>
                    <a:cs typeface="Times New Roman" pitchFamily="18" charset="0"/>
                  </a:rPr>
                  <a:t>(E,J,</a:t>
                </a:r>
                <a:r>
                  <a:rPr lang="fr-FR" altLang="fr-FR" sz="2000" b="1" smtClean="0">
                    <a:solidFill>
                      <a:srgbClr val="00FF00"/>
                    </a:solidFill>
                    <a:cs typeface="Times New Roman" pitchFamily="18" charset="0"/>
                  </a:rPr>
                  <a:t>p</a:t>
                </a:r>
                <a:r>
                  <a:rPr lang="fr-FR" altLang="fr-FR" sz="2000" b="1" smtClean="0">
                    <a:solidFill>
                      <a:srgbClr val="00FF0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fr-FR" altLang="fr-FR" sz="2000" b="1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dE</a:t>
                </a:r>
              </a:p>
            </p:txBody>
          </p:sp>
          <p:sp>
            <p:nvSpPr>
              <p:cNvPr id="19" name="Text Box 18"/>
              <p:cNvSpPr txBox="1">
                <a:spLocks noChangeArrowheads="1"/>
              </p:cNvSpPr>
              <p:nvPr/>
            </p:nvSpPr>
            <p:spPr bwMode="auto">
              <a:xfrm>
                <a:off x="4597" y="2591"/>
                <a:ext cx="51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fr-FR" altLang="fr-FR" b="1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E +</a:t>
                </a:r>
                <a:r>
                  <a:rPr lang="fr-FR" altLang="fr-FR" b="1" smtClean="0">
                    <a:solidFill>
                      <a:srgbClr val="000000"/>
                    </a:solidFill>
                    <a:cs typeface="Times New Roman" pitchFamily="18" charset="0"/>
                  </a:rPr>
                  <a:t>D</a:t>
                </a:r>
                <a:r>
                  <a:rPr lang="fr-FR" altLang="fr-FR" b="1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E</a:t>
                </a:r>
              </a:p>
            </p:txBody>
          </p:sp>
        </p:grpSp>
      </p:grp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776288" y="4733925"/>
            <a:ext cx="80406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fr-FR" altLang="fr-FR" b="1" smtClean="0">
                <a:solidFill>
                  <a:srgbClr val="00FF00"/>
                </a:solidFill>
              </a:rPr>
              <a:t>r</a:t>
            </a:r>
            <a:r>
              <a:rPr lang="fr-FR" altLang="fr-FR" b="1" smtClean="0">
                <a:solidFill>
                  <a:srgbClr val="00FF00"/>
                </a:solidFill>
                <a:latin typeface="Arial" charset="0"/>
              </a:rPr>
              <a:t>(E,J,</a:t>
            </a:r>
            <a:r>
              <a:rPr lang="fr-FR" altLang="fr-FR" b="1" smtClean="0">
                <a:solidFill>
                  <a:srgbClr val="00FF00"/>
                </a:solidFill>
              </a:rPr>
              <a:t>p</a:t>
            </a:r>
            <a:r>
              <a:rPr lang="fr-FR" altLang="fr-FR" b="1" smtClean="0">
                <a:solidFill>
                  <a:srgbClr val="00FF00"/>
                </a:solidFill>
                <a:latin typeface="Arial" charset="0"/>
              </a:rPr>
              <a:t>)</a:t>
            </a:r>
            <a:r>
              <a:rPr lang="fr-FR" altLang="fr-FR" b="1" smtClean="0">
                <a:solidFill>
                  <a:srgbClr val="FF3300"/>
                </a:solidFill>
                <a:latin typeface="Arial" charset="0"/>
              </a:rPr>
              <a:t> density of residual nucleus’ levels</a:t>
            </a:r>
            <a:r>
              <a:rPr lang="fr-FR" altLang="fr-FR" b="1" smtClean="0">
                <a:solidFill>
                  <a:srgbClr val="000000"/>
                </a:solidFill>
                <a:latin typeface="Arial" charset="0"/>
              </a:rPr>
              <a:t> (J,</a:t>
            </a:r>
            <a:r>
              <a:rPr lang="fr-FR" altLang="fr-FR" b="1" smtClean="0">
                <a:solidFill>
                  <a:srgbClr val="000000"/>
                </a:solidFill>
              </a:rPr>
              <a:t>p</a:t>
            </a:r>
            <a:r>
              <a:rPr lang="fr-FR" altLang="fr-FR" b="1" smtClean="0">
                <a:solidFill>
                  <a:srgbClr val="000000"/>
                </a:solidFill>
                <a:latin typeface="Arial" charset="0"/>
              </a:rPr>
              <a:t>) with excitation energy E </a:t>
            </a: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801813" y="6161088"/>
            <a:ext cx="2165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fr-FR" altLang="fr-FR" b="1" smtClean="0">
                <a:solidFill>
                  <a:srgbClr val="FF3300"/>
                </a:solidFill>
                <a:latin typeface="Arial" charset="0"/>
              </a:rPr>
              <a:t>Specific treatment</a:t>
            </a:r>
          </a:p>
        </p:txBody>
      </p:sp>
    </p:spTree>
    <p:extLst>
      <p:ext uri="{BB962C8B-B14F-4D97-AF65-F5344CB8AC3E}">
        <p14:creationId xmlns:p14="http://schemas.microsoft.com/office/powerpoint/2010/main" val="3167165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ectangle 101"/>
          <p:cNvSpPr/>
          <p:nvPr/>
        </p:nvSpPr>
        <p:spPr>
          <a:xfrm>
            <a:off x="527366" y="5877272"/>
            <a:ext cx="864096" cy="576064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3440604" y="3509554"/>
            <a:ext cx="864096" cy="576064"/>
          </a:xfrm>
          <a:prstGeom prst="rect">
            <a:avLst/>
          </a:prstGeom>
          <a:gradFill flip="none" rotWithShape="1">
            <a:gsLst>
              <a:gs pos="0">
                <a:schemeClr val="tx2">
                  <a:tint val="66000"/>
                  <a:satMod val="160000"/>
                </a:schemeClr>
              </a:gs>
              <a:gs pos="50000">
                <a:schemeClr val="tx2">
                  <a:tint val="44500"/>
                  <a:satMod val="160000"/>
                </a:schemeClr>
              </a:gs>
              <a:gs pos="100000">
                <a:schemeClr val="tx2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531006" y="4699506"/>
            <a:ext cx="864096" cy="576064"/>
          </a:xfrm>
          <a:prstGeom prst="rect">
            <a:avLst/>
          </a:prstGeom>
          <a:gradFill flip="none" rotWithShape="1">
            <a:gsLst>
              <a:gs pos="0">
                <a:schemeClr val="tx2">
                  <a:tint val="66000"/>
                  <a:satMod val="160000"/>
                </a:schemeClr>
              </a:gs>
              <a:gs pos="50000">
                <a:schemeClr val="tx2">
                  <a:tint val="44500"/>
                  <a:satMod val="160000"/>
                </a:schemeClr>
              </a:gs>
              <a:gs pos="100000">
                <a:schemeClr val="tx2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93382" y="3518100"/>
            <a:ext cx="864096" cy="576064"/>
          </a:xfrm>
          <a:prstGeom prst="rect">
            <a:avLst/>
          </a:prstGeom>
          <a:gradFill flip="none" rotWithShape="1">
            <a:gsLst>
              <a:gs pos="0">
                <a:schemeClr val="tx2">
                  <a:tint val="66000"/>
                  <a:satMod val="160000"/>
                </a:schemeClr>
              </a:gs>
              <a:gs pos="50000">
                <a:schemeClr val="tx2">
                  <a:tint val="44500"/>
                  <a:satMod val="160000"/>
                </a:schemeClr>
              </a:gs>
              <a:gs pos="100000">
                <a:schemeClr val="tx2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36" name="Rectangle 9"/>
          <p:cNvSpPr>
            <a:spLocks/>
          </p:cNvSpPr>
          <p:nvPr/>
        </p:nvSpPr>
        <p:spPr bwMode="auto">
          <a:xfrm>
            <a:off x="2483768" y="52388"/>
            <a:ext cx="4787356" cy="90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just" eaLnBrk="0" hangingPunct="0"/>
            <a:r>
              <a:rPr lang="fr-FR" sz="2200" b="1" dirty="0" smtClean="0">
                <a:solidFill>
                  <a:prstClr val="white"/>
                </a:solidFill>
                <a:latin typeface="Arial" charset="0"/>
              </a:rPr>
              <a:t>THE PRE-EQUILIBRIUM MODEL</a:t>
            </a:r>
            <a:endParaRPr lang="fr-FR" sz="2200" b="1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3995936" y="1124744"/>
            <a:ext cx="4946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 </a:t>
            </a:r>
            <a:r>
              <a:rPr lang="fr-FR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details</a:t>
            </a:r>
            <a:r>
              <a:rPr lang="fr-FR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fr-FR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Annals</a:t>
            </a:r>
            <a:r>
              <a:rPr lang="fr-FR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fr-FR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physics</a:t>
            </a:r>
            <a:r>
              <a:rPr lang="fr-FR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208 (1991) 216. </a:t>
            </a:r>
            <a:endParaRPr lang="fr-FR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9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92" y="986154"/>
            <a:ext cx="4771240" cy="5827222"/>
          </a:xfrm>
          <a:prstGeom prst="rect">
            <a:avLst/>
          </a:prstGeom>
        </p:spPr>
      </p:pic>
      <p:cxnSp>
        <p:nvCxnSpPr>
          <p:cNvPr id="6" name="Connecteur droit avec flèche 5"/>
          <p:cNvCxnSpPr/>
          <p:nvPr/>
        </p:nvCxnSpPr>
        <p:spPr>
          <a:xfrm flipH="1">
            <a:off x="4321792" y="3140968"/>
            <a:ext cx="1618360" cy="50405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onnecteur droit avec flèche 104"/>
          <p:cNvCxnSpPr/>
          <p:nvPr/>
        </p:nvCxnSpPr>
        <p:spPr>
          <a:xfrm flipH="1">
            <a:off x="3157478" y="3140968"/>
            <a:ext cx="2782674" cy="37713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Connecteur droit avec flèche 106"/>
          <p:cNvCxnSpPr/>
          <p:nvPr/>
        </p:nvCxnSpPr>
        <p:spPr>
          <a:xfrm flipH="1">
            <a:off x="1402386" y="3140968"/>
            <a:ext cx="4537766" cy="193979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Connecteur droit avec flèche 108"/>
          <p:cNvCxnSpPr/>
          <p:nvPr/>
        </p:nvCxnSpPr>
        <p:spPr>
          <a:xfrm flipH="1">
            <a:off x="1402386" y="4581128"/>
            <a:ext cx="4537766" cy="159785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5977264" y="2636912"/>
            <a:ext cx="29482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Quantum </a:t>
            </a:r>
            <a:r>
              <a:rPr lang="fr-FR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mechanical</a:t>
            </a:r>
            <a:r>
              <a:rPr lang="fr-FR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fr-FR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approaches</a:t>
            </a:r>
            <a:r>
              <a:rPr lang="fr-FR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ctr"/>
            <a:r>
              <a:rPr lang="fr-FR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fr-FR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complex</a:t>
            </a:r>
            <a:r>
              <a:rPr lang="fr-FR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&amp; time </a:t>
            </a:r>
            <a:r>
              <a:rPr lang="fr-FR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consuming</a:t>
            </a:r>
            <a:r>
              <a:rPr lang="fr-FR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fr-FR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5969430" y="4098392"/>
            <a:ext cx="27302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Semiclassical</a:t>
            </a:r>
            <a:r>
              <a:rPr lang="fr-FR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approaches</a:t>
            </a:r>
            <a:r>
              <a:rPr lang="fr-FR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ctr"/>
            <a:r>
              <a:rPr lang="fr-FR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fr-FR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easy</a:t>
            </a:r>
            <a:r>
              <a:rPr lang="fr-FR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fr-FR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implement</a:t>
            </a:r>
            <a:r>
              <a:rPr lang="fr-FR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fr-FR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</a:p>
          <a:p>
            <a:pPr algn="ctr"/>
            <a:r>
              <a:rPr lang="fr-FR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fr-FR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nalytical</a:t>
            </a:r>
            <a:r>
              <a:rPr lang="fr-FR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solutions)</a:t>
            </a:r>
            <a:endParaRPr lang="fr-FR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8615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re 10"/>
          <p:cNvSpPr>
            <a:spLocks noGrp="1"/>
          </p:cNvSpPr>
          <p:nvPr>
            <p:ph type="title" idx="4294967295"/>
          </p:nvPr>
        </p:nvSpPr>
        <p:spPr bwMode="auto">
          <a:xfrm>
            <a:off x="1162050" y="52388"/>
            <a:ext cx="7586663" cy="909637"/>
          </a:xfrm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cap="none" dirty="0" err="1" smtClean="0"/>
              <a:t>Why</a:t>
            </a:r>
            <a:r>
              <a:rPr lang="fr-FR" cap="none" dirty="0" smtClean="0"/>
              <a:t> do </a:t>
            </a:r>
            <a:r>
              <a:rPr lang="fr-FR" cap="none" dirty="0" err="1" smtClean="0"/>
              <a:t>we</a:t>
            </a:r>
            <a:r>
              <a:rPr lang="fr-FR" cap="none" dirty="0" smtClean="0"/>
              <a:t> </a:t>
            </a:r>
            <a:r>
              <a:rPr lang="fr-FR" cap="none" dirty="0" err="1" smtClean="0"/>
              <a:t>need</a:t>
            </a:r>
            <a:r>
              <a:rPr lang="fr-FR" cap="none" dirty="0" smtClean="0"/>
              <a:t> </a:t>
            </a:r>
            <a:r>
              <a:rPr lang="fr-FR" cap="none" dirty="0" err="1" smtClean="0"/>
              <a:t>nuclear</a:t>
            </a:r>
            <a:r>
              <a:rPr lang="fr-FR" cap="none" dirty="0" smtClean="0"/>
              <a:t> data and how </a:t>
            </a:r>
            <a:r>
              <a:rPr lang="fr-FR" cap="none" dirty="0" err="1" smtClean="0"/>
              <a:t>much</a:t>
            </a:r>
            <a:r>
              <a:rPr lang="fr-FR" cap="none" dirty="0" smtClean="0"/>
              <a:t> </a:t>
            </a:r>
            <a:r>
              <a:rPr lang="fr-FR" cap="none" dirty="0" err="1" smtClean="0"/>
              <a:t>accurate</a:t>
            </a:r>
            <a:r>
              <a:rPr lang="fr-FR" cap="none" dirty="0" smtClean="0"/>
              <a:t> ?</a:t>
            </a:r>
          </a:p>
        </p:txBody>
      </p:sp>
      <p:sp>
        <p:nvSpPr>
          <p:cNvPr id="59420" name="Text Box 28"/>
          <p:cNvSpPr txBox="1">
            <a:spLocks noChangeArrowheads="1"/>
          </p:cNvSpPr>
          <p:nvPr/>
        </p:nvSpPr>
        <p:spPr bwMode="auto">
          <a:xfrm>
            <a:off x="236538" y="1196975"/>
            <a:ext cx="4013200" cy="519113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kumimoji="1" lang="en-US" sz="2400">
                <a:solidFill>
                  <a:srgbClr val="FF6600"/>
                </a:solidFill>
                <a:latin typeface="Times New Roman" pitchFamily="18" charset="0"/>
              </a:rPr>
              <a:t> </a:t>
            </a:r>
            <a:r>
              <a:rPr kumimoji="1" lang="en-US" sz="28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Nuclear data needed  for</a:t>
            </a:r>
            <a:endParaRPr kumimoji="1" lang="fr-FR" sz="2800" b="1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59421" name="Text Box 29"/>
          <p:cNvSpPr txBox="1">
            <a:spLocks noChangeArrowheads="1"/>
          </p:cNvSpPr>
          <p:nvPr/>
        </p:nvSpPr>
        <p:spPr bwMode="auto">
          <a:xfrm>
            <a:off x="2209800" y="5578475"/>
            <a:ext cx="5734050" cy="9461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kumimoji="1" lang="en-US" sz="2800" b="1">
                <a:solidFill>
                  <a:srgbClr val="FF0000"/>
                </a:solidFill>
                <a:latin typeface="Times New Roman" pitchFamily="18" charset="0"/>
              </a:rPr>
              <a:t>Predictive &amp; Robust Nuclear models</a:t>
            </a:r>
          </a:p>
          <a:p>
            <a:r>
              <a:rPr kumimoji="1" lang="en-US" sz="2800" b="1">
                <a:solidFill>
                  <a:srgbClr val="FF0000"/>
                </a:solidFill>
                <a:latin typeface="Times New Roman" pitchFamily="18" charset="0"/>
              </a:rPr>
              <a:t> (codes) are essential</a:t>
            </a:r>
            <a:endParaRPr kumimoji="1" lang="fr-FR" sz="28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9422" name="AutoShape 30"/>
          <p:cNvSpPr>
            <a:spLocks noChangeArrowheads="1"/>
          </p:cNvSpPr>
          <p:nvPr/>
        </p:nvSpPr>
        <p:spPr bwMode="auto">
          <a:xfrm>
            <a:off x="323850" y="5653088"/>
            <a:ext cx="1676400" cy="381000"/>
          </a:xfrm>
          <a:prstGeom prst="notchedRightArrow">
            <a:avLst>
              <a:gd name="adj1" fmla="val 50000"/>
              <a:gd name="adj2" fmla="val 110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fr-FR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9423" name="Text Box 31"/>
          <p:cNvSpPr txBox="1">
            <a:spLocks noChangeArrowheads="1"/>
          </p:cNvSpPr>
          <p:nvPr/>
        </p:nvSpPr>
        <p:spPr bwMode="auto">
          <a:xfrm>
            <a:off x="887413" y="2590800"/>
            <a:ext cx="5149850" cy="3968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kumimoji="1" lang="en-US" sz="2000" b="1">
                <a:latin typeface="Times New Roman" pitchFamily="18" charset="0"/>
              </a:rPr>
              <a:t>Existing or future nuclear reactor simulations</a:t>
            </a:r>
            <a:endParaRPr kumimoji="1" lang="fr-FR" sz="2000" b="1">
              <a:latin typeface="Times New Roman" pitchFamily="18" charset="0"/>
            </a:endParaRPr>
          </a:p>
        </p:txBody>
      </p:sp>
      <p:sp>
        <p:nvSpPr>
          <p:cNvPr id="59424" name="Text Box 32"/>
          <p:cNvSpPr txBox="1">
            <a:spLocks noChangeArrowheads="1"/>
          </p:cNvSpPr>
          <p:nvPr/>
        </p:nvSpPr>
        <p:spPr bwMode="auto">
          <a:xfrm>
            <a:off x="887413" y="2971800"/>
            <a:ext cx="7756525" cy="3968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kumimoji="1" lang="en-US" sz="2000" b="1">
                <a:latin typeface="Times New Roman" pitchFamily="18" charset="0"/>
              </a:rPr>
              <a:t>Medical applications, oil well logging, waste transmutation, fusion,  …</a:t>
            </a:r>
            <a:endParaRPr kumimoji="1" lang="fr-FR" sz="2000" b="1">
              <a:latin typeface="Times New Roman" pitchFamily="18" charset="0"/>
            </a:endParaRPr>
          </a:p>
        </p:txBody>
      </p:sp>
      <p:sp>
        <p:nvSpPr>
          <p:cNvPr id="59425" name="Text Box 33"/>
          <p:cNvSpPr txBox="1">
            <a:spLocks noChangeArrowheads="1"/>
          </p:cNvSpPr>
          <p:nvPr/>
        </p:nvSpPr>
        <p:spPr bwMode="auto">
          <a:xfrm>
            <a:off x="887413" y="1844675"/>
            <a:ext cx="7788275" cy="3968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kumimoji="1" lang="en-US" sz="2000" b="1" dirty="0">
                <a:latin typeface="Times New Roman" pitchFamily="18" charset="0"/>
              </a:rPr>
              <a:t>Understanding basic reaction mechanism between particles and nuclei</a:t>
            </a:r>
            <a:endParaRPr kumimoji="1" lang="fr-FR" sz="2000" b="1" dirty="0">
              <a:latin typeface="Times New Roman" pitchFamily="18" charset="0"/>
            </a:endParaRPr>
          </a:p>
        </p:txBody>
      </p:sp>
      <p:sp>
        <p:nvSpPr>
          <p:cNvPr id="59426" name="Text Box 34"/>
          <p:cNvSpPr txBox="1">
            <a:spLocks noChangeArrowheads="1"/>
          </p:cNvSpPr>
          <p:nvPr/>
        </p:nvSpPr>
        <p:spPr bwMode="auto">
          <a:xfrm>
            <a:off x="887413" y="2209800"/>
            <a:ext cx="7858125" cy="3968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kumimoji="1" lang="en-US" sz="2000" b="1" dirty="0">
                <a:latin typeface="Times New Roman" pitchFamily="18" charset="0"/>
              </a:rPr>
              <a:t>Astrophysical applications (Age of the Galaxy, element abundances …)</a:t>
            </a:r>
            <a:endParaRPr kumimoji="1" lang="fr-FR" sz="2000" b="1" dirty="0">
              <a:latin typeface="Times New Roman" pitchFamily="18" charset="0"/>
            </a:endParaRPr>
          </a:p>
        </p:txBody>
      </p:sp>
      <p:sp>
        <p:nvSpPr>
          <p:cNvPr id="59428" name="Text Box 36"/>
          <p:cNvSpPr txBox="1">
            <a:spLocks noChangeArrowheads="1"/>
          </p:cNvSpPr>
          <p:nvPr/>
        </p:nvSpPr>
        <p:spPr bwMode="auto">
          <a:xfrm>
            <a:off x="877888" y="3444503"/>
            <a:ext cx="7496175" cy="3968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kumimoji="1" lang="en-US" sz="2000" b="1">
                <a:latin typeface="Times New Roman" pitchFamily="18" charset="0"/>
              </a:rPr>
              <a:t>Finite number of experimental data (price, safety or counting rates)</a:t>
            </a:r>
            <a:endParaRPr kumimoji="1" lang="fr-FR" sz="2000" b="1">
              <a:latin typeface="Times New Roman" pitchFamily="18" charset="0"/>
            </a:endParaRPr>
          </a:p>
        </p:txBody>
      </p:sp>
      <p:sp>
        <p:nvSpPr>
          <p:cNvPr id="59429" name="Text Box 37"/>
          <p:cNvSpPr txBox="1">
            <a:spLocks noChangeArrowheads="1"/>
          </p:cNvSpPr>
          <p:nvPr/>
        </p:nvSpPr>
        <p:spPr bwMode="auto">
          <a:xfrm>
            <a:off x="885825" y="4479925"/>
            <a:ext cx="6859588" cy="7016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kumimoji="1" lang="en-US" sz="2000" b="1">
                <a:latin typeface="Times New Roman" pitchFamily="18" charset="0"/>
              </a:rPr>
              <a:t>Complete measurements restricted to low energies ( &lt; 1 MeV)</a:t>
            </a:r>
          </a:p>
          <a:p>
            <a:r>
              <a:rPr kumimoji="1" lang="en-US" sz="2000" b="1">
                <a:latin typeface="Times New Roman" pitchFamily="18" charset="0"/>
              </a:rPr>
              <a:t>				   to scarce nuclei</a:t>
            </a:r>
            <a:endParaRPr kumimoji="1" lang="fr-FR" sz="2000" b="1"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5084" y="3444503"/>
            <a:ext cx="8655942" cy="32712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1547664" y="3501008"/>
            <a:ext cx="4618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Good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accuracy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required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 reproduction of data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547664" y="3851756"/>
            <a:ext cx="5336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Predictive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power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less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important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 Reproductive power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11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20" name="Text Box 28"/>
          <p:cNvSpPr txBox="1">
            <a:spLocks noChangeArrowheads="1"/>
          </p:cNvSpPr>
          <p:nvPr/>
        </p:nvSpPr>
        <p:spPr bwMode="auto">
          <a:xfrm>
            <a:off x="236538" y="1196975"/>
            <a:ext cx="4013200" cy="519113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kumimoji="1" lang="en-US" sz="2400">
                <a:solidFill>
                  <a:srgbClr val="FF6600"/>
                </a:solidFill>
                <a:latin typeface="Times New Roman" pitchFamily="18" charset="0"/>
              </a:rPr>
              <a:t> </a:t>
            </a:r>
            <a:r>
              <a:rPr kumimoji="1" lang="en-US" sz="28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Nuclear data needed  for</a:t>
            </a:r>
            <a:endParaRPr kumimoji="1" lang="fr-FR" sz="2800" b="1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59421" name="Text Box 29"/>
          <p:cNvSpPr txBox="1">
            <a:spLocks noChangeArrowheads="1"/>
          </p:cNvSpPr>
          <p:nvPr/>
        </p:nvSpPr>
        <p:spPr bwMode="auto">
          <a:xfrm>
            <a:off x="2209800" y="5578475"/>
            <a:ext cx="5734050" cy="9461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kumimoji="1" lang="en-US" sz="2800" b="1">
                <a:solidFill>
                  <a:srgbClr val="FF0000"/>
                </a:solidFill>
                <a:latin typeface="Times New Roman" pitchFamily="18" charset="0"/>
              </a:rPr>
              <a:t>Predictive &amp; Robust Nuclear models</a:t>
            </a:r>
          </a:p>
          <a:p>
            <a:r>
              <a:rPr kumimoji="1" lang="en-US" sz="2800" b="1">
                <a:solidFill>
                  <a:srgbClr val="FF0000"/>
                </a:solidFill>
                <a:latin typeface="Times New Roman" pitchFamily="18" charset="0"/>
              </a:rPr>
              <a:t> (codes) are essential</a:t>
            </a:r>
            <a:endParaRPr kumimoji="1" lang="fr-FR" sz="28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9422" name="AutoShape 30"/>
          <p:cNvSpPr>
            <a:spLocks noChangeArrowheads="1"/>
          </p:cNvSpPr>
          <p:nvPr/>
        </p:nvSpPr>
        <p:spPr bwMode="auto">
          <a:xfrm>
            <a:off x="323850" y="5653088"/>
            <a:ext cx="1676400" cy="381000"/>
          </a:xfrm>
          <a:prstGeom prst="notchedRightArrow">
            <a:avLst>
              <a:gd name="adj1" fmla="val 50000"/>
              <a:gd name="adj2" fmla="val 110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fr-FR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9423" name="Text Box 31"/>
          <p:cNvSpPr txBox="1">
            <a:spLocks noChangeArrowheads="1"/>
          </p:cNvSpPr>
          <p:nvPr/>
        </p:nvSpPr>
        <p:spPr bwMode="auto">
          <a:xfrm>
            <a:off x="887413" y="2590800"/>
            <a:ext cx="5149850" cy="3968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kumimoji="1" lang="en-US" sz="2000" b="1">
                <a:latin typeface="Times New Roman" pitchFamily="18" charset="0"/>
              </a:rPr>
              <a:t>Existing or future nuclear reactor simulations</a:t>
            </a:r>
            <a:endParaRPr kumimoji="1" lang="fr-FR" sz="2000" b="1">
              <a:latin typeface="Times New Roman" pitchFamily="18" charset="0"/>
            </a:endParaRPr>
          </a:p>
        </p:txBody>
      </p:sp>
      <p:sp>
        <p:nvSpPr>
          <p:cNvPr id="59424" name="Text Box 32"/>
          <p:cNvSpPr txBox="1">
            <a:spLocks noChangeArrowheads="1"/>
          </p:cNvSpPr>
          <p:nvPr/>
        </p:nvSpPr>
        <p:spPr bwMode="auto">
          <a:xfrm>
            <a:off x="887413" y="2971800"/>
            <a:ext cx="7756525" cy="3968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kumimoji="1" lang="en-US" sz="2000" b="1">
                <a:latin typeface="Times New Roman" pitchFamily="18" charset="0"/>
              </a:rPr>
              <a:t>Medical applications, oil well logging, waste transmutation, fusion,  …</a:t>
            </a:r>
            <a:endParaRPr kumimoji="1" lang="fr-FR" sz="2000" b="1">
              <a:latin typeface="Times New Roman" pitchFamily="18" charset="0"/>
            </a:endParaRPr>
          </a:p>
        </p:txBody>
      </p:sp>
      <p:sp>
        <p:nvSpPr>
          <p:cNvPr id="59425" name="Text Box 33"/>
          <p:cNvSpPr txBox="1">
            <a:spLocks noChangeArrowheads="1"/>
          </p:cNvSpPr>
          <p:nvPr/>
        </p:nvSpPr>
        <p:spPr bwMode="auto">
          <a:xfrm>
            <a:off x="887413" y="1844675"/>
            <a:ext cx="7788275" cy="3968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kumimoji="1" lang="en-US" sz="2000" b="1">
                <a:latin typeface="Times New Roman" pitchFamily="18" charset="0"/>
              </a:rPr>
              <a:t>Understanding basic reaction mechanism between particles and nuclei</a:t>
            </a:r>
            <a:endParaRPr kumimoji="1" lang="fr-FR" sz="2000" b="1">
              <a:latin typeface="Times New Roman" pitchFamily="18" charset="0"/>
            </a:endParaRPr>
          </a:p>
        </p:txBody>
      </p:sp>
      <p:sp>
        <p:nvSpPr>
          <p:cNvPr id="59426" name="Text Box 34"/>
          <p:cNvSpPr txBox="1">
            <a:spLocks noChangeArrowheads="1"/>
          </p:cNvSpPr>
          <p:nvPr/>
        </p:nvSpPr>
        <p:spPr bwMode="auto">
          <a:xfrm>
            <a:off x="887413" y="2209800"/>
            <a:ext cx="7858125" cy="3968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kumimoji="1" lang="en-US" sz="2000" b="1">
                <a:latin typeface="Times New Roman" pitchFamily="18" charset="0"/>
              </a:rPr>
              <a:t>Astrophysical applications (Age of the Galaxy, element abundances …)</a:t>
            </a:r>
            <a:endParaRPr kumimoji="1" lang="fr-FR" sz="2000" b="1">
              <a:latin typeface="Times New Roman" pitchFamily="18" charset="0"/>
            </a:endParaRPr>
          </a:p>
        </p:txBody>
      </p:sp>
      <p:sp>
        <p:nvSpPr>
          <p:cNvPr id="59427" name="Text Box 35"/>
          <p:cNvSpPr txBox="1">
            <a:spLocks noChangeArrowheads="1"/>
          </p:cNvSpPr>
          <p:nvPr/>
        </p:nvSpPr>
        <p:spPr bwMode="auto">
          <a:xfrm>
            <a:off x="236538" y="3429000"/>
            <a:ext cx="814387" cy="519113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kumimoji="1" lang="en-US" sz="2400">
                <a:solidFill>
                  <a:srgbClr val="FF6600"/>
                </a:solidFill>
                <a:latin typeface="Times New Roman" pitchFamily="18" charset="0"/>
              </a:rPr>
              <a:t> </a:t>
            </a:r>
            <a:r>
              <a:rPr kumimoji="1" lang="en-US" sz="28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But</a:t>
            </a:r>
            <a:endParaRPr kumimoji="1" lang="fr-FR" sz="2800" b="1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59428" name="Text Box 36"/>
          <p:cNvSpPr txBox="1">
            <a:spLocks noChangeArrowheads="1"/>
          </p:cNvSpPr>
          <p:nvPr/>
        </p:nvSpPr>
        <p:spPr bwMode="auto">
          <a:xfrm>
            <a:off x="877888" y="4092575"/>
            <a:ext cx="7496175" cy="3968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kumimoji="1" lang="en-US" sz="2000" b="1">
                <a:latin typeface="Times New Roman" pitchFamily="18" charset="0"/>
              </a:rPr>
              <a:t>Finite number of experimental data (price, safety or counting rates)</a:t>
            </a:r>
            <a:endParaRPr kumimoji="1" lang="fr-FR" sz="2000" b="1">
              <a:latin typeface="Times New Roman" pitchFamily="18" charset="0"/>
            </a:endParaRPr>
          </a:p>
        </p:txBody>
      </p:sp>
      <p:sp>
        <p:nvSpPr>
          <p:cNvPr id="59429" name="Text Box 37"/>
          <p:cNvSpPr txBox="1">
            <a:spLocks noChangeArrowheads="1"/>
          </p:cNvSpPr>
          <p:nvPr/>
        </p:nvSpPr>
        <p:spPr bwMode="auto">
          <a:xfrm>
            <a:off x="885825" y="4479925"/>
            <a:ext cx="6859588" cy="7016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kumimoji="1" lang="en-US" sz="2000" b="1">
                <a:latin typeface="Times New Roman" pitchFamily="18" charset="0"/>
              </a:rPr>
              <a:t>Complete measurements restricted to low energies ( &lt; 1 MeV)</a:t>
            </a:r>
          </a:p>
          <a:p>
            <a:r>
              <a:rPr kumimoji="1" lang="en-US" sz="2000" b="1">
                <a:latin typeface="Times New Roman" pitchFamily="18" charset="0"/>
              </a:rPr>
              <a:t>				   to scarce nuclei</a:t>
            </a:r>
            <a:endParaRPr kumimoji="1" lang="fr-FR" sz="2000" b="1">
              <a:latin typeface="Times New Roman" pitchFamily="18" charset="0"/>
            </a:endParaRPr>
          </a:p>
        </p:txBody>
      </p:sp>
      <p:sp>
        <p:nvSpPr>
          <p:cNvPr id="14" name="Titre 10"/>
          <p:cNvSpPr txBox="1">
            <a:spLocks/>
          </p:cNvSpPr>
          <p:nvPr/>
        </p:nvSpPr>
        <p:spPr bwMode="auto">
          <a:xfrm>
            <a:off x="1162050" y="52388"/>
            <a:ext cx="7586663" cy="909637"/>
          </a:xfrm>
          <a:prstGeom prst="rect">
            <a:avLst/>
          </a:prstGeom>
          <a:noFill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cap="none" smtClean="0"/>
              <a:t>Why do we need nuclear data and how much accurate ?</a:t>
            </a:r>
            <a:endParaRPr lang="fr-FR" cap="none" dirty="0" smtClean="0"/>
          </a:p>
        </p:txBody>
      </p:sp>
    </p:spTree>
    <p:extLst>
      <p:ext uri="{BB962C8B-B14F-4D97-AF65-F5344CB8AC3E}">
        <p14:creationId xmlns:p14="http://schemas.microsoft.com/office/powerpoint/2010/main" val="53272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re 19"/>
          <p:cNvSpPr>
            <a:spLocks noGrp="1"/>
          </p:cNvSpPr>
          <p:nvPr>
            <p:ph type="title" idx="4294967295"/>
          </p:nvPr>
        </p:nvSpPr>
        <p:spPr>
          <a:xfrm>
            <a:off x="3671888" y="1949450"/>
            <a:ext cx="5364162" cy="4719638"/>
          </a:xfrm>
        </p:spPr>
        <p:txBody>
          <a:bodyPr anchor="t"/>
          <a:lstStyle/>
          <a:p>
            <a:pPr eaLnBrk="1" hangingPunct="1">
              <a:lnSpc>
                <a:spcPts val="2800"/>
              </a:lnSpc>
            </a:pPr>
            <a:r>
              <a:rPr lang="fr-FR" dirty="0" smtClean="0"/>
              <a:t>GENERAL FEATURES ABOUT</a:t>
            </a:r>
            <a:br>
              <a:rPr lang="fr-FR" dirty="0" smtClean="0"/>
            </a:br>
            <a:r>
              <a:rPr lang="fr-FR" dirty="0" smtClean="0"/>
              <a:t>NUCLEAR REACTIONS</a:t>
            </a:r>
          </a:p>
        </p:txBody>
      </p:sp>
      <p:sp>
        <p:nvSpPr>
          <p:cNvPr id="8" name="Espace réservé de la date 7"/>
          <p:cNvSpPr txBox="1">
            <a:spLocks noGrp="1"/>
          </p:cNvSpPr>
          <p:nvPr/>
        </p:nvSpPr>
        <p:spPr>
          <a:xfrm>
            <a:off x="576263" y="6305550"/>
            <a:ext cx="1450975" cy="365125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543FF7CE-97EC-4586-B3DF-51FAF4B33A99}" type="datetime4">
              <a:rPr lang="fr-FR" sz="1000" cap="all">
                <a:solidFill>
                  <a:schemeClr val="bg1"/>
                </a:solidFill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 septembre 2014</a:t>
            </a:fld>
            <a:endParaRPr lang="fr-FR" sz="1000" cap="all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9459" name="Espace réservé du numéro de diapositive 8"/>
          <p:cNvSpPr txBox="1">
            <a:spLocks noGrp="1"/>
          </p:cNvSpPr>
          <p:nvPr/>
        </p:nvSpPr>
        <p:spPr bwMode="auto">
          <a:xfrm>
            <a:off x="576263" y="5876925"/>
            <a:ext cx="2700337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fr-FR" sz="1000">
                <a:solidFill>
                  <a:schemeClr val="bg1"/>
                </a:solidFill>
                <a:latin typeface="+mn-lt"/>
              </a:rPr>
              <a:t>|  PAGE </a:t>
            </a:r>
            <a:fld id="{2E2E65D2-AFCB-462C-A320-8C7C0FE2F3F8}" type="slidenum">
              <a:rPr lang="fr-FR" sz="1000">
                <a:solidFill>
                  <a:schemeClr val="bg1"/>
                </a:solidFill>
                <a:latin typeface="+mn-lt"/>
              </a:rPr>
              <a:pPr>
                <a:defRPr/>
              </a:pPr>
              <a:t>9</a:t>
            </a:fld>
            <a:endParaRPr lang="fr-FR" sz="10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9460" name="Espace réservé du pied de page 9"/>
          <p:cNvSpPr txBox="1">
            <a:spLocks noGrp="1"/>
          </p:cNvSpPr>
          <p:nvPr/>
        </p:nvSpPr>
        <p:spPr bwMode="auto">
          <a:xfrm>
            <a:off x="576263" y="5445125"/>
            <a:ext cx="2700337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>
              <a:defRPr/>
            </a:pPr>
            <a:r>
              <a:rPr lang="fr-FR" sz="1000">
                <a:solidFill>
                  <a:schemeClr val="bg1"/>
                </a:solidFill>
                <a:latin typeface="+mn-lt"/>
              </a:rPr>
              <a:t>CEA | 10 AVRIL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que principal">
  <a:themeElements>
    <a:clrScheme name="CEA">
      <a:dk1>
        <a:sysClr val="windowText" lastClr="000000"/>
      </a:dk1>
      <a:lt1>
        <a:sysClr val="window" lastClr="FFFFFF"/>
      </a:lt1>
      <a:dk2>
        <a:srgbClr val="DC0528"/>
      </a:dk2>
      <a:lt2>
        <a:srgbClr val="96C31E"/>
      </a:lt2>
      <a:accent1>
        <a:srgbClr val="781469"/>
      </a:accent1>
      <a:accent2>
        <a:srgbClr val="F08728"/>
      </a:accent2>
      <a:accent3>
        <a:srgbClr val="FAB45F"/>
      </a:accent3>
      <a:accent4>
        <a:srgbClr val="0091C3"/>
      </a:accent4>
      <a:accent5>
        <a:srgbClr val="006937"/>
      </a:accent5>
      <a:accent6>
        <a:srgbClr val="87000A"/>
      </a:accent6>
      <a:hlink>
        <a:srgbClr val="0000FF"/>
      </a:hlink>
      <a:folHlink>
        <a:srgbClr val="800080"/>
      </a:folHlink>
    </a:clrScheme>
    <a:fontScheme name="CE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1_Masque principal">
  <a:themeElements>
    <a:clrScheme name="1_Masque principal 1">
      <a:dk1>
        <a:srgbClr val="000000"/>
      </a:dk1>
      <a:lt1>
        <a:srgbClr val="FFFFFF"/>
      </a:lt1>
      <a:dk2>
        <a:srgbClr val="DC0528"/>
      </a:dk2>
      <a:lt2>
        <a:srgbClr val="96C31E"/>
      </a:lt2>
      <a:accent1>
        <a:srgbClr val="781469"/>
      </a:accent1>
      <a:accent2>
        <a:srgbClr val="F08728"/>
      </a:accent2>
      <a:accent3>
        <a:srgbClr val="FFFFFF"/>
      </a:accent3>
      <a:accent4>
        <a:srgbClr val="000000"/>
      </a:accent4>
      <a:accent5>
        <a:srgbClr val="BEAAB9"/>
      </a:accent5>
      <a:accent6>
        <a:srgbClr val="D97A23"/>
      </a:accent6>
      <a:hlink>
        <a:srgbClr val="0000FF"/>
      </a:hlink>
      <a:folHlink>
        <a:srgbClr val="800080"/>
      </a:folHlink>
    </a:clrScheme>
    <a:fontScheme name="1_Masque princip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Masque principal 1">
        <a:dk1>
          <a:srgbClr val="000000"/>
        </a:dk1>
        <a:lt1>
          <a:srgbClr val="FFFFFF"/>
        </a:lt1>
        <a:dk2>
          <a:srgbClr val="DC0528"/>
        </a:dk2>
        <a:lt2>
          <a:srgbClr val="96C31E"/>
        </a:lt2>
        <a:accent1>
          <a:srgbClr val="781469"/>
        </a:accent1>
        <a:accent2>
          <a:srgbClr val="F08728"/>
        </a:accent2>
        <a:accent3>
          <a:srgbClr val="FFFFFF"/>
        </a:accent3>
        <a:accent4>
          <a:srgbClr val="000000"/>
        </a:accent4>
        <a:accent5>
          <a:srgbClr val="BEAAB9"/>
        </a:accent5>
        <a:accent6>
          <a:srgbClr val="D97A23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6_Masque principal">
  <a:themeElements>
    <a:clrScheme name="1_Masque principal 1">
      <a:dk1>
        <a:srgbClr val="000000"/>
      </a:dk1>
      <a:lt1>
        <a:srgbClr val="FFFFFF"/>
      </a:lt1>
      <a:dk2>
        <a:srgbClr val="DC0528"/>
      </a:dk2>
      <a:lt2>
        <a:srgbClr val="96C31E"/>
      </a:lt2>
      <a:accent1>
        <a:srgbClr val="781469"/>
      </a:accent1>
      <a:accent2>
        <a:srgbClr val="F08728"/>
      </a:accent2>
      <a:accent3>
        <a:srgbClr val="FFFFFF"/>
      </a:accent3>
      <a:accent4>
        <a:srgbClr val="000000"/>
      </a:accent4>
      <a:accent5>
        <a:srgbClr val="BEAAB9"/>
      </a:accent5>
      <a:accent6>
        <a:srgbClr val="D97A23"/>
      </a:accent6>
      <a:hlink>
        <a:srgbClr val="0000FF"/>
      </a:hlink>
      <a:folHlink>
        <a:srgbClr val="800080"/>
      </a:folHlink>
    </a:clrScheme>
    <a:fontScheme name="1_Masque princip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Masque principal 1">
        <a:dk1>
          <a:srgbClr val="000000"/>
        </a:dk1>
        <a:lt1>
          <a:srgbClr val="FFFFFF"/>
        </a:lt1>
        <a:dk2>
          <a:srgbClr val="DC0528"/>
        </a:dk2>
        <a:lt2>
          <a:srgbClr val="96C31E"/>
        </a:lt2>
        <a:accent1>
          <a:srgbClr val="781469"/>
        </a:accent1>
        <a:accent2>
          <a:srgbClr val="F08728"/>
        </a:accent2>
        <a:accent3>
          <a:srgbClr val="FFFFFF"/>
        </a:accent3>
        <a:accent4>
          <a:srgbClr val="000000"/>
        </a:accent4>
        <a:accent5>
          <a:srgbClr val="BEAAB9"/>
        </a:accent5>
        <a:accent6>
          <a:srgbClr val="D97A23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7_Masque principal">
  <a:themeElements>
    <a:clrScheme name="CEA">
      <a:dk1>
        <a:sysClr val="windowText" lastClr="000000"/>
      </a:dk1>
      <a:lt1>
        <a:sysClr val="window" lastClr="FFFFFF"/>
      </a:lt1>
      <a:dk2>
        <a:srgbClr val="DC0528"/>
      </a:dk2>
      <a:lt2>
        <a:srgbClr val="96C31E"/>
      </a:lt2>
      <a:accent1>
        <a:srgbClr val="781469"/>
      </a:accent1>
      <a:accent2>
        <a:srgbClr val="F08728"/>
      </a:accent2>
      <a:accent3>
        <a:srgbClr val="FAB45F"/>
      </a:accent3>
      <a:accent4>
        <a:srgbClr val="0091C3"/>
      </a:accent4>
      <a:accent5>
        <a:srgbClr val="006937"/>
      </a:accent5>
      <a:accent6>
        <a:srgbClr val="87000A"/>
      </a:accent6>
      <a:hlink>
        <a:srgbClr val="0000FF"/>
      </a:hlink>
      <a:folHlink>
        <a:srgbClr val="800080"/>
      </a:folHlink>
    </a:clrScheme>
    <a:fontScheme name="CE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8_Masque principal">
  <a:themeElements>
    <a:clrScheme name="CEA">
      <a:dk1>
        <a:sysClr val="windowText" lastClr="000000"/>
      </a:dk1>
      <a:lt1>
        <a:sysClr val="window" lastClr="FFFFFF"/>
      </a:lt1>
      <a:dk2>
        <a:srgbClr val="DC0528"/>
      </a:dk2>
      <a:lt2>
        <a:srgbClr val="96C31E"/>
      </a:lt2>
      <a:accent1>
        <a:srgbClr val="781469"/>
      </a:accent1>
      <a:accent2>
        <a:srgbClr val="F08728"/>
      </a:accent2>
      <a:accent3>
        <a:srgbClr val="FAB45F"/>
      </a:accent3>
      <a:accent4>
        <a:srgbClr val="0091C3"/>
      </a:accent4>
      <a:accent5>
        <a:srgbClr val="006937"/>
      </a:accent5>
      <a:accent6>
        <a:srgbClr val="87000A"/>
      </a:accent6>
      <a:hlink>
        <a:srgbClr val="0000FF"/>
      </a:hlink>
      <a:folHlink>
        <a:srgbClr val="800080"/>
      </a:folHlink>
    </a:clrScheme>
    <a:fontScheme name="CE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26579</TotalTime>
  <Words>3309</Words>
  <Application>Microsoft Office PowerPoint</Application>
  <PresentationFormat>Affichage à l'écran (4:3)</PresentationFormat>
  <Paragraphs>971</Paragraphs>
  <Slides>62</Slides>
  <Notes>0</Notes>
  <HiddenSlides>1</HiddenSlides>
  <MMClips>0</MMClips>
  <ScaleCrop>false</ScaleCrop>
  <HeadingPairs>
    <vt:vector size="6" baseType="variant">
      <vt:variant>
        <vt:lpstr>Thème</vt:lpstr>
      </vt:variant>
      <vt:variant>
        <vt:i4>5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62</vt:i4>
      </vt:variant>
    </vt:vector>
  </HeadingPairs>
  <TitlesOfParts>
    <vt:vector size="69" baseType="lpstr">
      <vt:lpstr>Masque principal</vt:lpstr>
      <vt:lpstr>1_Masque principal</vt:lpstr>
      <vt:lpstr>6_Masque principal</vt:lpstr>
      <vt:lpstr>7_Masque principal</vt:lpstr>
      <vt:lpstr>8_Masque principal</vt:lpstr>
      <vt:lpstr>Equation</vt:lpstr>
      <vt:lpstr>Graphique</vt:lpstr>
      <vt:lpstr>TALYS: a tool to go from theoretical modeling of nuclear reactions to evaluations  Part I</vt:lpstr>
      <vt:lpstr>Content</vt:lpstr>
      <vt:lpstr>INTRODUCTION</vt:lpstr>
      <vt:lpstr>Why do we need nuclear data and how much accurate ?</vt:lpstr>
      <vt:lpstr>Why do we need nuclear data and how much accurate ?</vt:lpstr>
      <vt:lpstr>Why do we need nuclear data and how much accurate ?</vt:lpstr>
      <vt:lpstr>Why do we need nuclear data and how much accurate ?</vt:lpstr>
      <vt:lpstr>Présentation PowerPoint</vt:lpstr>
      <vt:lpstr>GENERAL FEATURES ABOUT NUCLEAR REACTIONS</vt:lpstr>
      <vt:lpstr>Content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NUCLEAR MODELS</vt:lpstr>
      <vt:lpstr>Content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J</dc:creator>
  <cp:lastModifiedBy>ADM_HILAIRES</cp:lastModifiedBy>
  <cp:revision>154</cp:revision>
  <dcterms:created xsi:type="dcterms:W3CDTF">2012-05-16T13:45:41Z</dcterms:created>
  <dcterms:modified xsi:type="dcterms:W3CDTF">2014-09-02T12:27:45Z</dcterms:modified>
</cp:coreProperties>
</file>